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25" autoAdjust="0"/>
    <p:restoredTop sz="94660"/>
  </p:normalViewPr>
  <p:slideViewPr>
    <p:cSldViewPr snapToGrid="0">
      <p:cViewPr varScale="1">
        <p:scale>
          <a:sx n="51" d="100"/>
          <a:sy n="51" d="100"/>
        </p:scale>
        <p:origin x="-4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8BB3E-A172-487A-99C4-06A484C710DC}" type="datetimeFigureOut">
              <a:rPr lang="en-US"/>
              <a:pPr/>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B9166-500E-4451-897C-A4A2ECFA1EDB}" type="slidenum">
              <a:rPr lang="en-US"/>
              <a:pPr/>
              <a:t>‹#›</a:t>
            </a:fld>
            <a:endParaRPr lang="en-US"/>
          </a:p>
        </p:txBody>
      </p:sp>
    </p:spTree>
    <p:extLst>
      <p:ext uri="{BB962C8B-B14F-4D97-AF65-F5344CB8AC3E}">
        <p14:creationId xmlns:p14="http://schemas.microsoft.com/office/powerpoint/2010/main" xmlns="" val="159277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BB9166-500E-4451-897C-A4A2ECFA1EDB}" type="slidenum">
              <a:rPr lang="en-US"/>
              <a:pPr/>
              <a:t>1</a:t>
            </a:fld>
            <a:endParaRPr lang="en-US"/>
          </a:p>
        </p:txBody>
      </p:sp>
    </p:spTree>
    <p:extLst>
      <p:ext uri="{BB962C8B-B14F-4D97-AF65-F5344CB8AC3E}">
        <p14:creationId xmlns:p14="http://schemas.microsoft.com/office/powerpoint/2010/main" xmlns="" val="36212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BB9166-500E-4451-897C-A4A2ECFA1EDB}" type="slidenum">
              <a:rPr lang="en-US"/>
              <a:pPr/>
              <a:t>2</a:t>
            </a:fld>
            <a:endParaRPr lang="en-US"/>
          </a:p>
        </p:txBody>
      </p:sp>
    </p:spTree>
    <p:extLst>
      <p:ext uri="{BB962C8B-B14F-4D97-AF65-F5344CB8AC3E}">
        <p14:creationId xmlns:p14="http://schemas.microsoft.com/office/powerpoint/2010/main" xmlns="" val="288536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BB9166-500E-4451-897C-A4A2ECFA1EDB}" type="slidenum">
              <a:rPr lang="en-US"/>
              <a:pPr/>
              <a:t>3</a:t>
            </a:fld>
            <a:endParaRPr lang="en-US"/>
          </a:p>
        </p:txBody>
      </p:sp>
    </p:spTree>
    <p:extLst>
      <p:ext uri="{BB962C8B-B14F-4D97-AF65-F5344CB8AC3E}">
        <p14:creationId xmlns:p14="http://schemas.microsoft.com/office/powerpoint/2010/main" xmlns="" val="136175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BB9166-500E-4451-897C-A4A2ECFA1EDB}" type="slidenum">
              <a:rPr lang="en-US"/>
              <a:pPr/>
              <a:t>4</a:t>
            </a:fld>
            <a:endParaRPr lang="en-US"/>
          </a:p>
        </p:txBody>
      </p:sp>
    </p:spTree>
    <p:extLst>
      <p:ext uri="{BB962C8B-B14F-4D97-AF65-F5344CB8AC3E}">
        <p14:creationId xmlns:p14="http://schemas.microsoft.com/office/powerpoint/2010/main" xmlns="" val="34627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BB9166-500E-4451-897C-A4A2ECFA1EDB}" type="slidenum">
              <a:rPr lang="en-US"/>
              <a:pPr/>
              <a:t>5</a:t>
            </a:fld>
            <a:endParaRPr lang="en-US"/>
          </a:p>
        </p:txBody>
      </p:sp>
    </p:spTree>
    <p:extLst>
      <p:ext uri="{BB962C8B-B14F-4D97-AF65-F5344CB8AC3E}">
        <p14:creationId xmlns:p14="http://schemas.microsoft.com/office/powerpoint/2010/main" xmlns="" val="721122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BB9166-500E-4451-897C-A4A2ECFA1EDB}" type="slidenum">
              <a:rPr lang="en-US"/>
              <a:pPr/>
              <a:t>6</a:t>
            </a:fld>
            <a:endParaRPr lang="en-US"/>
          </a:p>
        </p:txBody>
      </p:sp>
    </p:spTree>
    <p:extLst>
      <p:ext uri="{BB962C8B-B14F-4D97-AF65-F5344CB8AC3E}">
        <p14:creationId xmlns:p14="http://schemas.microsoft.com/office/powerpoint/2010/main" xmlns="" val="271574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BB9166-500E-4451-897C-A4A2ECFA1EDB}" type="slidenum">
              <a:rPr lang="en-US"/>
              <a:pPr/>
              <a:t>7</a:t>
            </a:fld>
            <a:endParaRPr lang="en-US"/>
          </a:p>
        </p:txBody>
      </p:sp>
    </p:spTree>
    <p:extLst>
      <p:ext uri="{BB962C8B-B14F-4D97-AF65-F5344CB8AC3E}">
        <p14:creationId xmlns:p14="http://schemas.microsoft.com/office/powerpoint/2010/main" xmlns="" val="368719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1/21/2016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1/21/2016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pPr/>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pPr/>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pPr/>
              <a:t>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1/21/2016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262626"/>
                </a:solidFill>
                <a:latin typeface="Franklin Gothic Book" charset="0"/>
              </a:rPr>
              <a:t>grey matter in the brain</a:t>
            </a:r>
          </a:p>
        </p:txBody>
      </p:sp>
      <p:sp>
        <p:nvSpPr>
          <p:cNvPr id="3" name="Subtitle 2"/>
          <p:cNvSpPr>
            <a:spLocks noGrp="1"/>
          </p:cNvSpPr>
          <p:nvPr>
            <p:ph type="subTitle" idx="1"/>
          </p:nvPr>
        </p:nvSpPr>
        <p:spPr/>
        <p:txBody>
          <a:bodyPr vert="horz" lIns="91440" tIns="45720" rIns="91440" bIns="45720" rtlCol="0" anchor="t">
            <a:normAutofit/>
          </a:bodyPr>
          <a:lstStyle/>
          <a:p>
            <a:r>
              <a:rPr lang="en-US"/>
              <a:t>Meysam Golmohammadi</a:t>
            </a:r>
            <a:endParaRPr lang="en-US" dirty="0"/>
          </a:p>
        </p:txBody>
      </p:sp>
      <p:pic>
        <p:nvPicPr>
          <p:cNvPr id="4" name="Picture 3" descr="Human_brain_right_dissected_lateral_view_description.JPG"/>
          <p:cNvPicPr>
            <a:picLocks noChangeAspect="1"/>
          </p:cNvPicPr>
          <p:nvPr/>
        </p:nvPicPr>
        <p:blipFill>
          <a:blip r:embed="rId3"/>
          <a:stretch>
            <a:fillRect/>
          </a:stretch>
        </p:blipFill>
        <p:spPr>
          <a:xfrm>
            <a:off x="1349767" y="3956279"/>
            <a:ext cx="2896709" cy="1833069"/>
          </a:xfrm>
          <a:prstGeom prst="rect">
            <a:avLst/>
          </a:prstGeom>
        </p:spPr>
      </p:pic>
    </p:spTree>
    <p:extLst>
      <p:ext uri="{BB962C8B-B14F-4D97-AF65-F5344CB8AC3E}">
        <p14:creationId xmlns:p14="http://schemas.microsoft.com/office/powerpoint/2010/main" xmlns="" val="3601082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Grey Matter vs. White Matter</a:t>
            </a:r>
            <a:endParaRPr lang="en-US" dirty="0"/>
          </a:p>
        </p:txBody>
      </p:sp>
      <p:sp>
        <p:nvSpPr>
          <p:cNvPr id="3" name="Content Placeholder 2"/>
          <p:cNvSpPr>
            <a:spLocks noGrp="1"/>
          </p:cNvSpPr>
          <p:nvPr>
            <p:ph idx="1"/>
          </p:nvPr>
        </p:nvSpPr>
        <p:spPr>
          <a:xfrm>
            <a:off x="1371600" y="2181225"/>
            <a:ext cx="6020790" cy="3581400"/>
          </a:xfrm>
        </p:spPr>
        <p:txBody>
          <a:bodyPr vert="horz" lIns="91440" tIns="45720" rIns="91440" bIns="45720" rtlCol="0" anchor="t">
            <a:normAutofit fontScale="92500"/>
          </a:bodyPr>
          <a:lstStyle/>
          <a:p>
            <a:pPr marL="0" indent="0">
              <a:buNone/>
            </a:pPr>
            <a:r>
              <a:rPr lang="en-US" sz="2400" dirty="0">
                <a:solidFill>
                  <a:srgbClr val="000000"/>
                </a:solidFill>
                <a:latin typeface="Arial" charset="0"/>
              </a:rPr>
              <a:t>The central nervous system - CNS - has two kinds of tissue: </a:t>
            </a:r>
          </a:p>
          <a:p>
            <a:pPr marL="0" indent="0">
              <a:buNone/>
            </a:pPr>
            <a:endParaRPr lang="en-US" dirty="0">
              <a:solidFill>
                <a:srgbClr val="000000"/>
              </a:solidFill>
              <a:latin typeface="Arial" charset="0"/>
            </a:endParaRPr>
          </a:p>
          <a:p>
            <a:pPr marL="0" indent="0"/>
            <a:r>
              <a:rPr lang="en-US" sz="2400" dirty="0">
                <a:solidFill>
                  <a:srgbClr val="000000"/>
                </a:solidFill>
                <a:latin typeface="Arial" charset="0"/>
              </a:rPr>
              <a:t>Grey matter: has a pinkish-grey color in the living brain and is a major component of the central nervous system, </a:t>
            </a:r>
          </a:p>
          <a:p>
            <a:pPr marL="0" indent="0"/>
            <a:endParaRPr lang="en-US" dirty="0">
              <a:solidFill>
                <a:srgbClr val="000000"/>
              </a:solidFill>
              <a:latin typeface="Arial" charset="0"/>
            </a:endParaRPr>
          </a:p>
          <a:p>
            <a:pPr marL="0" indent="0"/>
            <a:r>
              <a:rPr lang="en-US" sz="2400" dirty="0">
                <a:solidFill>
                  <a:srgbClr val="000000"/>
                </a:solidFill>
                <a:latin typeface="Arial" charset="0"/>
              </a:rPr>
              <a:t>White matter: is made of axons connecting different parts of grey matter to each other. </a:t>
            </a:r>
          </a:p>
        </p:txBody>
      </p:sp>
      <p:pic>
        <p:nvPicPr>
          <p:cNvPr id="4" name="Picture 3" descr="18117 (1).jpg"/>
          <p:cNvPicPr>
            <a:picLocks noChangeAspect="1"/>
          </p:cNvPicPr>
          <p:nvPr/>
        </p:nvPicPr>
        <p:blipFill>
          <a:blip r:embed="rId3"/>
          <a:stretch>
            <a:fillRect/>
          </a:stretch>
        </p:blipFill>
        <p:spPr>
          <a:xfrm>
            <a:off x="7627917" y="2117964"/>
            <a:ext cx="4239490" cy="3394111"/>
          </a:xfrm>
          <a:prstGeom prst="rect">
            <a:avLst/>
          </a:prstGeom>
        </p:spPr>
      </p:pic>
    </p:spTree>
    <p:extLst>
      <p:ext uri="{BB962C8B-B14F-4D97-AF65-F5344CB8AC3E}">
        <p14:creationId xmlns:p14="http://schemas.microsoft.com/office/powerpoint/2010/main" xmlns="" val="1312184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Grey and White Matter Tissues</a:t>
            </a:r>
            <a:endParaRPr lang="en-US" dirty="0"/>
          </a:p>
        </p:txBody>
      </p:sp>
      <p:sp>
        <p:nvSpPr>
          <p:cNvPr id="3" name="Content Placeholder 2"/>
          <p:cNvSpPr>
            <a:spLocks noGrp="1"/>
          </p:cNvSpPr>
          <p:nvPr>
            <p:ph idx="1"/>
          </p:nvPr>
        </p:nvSpPr>
        <p:spPr>
          <a:xfrm>
            <a:off x="1371600" y="1810139"/>
            <a:ext cx="6161383" cy="4292081"/>
          </a:xfrm>
        </p:spPr>
        <p:txBody>
          <a:bodyPr vert="horz" lIns="91440" tIns="45720" rIns="91440" bIns="45720" rtlCol="0" anchor="t">
            <a:normAutofit fontScale="92500" lnSpcReduction="20000"/>
          </a:bodyPr>
          <a:lstStyle/>
          <a:p>
            <a:pPr marL="0" indent="0">
              <a:buNone/>
            </a:pPr>
            <a:r>
              <a:rPr lang="en-US" dirty="0">
                <a:latin typeface="Franklin Gothic Book" charset="0"/>
              </a:rPr>
              <a:t>Grey Matter mostly consists of : </a:t>
            </a:r>
          </a:p>
          <a:p>
            <a:r>
              <a:rPr lang="en-US" dirty="0">
                <a:latin typeface="Franklin Gothic Book" charset="0"/>
              </a:rPr>
              <a:t>neuronal cell bodies</a:t>
            </a:r>
          </a:p>
          <a:p>
            <a:r>
              <a:rPr lang="en-US" dirty="0">
                <a:latin typeface="Franklin Gothic Book" charset="0"/>
              </a:rPr>
              <a:t>neuropil : is a broad term defined as any area in the nervous system composed of mostly unmyelinated axons, dendrites and glial cell processes that forms a synaptically dense region containing a relatively low number of cell bodies.</a:t>
            </a:r>
          </a:p>
          <a:p>
            <a:r>
              <a:rPr lang="en-US" dirty="0">
                <a:latin typeface="Franklin Gothic Book" charset="0"/>
              </a:rPr>
              <a:t>glial cells.</a:t>
            </a:r>
          </a:p>
          <a:p>
            <a:r>
              <a:rPr lang="en-US" dirty="0">
                <a:latin typeface="Franklin Gothic Book" charset="0"/>
              </a:rPr>
              <a:t>synapses</a:t>
            </a:r>
          </a:p>
          <a:p>
            <a:r>
              <a:rPr lang="en-US" dirty="0">
                <a:latin typeface="Franklin Gothic Book" charset="0"/>
              </a:rPr>
              <a:t>capillaries. </a:t>
            </a:r>
          </a:p>
          <a:p>
            <a:pPr marL="0" indent="0">
              <a:buNone/>
            </a:pPr>
            <a:r>
              <a:rPr lang="en-US" dirty="0">
                <a:latin typeface="Franklin Gothic Book" charset="0"/>
              </a:rPr>
              <a:t>White matter mostly consists of:</a:t>
            </a:r>
          </a:p>
          <a:p>
            <a:r>
              <a:rPr lang="en-US" dirty="0">
                <a:latin typeface="Franklin Gothic Book" charset="0"/>
              </a:rPr>
              <a:t>glial cells </a:t>
            </a:r>
          </a:p>
          <a:p>
            <a:r>
              <a:rPr lang="en-US" dirty="0">
                <a:latin typeface="Franklin Gothic Book" charset="0"/>
              </a:rPr>
              <a:t>myelinated axons  </a:t>
            </a:r>
          </a:p>
        </p:txBody>
      </p:sp>
      <p:pic>
        <p:nvPicPr>
          <p:cNvPr id="4" name="Picture 3" descr="venthorn.jpg"/>
          <p:cNvPicPr>
            <a:picLocks noChangeAspect="1"/>
          </p:cNvPicPr>
          <p:nvPr/>
        </p:nvPicPr>
        <p:blipFill>
          <a:blip r:embed="rId3"/>
          <a:stretch>
            <a:fillRect/>
          </a:stretch>
        </p:blipFill>
        <p:spPr>
          <a:xfrm>
            <a:off x="7893831" y="2817962"/>
            <a:ext cx="3572189" cy="2519509"/>
          </a:xfrm>
          <a:prstGeom prst="rect">
            <a:avLst/>
          </a:prstGeom>
        </p:spPr>
      </p:pic>
    </p:spTree>
    <p:extLst>
      <p:ext uri="{BB962C8B-B14F-4D97-AF65-F5344CB8AC3E}">
        <p14:creationId xmlns:p14="http://schemas.microsoft.com/office/powerpoint/2010/main" xmlns="" val="3470706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Book" charset="0"/>
              </a:rPr>
              <a:t>Why Is Gray Matter Gray?</a:t>
            </a:r>
          </a:p>
        </p:txBody>
      </p:sp>
      <p:sp>
        <p:nvSpPr>
          <p:cNvPr id="3" name="Content Placeholder 2"/>
          <p:cNvSpPr>
            <a:spLocks noGrp="1"/>
          </p:cNvSpPr>
          <p:nvPr>
            <p:ph idx="1"/>
          </p:nvPr>
        </p:nvSpPr>
        <p:spPr>
          <a:xfrm>
            <a:off x="1371600" y="2286000"/>
            <a:ext cx="6209882" cy="3581400"/>
          </a:xfrm>
        </p:spPr>
        <p:txBody>
          <a:bodyPr vert="horz" lIns="91440" tIns="45720" rIns="91440" bIns="45720" rtlCol="0" anchor="t">
            <a:normAutofit/>
          </a:bodyPr>
          <a:lstStyle/>
          <a:p>
            <a:r>
              <a:rPr lang="en-US" dirty="0">
                <a:latin typeface="Franklin Gothic Book" charset="0"/>
              </a:rPr>
              <a:t>The color difference between white matter and green matter is related mainly to the whiteness of myelin.</a:t>
            </a:r>
          </a:p>
          <a:p>
            <a:r>
              <a:rPr lang="en-US" dirty="0">
                <a:latin typeface="Franklin Gothic Book" charset="0"/>
              </a:rPr>
              <a:t>In living tissue, grey matter actually has a very light grey color with yellowish or pinkish hues, which come from capillary blood vessels and neuronal cell bodies.</a:t>
            </a:r>
          </a:p>
          <a:p>
            <a:r>
              <a:rPr lang="en-US" dirty="0">
                <a:latin typeface="Franklin Gothic Book" charset="0"/>
              </a:rPr>
              <a:t>White matter tissue of the freshly cut brain appears pinkish white to the naked eye because myelin is composed largely of lipid tissue veined with capillaries.</a:t>
            </a:r>
          </a:p>
        </p:txBody>
      </p:sp>
      <p:pic>
        <p:nvPicPr>
          <p:cNvPr id="4" name="Picture 3" descr="800px-Grey_matter_and_white_matter_-_very_high_mag.jpg"/>
          <p:cNvPicPr>
            <a:picLocks noChangeAspect="1"/>
          </p:cNvPicPr>
          <p:nvPr/>
        </p:nvPicPr>
        <p:blipFill>
          <a:blip r:embed="rId3"/>
          <a:stretch>
            <a:fillRect/>
          </a:stretch>
        </p:blipFill>
        <p:spPr>
          <a:xfrm>
            <a:off x="7958713" y="2825151"/>
            <a:ext cx="3739471" cy="2495256"/>
          </a:xfrm>
          <a:prstGeom prst="rect">
            <a:avLst/>
          </a:prstGeom>
        </p:spPr>
      </p:pic>
    </p:spTree>
    <p:extLst>
      <p:ext uri="{BB962C8B-B14F-4D97-AF65-F5344CB8AC3E}">
        <p14:creationId xmlns:p14="http://schemas.microsoft.com/office/powerpoint/2010/main" xmlns="" val="1875366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Book" charset="0"/>
              </a:rPr>
              <a:t>Myelin</a:t>
            </a:r>
          </a:p>
        </p:txBody>
      </p:sp>
      <p:sp>
        <p:nvSpPr>
          <p:cNvPr id="3" name="Content Placeholder 2"/>
          <p:cNvSpPr>
            <a:spLocks noGrp="1"/>
          </p:cNvSpPr>
          <p:nvPr>
            <p:ph idx="1"/>
          </p:nvPr>
        </p:nvSpPr>
        <p:spPr>
          <a:xfrm>
            <a:off x="1371600" y="2286000"/>
            <a:ext cx="6529163" cy="3581400"/>
          </a:xfrm>
        </p:spPr>
        <p:txBody>
          <a:bodyPr vert="horz" lIns="91440" tIns="45720" rIns="91440" bIns="45720" rtlCol="0" anchor="t">
            <a:normAutofit fontScale="92500" lnSpcReduction="10000"/>
          </a:bodyPr>
          <a:lstStyle/>
          <a:p>
            <a:r>
              <a:rPr lang="en-US" dirty="0" smtClean="0"/>
              <a:t>Myelin is a fatty white substance that surrounds the axon of some nerve cells, forming an electrically insulating layer.</a:t>
            </a:r>
          </a:p>
          <a:p>
            <a:r>
              <a:rPr lang="en-US" dirty="0" smtClean="0"/>
              <a:t>The thicker the myelin sheath – the faster and more efficient the nerve fiber becomes.</a:t>
            </a:r>
          </a:p>
          <a:p>
            <a:r>
              <a:rPr lang="en-US" dirty="0" smtClean="0"/>
              <a:t>It is essential for the proper functioning of the nervous system. </a:t>
            </a:r>
          </a:p>
          <a:p>
            <a:r>
              <a:rPr lang="en-US" dirty="0" smtClean="0"/>
              <a:t>It is an outgrowth of a type of </a:t>
            </a:r>
            <a:r>
              <a:rPr lang="en-US" dirty="0" err="1" smtClean="0"/>
              <a:t>glial</a:t>
            </a:r>
            <a:r>
              <a:rPr lang="en-US" dirty="0" smtClean="0"/>
              <a:t> cell.</a:t>
            </a:r>
          </a:p>
          <a:p>
            <a:r>
              <a:rPr lang="en-US" dirty="0" err="1" smtClean="0"/>
              <a:t>Myelination</a:t>
            </a:r>
            <a:r>
              <a:rPr lang="en-US" dirty="0" smtClean="0"/>
              <a:t> occurs during the learning process.</a:t>
            </a:r>
          </a:p>
          <a:p>
            <a:r>
              <a:rPr lang="en-US" dirty="0" smtClean="0"/>
              <a:t>It allows you to develop skills, like drumming, over time. The more you practice, the more your myelin grows.</a:t>
            </a:r>
          </a:p>
          <a:p>
            <a:endParaRPr lang="en-US" dirty="0"/>
          </a:p>
        </p:txBody>
      </p:sp>
      <p:pic>
        <p:nvPicPr>
          <p:cNvPr id="4" name="Picture 3" descr="myelin-sheath.png"/>
          <p:cNvPicPr>
            <a:picLocks noChangeAspect="1"/>
          </p:cNvPicPr>
          <p:nvPr/>
        </p:nvPicPr>
        <p:blipFill>
          <a:blip r:embed="rId3"/>
          <a:stretch>
            <a:fillRect/>
          </a:stretch>
        </p:blipFill>
        <p:spPr>
          <a:xfrm>
            <a:off x="8337736" y="4259369"/>
            <a:ext cx="3245231" cy="1821117"/>
          </a:xfrm>
          <a:prstGeom prst="rect">
            <a:avLst/>
          </a:prstGeom>
        </p:spPr>
      </p:pic>
      <p:pic>
        <p:nvPicPr>
          <p:cNvPr id="5" name="Picture 4" descr="nerve-cell-5.png"/>
          <p:cNvPicPr>
            <a:picLocks noChangeAspect="1"/>
          </p:cNvPicPr>
          <p:nvPr/>
        </p:nvPicPr>
        <p:blipFill>
          <a:blip r:embed="rId4"/>
          <a:stretch>
            <a:fillRect/>
          </a:stretch>
        </p:blipFill>
        <p:spPr>
          <a:xfrm>
            <a:off x="8337550" y="1890713"/>
            <a:ext cx="3297120" cy="1774639"/>
          </a:xfrm>
          <a:prstGeom prst="rect">
            <a:avLst/>
          </a:prstGeom>
        </p:spPr>
      </p:pic>
    </p:spTree>
    <p:extLst>
      <p:ext uri="{BB962C8B-B14F-4D97-AF65-F5344CB8AC3E}">
        <p14:creationId xmlns:p14="http://schemas.microsoft.com/office/powerpoint/2010/main" xmlns="" val="674882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is Gray Matter</a:t>
            </a:r>
            <a:endParaRPr lang="en-US" dirty="0"/>
          </a:p>
        </p:txBody>
      </p:sp>
      <p:sp>
        <p:nvSpPr>
          <p:cNvPr id="3" name="Content Placeholder 2"/>
          <p:cNvSpPr>
            <a:spLocks noGrp="1"/>
          </p:cNvSpPr>
          <p:nvPr>
            <p:ph idx="1"/>
          </p:nvPr>
        </p:nvSpPr>
        <p:spPr>
          <a:xfrm>
            <a:off x="1371600" y="1884784"/>
            <a:ext cx="5735782" cy="3982616"/>
          </a:xfrm>
        </p:spPr>
        <p:txBody>
          <a:bodyPr vert="horz" lIns="91440" tIns="45720" rIns="91440" bIns="45720" rtlCol="0" anchor="t">
            <a:normAutofit fontScale="92500" lnSpcReduction="20000"/>
          </a:bodyPr>
          <a:lstStyle/>
          <a:p>
            <a:r>
              <a:rPr lang="en-US" dirty="0" smtClean="0">
                <a:latin typeface="Franklin Gothic Book" charset="0"/>
              </a:rPr>
              <a:t>The surface of the cerebral hemispheres or cerebral cortex</a:t>
            </a:r>
          </a:p>
          <a:p>
            <a:r>
              <a:rPr lang="en-US" dirty="0" smtClean="0">
                <a:latin typeface="Franklin Gothic Book" charset="0"/>
              </a:rPr>
              <a:t>The surface of the cerebellum or </a:t>
            </a:r>
            <a:r>
              <a:rPr lang="en-US" dirty="0" err="1" smtClean="0">
                <a:latin typeface="Franklin Gothic Book" charset="0"/>
              </a:rPr>
              <a:t>cerebellar</a:t>
            </a:r>
            <a:r>
              <a:rPr lang="en-US" dirty="0" smtClean="0">
                <a:latin typeface="Franklin Gothic Book" charset="0"/>
              </a:rPr>
              <a:t> cortex.</a:t>
            </a:r>
          </a:p>
          <a:p>
            <a:r>
              <a:rPr lang="en-US" dirty="0" smtClean="0">
                <a:latin typeface="Franklin Gothic Book" charset="0"/>
              </a:rPr>
              <a:t>Deep within the cerebrum in the hypothalamus, thalamus, </a:t>
            </a:r>
            <a:r>
              <a:rPr lang="en-US" dirty="0" err="1" smtClean="0">
                <a:latin typeface="Franklin Gothic Book" charset="0"/>
              </a:rPr>
              <a:t>subthalamus</a:t>
            </a:r>
            <a:r>
              <a:rPr lang="en-US" dirty="0" smtClean="0">
                <a:latin typeface="Franklin Gothic Book" charset="0"/>
              </a:rPr>
              <a:t> and in the structures that make up the basal ganglia (the </a:t>
            </a:r>
            <a:r>
              <a:rPr lang="en-US" dirty="0" err="1" smtClean="0">
                <a:latin typeface="Franklin Gothic Book" charset="0"/>
              </a:rPr>
              <a:t>globus</a:t>
            </a:r>
            <a:r>
              <a:rPr lang="en-US" dirty="0" smtClean="0">
                <a:latin typeface="Franklin Gothic Book" charset="0"/>
              </a:rPr>
              <a:t> </a:t>
            </a:r>
            <a:r>
              <a:rPr lang="en-US" dirty="0" err="1" smtClean="0">
                <a:latin typeface="Franklin Gothic Book" charset="0"/>
              </a:rPr>
              <a:t>pallidus</a:t>
            </a:r>
            <a:r>
              <a:rPr lang="en-US" dirty="0" smtClean="0">
                <a:latin typeface="Franklin Gothic Book" charset="0"/>
              </a:rPr>
              <a:t>, </a:t>
            </a:r>
            <a:r>
              <a:rPr lang="en-US" dirty="0" err="1" smtClean="0">
                <a:latin typeface="Franklin Gothic Book" charset="0"/>
              </a:rPr>
              <a:t>putamen</a:t>
            </a:r>
            <a:r>
              <a:rPr lang="en-US" dirty="0" smtClean="0">
                <a:latin typeface="Franklin Gothic Book" charset="0"/>
              </a:rPr>
              <a:t>, and nucleus </a:t>
            </a:r>
            <a:r>
              <a:rPr lang="en-US" dirty="0" err="1" smtClean="0">
                <a:latin typeface="Franklin Gothic Book" charset="0"/>
              </a:rPr>
              <a:t>accumbens</a:t>
            </a:r>
            <a:r>
              <a:rPr lang="en-US" dirty="0" smtClean="0">
                <a:latin typeface="Franklin Gothic Book" charset="0"/>
              </a:rPr>
              <a:t>).</a:t>
            </a:r>
          </a:p>
          <a:p>
            <a:r>
              <a:rPr lang="en-US" dirty="0" smtClean="0">
                <a:latin typeface="Franklin Gothic Book" charset="0"/>
              </a:rPr>
              <a:t>Deep within the </a:t>
            </a:r>
            <a:r>
              <a:rPr lang="en-US" dirty="0" err="1" smtClean="0">
                <a:latin typeface="Franklin Gothic Book" charset="0"/>
              </a:rPr>
              <a:t>cerebellar</a:t>
            </a:r>
            <a:r>
              <a:rPr lang="en-US" dirty="0" smtClean="0">
                <a:latin typeface="Franklin Gothic Book" charset="0"/>
              </a:rPr>
              <a:t> in the dentate nucleus, </a:t>
            </a:r>
            <a:r>
              <a:rPr lang="en-US" dirty="0" err="1" smtClean="0">
                <a:latin typeface="Franklin Gothic Book" charset="0"/>
              </a:rPr>
              <a:t>emboliform</a:t>
            </a:r>
            <a:r>
              <a:rPr lang="en-US" dirty="0" smtClean="0">
                <a:latin typeface="Franklin Gothic Book" charset="0"/>
              </a:rPr>
              <a:t> nucleus, </a:t>
            </a:r>
            <a:r>
              <a:rPr lang="en-US" dirty="0" err="1" smtClean="0">
                <a:latin typeface="Franklin Gothic Book" charset="0"/>
              </a:rPr>
              <a:t>fastigial</a:t>
            </a:r>
            <a:r>
              <a:rPr lang="en-US" dirty="0" smtClean="0">
                <a:latin typeface="Franklin Gothic Book" charset="0"/>
              </a:rPr>
              <a:t> nucleus and </a:t>
            </a:r>
            <a:r>
              <a:rPr lang="en-US" dirty="0" err="1" smtClean="0">
                <a:latin typeface="Franklin Gothic Book" charset="0"/>
              </a:rPr>
              <a:t>globose</a:t>
            </a:r>
            <a:r>
              <a:rPr lang="en-US" dirty="0" smtClean="0">
                <a:latin typeface="Franklin Gothic Book" charset="0"/>
              </a:rPr>
              <a:t> nucleus.</a:t>
            </a:r>
          </a:p>
          <a:p>
            <a:r>
              <a:rPr lang="en-US" dirty="0" smtClean="0">
                <a:latin typeface="Franklin Gothic Book" charset="0"/>
              </a:rPr>
              <a:t>In the brainstem in the red nucleus, </a:t>
            </a:r>
            <a:r>
              <a:rPr lang="en-US" dirty="0" err="1" smtClean="0">
                <a:latin typeface="Franklin Gothic Book" charset="0"/>
              </a:rPr>
              <a:t>olivary</a:t>
            </a:r>
            <a:r>
              <a:rPr lang="en-US" dirty="0" smtClean="0">
                <a:latin typeface="Franklin Gothic Book" charset="0"/>
              </a:rPr>
              <a:t> nuclei, </a:t>
            </a:r>
            <a:r>
              <a:rPr lang="en-US" dirty="0" err="1" smtClean="0">
                <a:latin typeface="Franklin Gothic Book" charset="0"/>
              </a:rPr>
              <a:t>substantia</a:t>
            </a:r>
            <a:r>
              <a:rPr lang="en-US" dirty="0" smtClean="0">
                <a:latin typeface="Franklin Gothic Book" charset="0"/>
              </a:rPr>
              <a:t> </a:t>
            </a:r>
            <a:r>
              <a:rPr lang="en-US" dirty="0" err="1" smtClean="0">
                <a:latin typeface="Franklin Gothic Book" charset="0"/>
              </a:rPr>
              <a:t>nigra</a:t>
            </a:r>
            <a:r>
              <a:rPr lang="en-US" dirty="0" smtClean="0">
                <a:latin typeface="Franklin Gothic Book" charset="0"/>
              </a:rPr>
              <a:t> and the cranial nerve nuclei.</a:t>
            </a:r>
          </a:p>
          <a:p>
            <a:r>
              <a:rPr lang="en-US" dirty="0" smtClean="0">
                <a:latin typeface="Franklin Gothic Book" charset="0"/>
              </a:rPr>
              <a:t>In the spinal grey matter including the anterior horn, the lateral horn and the posterior horn.</a:t>
            </a:r>
            <a:endParaRPr lang="en-US" dirty="0">
              <a:latin typeface="Franklin Gothic Book" charset="0"/>
            </a:endParaRPr>
          </a:p>
        </p:txBody>
      </p:sp>
      <p:pic>
        <p:nvPicPr>
          <p:cNvPr id="5" name="Picture 4" descr="br_cor_cr.gif"/>
          <p:cNvPicPr>
            <a:picLocks noChangeAspect="1"/>
          </p:cNvPicPr>
          <p:nvPr/>
        </p:nvPicPr>
        <p:blipFill>
          <a:blip r:embed="rId3"/>
          <a:stretch>
            <a:fillRect/>
          </a:stretch>
        </p:blipFill>
        <p:spPr>
          <a:xfrm>
            <a:off x="8062899" y="3427599"/>
            <a:ext cx="2743200" cy="2496620"/>
          </a:xfrm>
          <a:prstGeom prst="rect">
            <a:avLst/>
          </a:prstGeom>
        </p:spPr>
      </p:pic>
      <p:pic>
        <p:nvPicPr>
          <p:cNvPr id="6" name="Picture 5" descr="cord_w_g.gif"/>
          <p:cNvPicPr>
            <a:picLocks noChangeAspect="1"/>
          </p:cNvPicPr>
          <p:nvPr/>
        </p:nvPicPr>
        <p:blipFill>
          <a:blip r:embed="rId4"/>
          <a:stretch>
            <a:fillRect/>
          </a:stretch>
        </p:blipFill>
        <p:spPr>
          <a:xfrm>
            <a:off x="8022675" y="1192581"/>
            <a:ext cx="2743200" cy="1721223"/>
          </a:xfrm>
          <a:prstGeom prst="rect">
            <a:avLst/>
          </a:prstGeom>
        </p:spPr>
      </p:pic>
    </p:spTree>
    <p:extLst>
      <p:ext uri="{BB962C8B-B14F-4D97-AF65-F5344CB8AC3E}">
        <p14:creationId xmlns:p14="http://schemas.microsoft.com/office/powerpoint/2010/main" xmlns="" val="700849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Gray and White Matter Functions</a:t>
            </a:r>
            <a:endParaRPr lang="en-US" dirty="0"/>
          </a:p>
        </p:txBody>
      </p:sp>
      <p:sp>
        <p:nvSpPr>
          <p:cNvPr id="3" name="Content Placeholder 2"/>
          <p:cNvSpPr>
            <a:spLocks noGrp="1"/>
          </p:cNvSpPr>
          <p:nvPr>
            <p:ph idx="1"/>
          </p:nvPr>
        </p:nvSpPr>
        <p:spPr>
          <a:xfrm>
            <a:off x="1390261" y="1642156"/>
            <a:ext cx="9821863" cy="2113266"/>
          </a:xfrm>
        </p:spPr>
        <p:txBody>
          <a:bodyPr vert="horz" lIns="91440" tIns="45720" rIns="91440" bIns="45720" rtlCol="0" anchor="t">
            <a:normAutofit lnSpcReduction="10000"/>
          </a:bodyPr>
          <a:lstStyle/>
          <a:p>
            <a:r>
              <a:rPr lang="en-US" dirty="0">
                <a:latin typeface="Franklin Gothic Book" charset="0"/>
              </a:rPr>
              <a:t>The grey matter includes regions of the brain involved in muscle control, and sensory perception such as seeing and hearing, memory, emotions, speech, decision making, and self-control</a:t>
            </a:r>
            <a:r>
              <a:rPr lang="en-US" dirty="0" smtClean="0">
                <a:latin typeface="Franklin Gothic Book" charset="0"/>
              </a:rPr>
              <a:t>. </a:t>
            </a:r>
            <a:r>
              <a:rPr lang="en-US" dirty="0" smtClean="0"/>
              <a:t>Grey matter makes up 40% of brain matter</a:t>
            </a:r>
            <a:r>
              <a:rPr lang="en-US" dirty="0" smtClean="0"/>
              <a:t>. </a:t>
            </a:r>
            <a:r>
              <a:rPr lang="en-US" dirty="0" smtClean="0"/>
              <a:t>white matter comprises the other 60%.</a:t>
            </a:r>
            <a:endParaRPr lang="en-US" dirty="0">
              <a:latin typeface="Franklin Gothic Book" charset="0"/>
            </a:endParaRPr>
          </a:p>
          <a:p>
            <a:r>
              <a:rPr lang="en-US" dirty="0">
                <a:latin typeface="Franklin Gothic Book" charset="0"/>
              </a:rPr>
              <a:t>White matter is composed of bundles of myelinated nerve cell projections (or axons), which connect various grey matter areas (the locations of nerve cell bodies) of the brain to each other, and carry nerve impulses between neurons. </a:t>
            </a:r>
          </a:p>
        </p:txBody>
      </p:sp>
      <p:pic>
        <p:nvPicPr>
          <p:cNvPr id="4" name="Picture 3" descr="3DSlicer-KubickiJPR2007-fig6.jpg"/>
          <p:cNvPicPr>
            <a:picLocks noChangeAspect="1"/>
          </p:cNvPicPr>
          <p:nvPr/>
        </p:nvPicPr>
        <p:blipFill>
          <a:blip r:embed="rId3"/>
          <a:stretch>
            <a:fillRect/>
          </a:stretch>
        </p:blipFill>
        <p:spPr>
          <a:xfrm>
            <a:off x="3355675" y="4016885"/>
            <a:ext cx="5624163" cy="2343336"/>
          </a:xfrm>
          <a:prstGeom prst="rect">
            <a:avLst/>
          </a:prstGeom>
        </p:spPr>
      </p:pic>
    </p:spTree>
    <p:extLst>
      <p:ext uri="{BB962C8B-B14F-4D97-AF65-F5344CB8AC3E}">
        <p14:creationId xmlns:p14="http://schemas.microsoft.com/office/powerpoint/2010/main" xmlns="" val="1366983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TF00001241</Template>
  <TotalTime>12</TotalTime>
  <Words>507</Words>
  <Application>Microsoft Office PowerPoint</Application>
  <PresentationFormat>Custom</PresentationFormat>
  <Paragraphs>46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Crop</vt:lpstr>
      <vt:lpstr>grey matter in the brain</vt:lpstr>
      <vt:lpstr>Grey Matter vs. White Matter</vt:lpstr>
      <vt:lpstr>Grey and White Matter Tissues</vt:lpstr>
      <vt:lpstr>Why Is Gray Matter Gray?</vt:lpstr>
      <vt:lpstr>Myelin</vt:lpstr>
      <vt:lpstr>Where is Gray Matter</vt:lpstr>
      <vt:lpstr>Gray and White Matter Functions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Naghmeh</cp:lastModifiedBy>
  <cp:revision>8</cp:revision>
  <dcterms:created xsi:type="dcterms:W3CDTF">2015-09-21T23:24:45Z</dcterms:created>
  <dcterms:modified xsi:type="dcterms:W3CDTF">2016-01-22T04:51:18Z</dcterms:modified>
</cp:coreProperties>
</file>