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96" y="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0AA4-658C-45BE-8F8C-59BAC1EE3CEC}" type="datetimeFigureOut">
              <a:rPr lang="en-US" smtClean="0"/>
              <a:t>2016-01-28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7FE9-DD26-4330-8A7F-FAFF92BDC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0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0AA4-658C-45BE-8F8C-59BAC1EE3CEC}" type="datetimeFigureOut">
              <a:rPr lang="en-US" smtClean="0"/>
              <a:t>2016-01-28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7FE9-DD26-4330-8A7F-FAFF92BDC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98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0AA4-658C-45BE-8F8C-59BAC1EE3CEC}" type="datetimeFigureOut">
              <a:rPr lang="en-US" smtClean="0"/>
              <a:t>2016-01-28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7FE9-DD26-4330-8A7F-FAFF92BDC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8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0AA4-658C-45BE-8F8C-59BAC1EE3CEC}" type="datetimeFigureOut">
              <a:rPr lang="en-US" smtClean="0"/>
              <a:t>2016-01-28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7FE9-DD26-4330-8A7F-FAFF92BDC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89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0AA4-658C-45BE-8F8C-59BAC1EE3CEC}" type="datetimeFigureOut">
              <a:rPr lang="en-US" smtClean="0"/>
              <a:t>2016-01-28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7FE9-DD26-4330-8A7F-FAFF92BDC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4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0AA4-658C-45BE-8F8C-59BAC1EE3CEC}" type="datetimeFigureOut">
              <a:rPr lang="en-US" smtClean="0"/>
              <a:t>2016-01-28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7FE9-DD26-4330-8A7F-FAFF92BDC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3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0AA4-658C-45BE-8F8C-59BAC1EE3CEC}" type="datetimeFigureOut">
              <a:rPr lang="en-US" smtClean="0"/>
              <a:t>2016-01-28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7FE9-DD26-4330-8A7F-FAFF92BDC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8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0AA4-658C-45BE-8F8C-59BAC1EE3CEC}" type="datetimeFigureOut">
              <a:rPr lang="en-US" smtClean="0"/>
              <a:t>2016-01-28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7FE9-DD26-4330-8A7F-FAFF92BDC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6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0AA4-658C-45BE-8F8C-59BAC1EE3CEC}" type="datetimeFigureOut">
              <a:rPr lang="en-US" smtClean="0"/>
              <a:t>2016-01-28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7FE9-DD26-4330-8A7F-FAFF92BDC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20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0AA4-658C-45BE-8F8C-59BAC1EE3CEC}" type="datetimeFigureOut">
              <a:rPr lang="en-US" smtClean="0"/>
              <a:t>2016-01-28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7FE9-DD26-4330-8A7F-FAFF92BDC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00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0AA4-658C-45BE-8F8C-59BAC1EE3CEC}" type="datetimeFigureOut">
              <a:rPr lang="en-US" smtClean="0"/>
              <a:t>2016-01-28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7FE9-DD26-4330-8A7F-FAFF92BDC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87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10AA4-658C-45BE-8F8C-59BAC1EE3CEC}" type="datetimeFigureOut">
              <a:rPr lang="en-US" smtClean="0"/>
              <a:t>2016-01-28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67FE9-DD26-4330-8A7F-FAFF92BDC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2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Brain </a:t>
            </a:r>
            <a:r>
              <a:rPr lang="en-US" dirty="0" smtClean="0"/>
              <a:t>Imaging </a:t>
            </a:r>
            <a:r>
              <a:rPr lang="en-US" dirty="0" smtClean="0"/>
              <a:t>with MRI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MRI of Neuronal Network Structure, Function, and Plasticity</a:t>
            </a:r>
          </a:p>
          <a:p>
            <a:r>
              <a:rPr lang="en-US" dirty="0" smtClean="0"/>
              <a:t>Henning U. Voss, Nicholas D. Schiff</a:t>
            </a:r>
          </a:p>
          <a:p>
            <a:r>
              <a:rPr lang="en-US" dirty="0" smtClean="0"/>
              <a:t>Progress in Brain Research, Vol. 175  2009</a:t>
            </a:r>
          </a:p>
          <a:p>
            <a:r>
              <a:rPr lang="en-US" dirty="0" smtClean="0"/>
              <a:t>Weill Cornell Medical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9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Styles of MRI</a:t>
            </a:r>
          </a:p>
          <a:p>
            <a:pPr lvl="1"/>
            <a:r>
              <a:rPr lang="en-US" dirty="0" smtClean="0"/>
              <a:t>Diffusion Tensor Imaging</a:t>
            </a:r>
          </a:p>
          <a:p>
            <a:pPr lvl="1"/>
            <a:r>
              <a:rPr lang="en-US" dirty="0" smtClean="0"/>
              <a:t>Resting state fMRI</a:t>
            </a:r>
          </a:p>
          <a:p>
            <a:r>
              <a:rPr lang="en-US" dirty="0" smtClean="0"/>
              <a:t>Resolution</a:t>
            </a:r>
          </a:p>
          <a:p>
            <a:pPr lvl="1"/>
            <a:r>
              <a:rPr lang="en-US" dirty="0" smtClean="0"/>
              <a:t>Spatial – 5mm to 1mm</a:t>
            </a:r>
          </a:p>
          <a:p>
            <a:pPr lvl="1"/>
            <a:r>
              <a:rPr lang="en-US" dirty="0" smtClean="0"/>
              <a:t>Temporal – 1s</a:t>
            </a:r>
          </a:p>
          <a:p>
            <a:r>
              <a:rPr lang="en-US" dirty="0" smtClean="0"/>
              <a:t>MRI impact on trauma analysis</a:t>
            </a:r>
          </a:p>
          <a:p>
            <a:pPr lvl="1"/>
            <a:r>
              <a:rPr lang="en-US" dirty="0" smtClean="0"/>
              <a:t>Shifts in resting state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Main Approaches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Diffusion Tensor Imaging (DTI)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Thermal diffusion of water protons</a:t>
            </a:r>
          </a:p>
          <a:p>
            <a:r>
              <a:rPr lang="en-US" dirty="0" smtClean="0"/>
              <a:t>Effective in targeting white matter networks</a:t>
            </a:r>
          </a:p>
          <a:p>
            <a:r>
              <a:rPr lang="en-US" dirty="0" smtClean="0"/>
              <a:t>Can determine direction, specific to location</a:t>
            </a:r>
          </a:p>
          <a:p>
            <a:r>
              <a:rPr lang="en-US" dirty="0" smtClean="0"/>
              <a:t>Fractional </a:t>
            </a:r>
            <a:r>
              <a:rPr lang="en-US" dirty="0" err="1" smtClean="0"/>
              <a:t>Ansiotrophy</a:t>
            </a:r>
            <a:r>
              <a:rPr lang="en-US" dirty="0" smtClean="0"/>
              <a:t> (FA), directional dependence of </a:t>
            </a:r>
            <a:r>
              <a:rPr lang="en-US" dirty="0" err="1" smtClean="0"/>
              <a:t>diffussion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Resting State fMRI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Reliant on BOLD</a:t>
            </a:r>
          </a:p>
          <a:p>
            <a:pPr lvl="1"/>
            <a:r>
              <a:rPr lang="en-US" dirty="0" smtClean="0"/>
              <a:t>Blood Oxygen Level Dependent</a:t>
            </a:r>
          </a:p>
          <a:p>
            <a:r>
              <a:rPr lang="en-US" dirty="0" smtClean="0"/>
              <a:t>Reliant on algorithms to resolve blood flow into a cohesive pattern</a:t>
            </a:r>
          </a:p>
          <a:p>
            <a:r>
              <a:rPr lang="en-US" dirty="0" smtClean="0"/>
              <a:t>Broad results confined to areas of interest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24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DTI and Brain Injury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MRI does not revel white matter fiber</a:t>
            </a:r>
          </a:p>
          <a:p>
            <a:r>
              <a:rPr lang="en-US" dirty="0" smtClean="0"/>
              <a:t>Fiber Tracking methods of DTI have been shown to be equal or exceed accuracy of anatomical atlases</a:t>
            </a:r>
          </a:p>
          <a:p>
            <a:r>
              <a:rPr lang="en-US" dirty="0" smtClean="0"/>
              <a:t>DTI is sensitive to degree of myelination and axonal density, due to water based imaging</a:t>
            </a:r>
          </a:p>
          <a:p>
            <a:pPr lvl="1"/>
            <a:r>
              <a:rPr lang="en-US" dirty="0" smtClean="0"/>
              <a:t>Very useful for detecting axonal reorganization and regrowth</a:t>
            </a:r>
          </a:p>
          <a:p>
            <a:pPr lvl="1"/>
            <a:r>
              <a:rPr lang="en-US" dirty="0" smtClean="0"/>
              <a:t>Cases studies against coma patients and controls and controls against those with traumatic brain injuries to highlight unique imaging responses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56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28" y="1027906"/>
            <a:ext cx="10058400" cy="564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0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fMRI – known resting state network modes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RSN 1 : default network mode - posterior cingulate and </a:t>
            </a:r>
            <a:r>
              <a:rPr lang="en-US" dirty="0" err="1"/>
              <a:t>precuneus</a:t>
            </a:r>
            <a:r>
              <a:rPr lang="en-US" dirty="0"/>
              <a:t>, medial prefrontal cortex, dorsal lateral </a:t>
            </a:r>
            <a:r>
              <a:rPr lang="en-US" dirty="0" err="1"/>
              <a:t>perforntal</a:t>
            </a:r>
            <a:r>
              <a:rPr lang="en-US" dirty="0"/>
              <a:t> cortex, inferior parietal cortex</a:t>
            </a:r>
            <a:endParaRPr lang="en-US" b="0" dirty="0" smtClean="0">
              <a:effectLst/>
            </a:endParaRPr>
          </a:p>
          <a:p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dirty="0"/>
              <a:t>RSN 2 : dorsal attention network - intraparietal sulci, areas at the intersection of precentral and superior frontal sulcus, central precentral, middle frontal gyrus</a:t>
            </a:r>
            <a:endParaRPr lang="en-US" b="0" dirty="0" smtClean="0">
              <a:effectLst/>
            </a:endParaRPr>
          </a:p>
          <a:p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dirty="0"/>
              <a:t>RSN 3 : visual processing network - </a:t>
            </a:r>
            <a:r>
              <a:rPr lang="en-US" dirty="0" err="1"/>
              <a:t>retinoptic</a:t>
            </a:r>
            <a:r>
              <a:rPr lang="en-US" dirty="0"/>
              <a:t> occipital cortex, temporal-occipital regions</a:t>
            </a:r>
            <a:endParaRPr lang="en-US" b="0" dirty="0" smtClean="0">
              <a:effectLst/>
            </a:endParaRPr>
          </a:p>
          <a:p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dirty="0"/>
              <a:t>RSN 4 : auditory-phonological network - superior temporal cortices</a:t>
            </a:r>
            <a:endParaRPr lang="en-US" b="0" dirty="0" smtClean="0">
              <a:effectLst/>
            </a:endParaRPr>
          </a:p>
          <a:p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dirty="0"/>
              <a:t>RSN 5 : sensory-motor network -  precentral/postcentral/medial frontal gyri, primary sensory-motor cortices, supplementary motor area</a:t>
            </a:r>
            <a:endParaRPr lang="en-US" b="0" dirty="0" smtClean="0">
              <a:effectLst/>
            </a:endParaRPr>
          </a:p>
          <a:p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dirty="0"/>
              <a:t>RSN 6 : self-referential network - medial-ventral prefrontal cortex, </a:t>
            </a:r>
            <a:r>
              <a:rPr lang="en-US" dirty="0" err="1"/>
              <a:t>pregenual</a:t>
            </a:r>
            <a:r>
              <a:rPr lang="en-US" dirty="0"/>
              <a:t> anterior cingulate, hypothalamus, cerebellum</a:t>
            </a:r>
          </a:p>
        </p:txBody>
      </p:sp>
    </p:spTree>
    <p:extLst>
      <p:ext uri="{BB962C8B-B14F-4D97-AF65-F5344CB8AC3E}">
        <p14:creationId xmlns:p14="http://schemas.microsoft.com/office/powerpoint/2010/main" val="54235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51497"/>
            <a:ext cx="10058400" cy="595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4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detection via fMRI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Known to present in those with the following conditions:</a:t>
            </a:r>
          </a:p>
          <a:p>
            <a:pPr lvl="1"/>
            <a:r>
              <a:rPr lang="en-US" dirty="0" smtClean="0"/>
              <a:t>Alzheimer’s Disease, aging brains, blindness, schizophrenia, ADHD, epilepsy</a:t>
            </a:r>
          </a:p>
          <a:p>
            <a:r>
              <a:rPr lang="en-US" dirty="0" smtClean="0"/>
              <a:t>Most studies conclude with the networks overlapping in the thalamic structures</a:t>
            </a:r>
          </a:p>
          <a:p>
            <a:pPr lvl="1"/>
            <a:r>
              <a:rPr lang="en-US" dirty="0" smtClean="0"/>
              <a:t>Hopeful of a quick way to give a brain assessment via the state of this one region</a:t>
            </a:r>
          </a:p>
          <a:p>
            <a:r>
              <a:rPr lang="en-US" dirty="0" smtClean="0"/>
              <a:t>Able to distinguish between control, minimally conscious states and vegetative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7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300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Brain Imaging with MRI</vt:lpstr>
      <vt:lpstr>Overview</vt:lpstr>
      <vt:lpstr>Two Main Approaches</vt:lpstr>
      <vt:lpstr>DTI and Brain Injury</vt:lpstr>
      <vt:lpstr>PowerPoint Presentation</vt:lpstr>
      <vt:lpstr>fMRI – known resting state network modes</vt:lpstr>
      <vt:lpstr>PowerPoint Presentation</vt:lpstr>
      <vt:lpstr>Disease detection via fMRI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 Imagine with MRI</dc:title>
  <dc:creator>seadubbs</dc:creator>
  <cp:lastModifiedBy>seadubbs</cp:lastModifiedBy>
  <cp:revision>8</cp:revision>
  <dcterms:created xsi:type="dcterms:W3CDTF">2016-01-29T03:38:35Z</dcterms:created>
  <dcterms:modified xsi:type="dcterms:W3CDTF">2016-01-29T03:58:54Z</dcterms:modified>
</cp:coreProperties>
</file>