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sldIdLst>
    <p:sldId id="256" r:id="rId2"/>
    <p:sldId id="260" r:id="rId3"/>
    <p:sldId id="261" r:id="rId4"/>
    <p:sldId id="263" r:id="rId5"/>
    <p:sldId id="262" r:id="rId6"/>
    <p:sldId id="265" r:id="rId7"/>
    <p:sldId id="267" r:id="rId8"/>
    <p:sldId id="268" r:id="rId9"/>
    <p:sldId id="264" r:id="rId10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1/28/2016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21EC31-D10D-4A07-9EF3-611DE67BD2CB}" type="datetimeFigureOut">
              <a:rPr lang="en-US" smtClean="0"/>
              <a:pPr/>
              <a:t>1/28/2016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E1D18C-8B5C-47FB-97A2-77C7881A57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990720"/>
            <a:ext cx="7772040" cy="1829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800" b="1">
                <a:solidFill>
                  <a:srgbClr val="464646"/>
                </a:solidFill>
                <a:latin typeface="Lucida Sans Unicode"/>
              </a:rPr>
              <a:t>Diffusion Magnetic Resonance Imaging (dMRI)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3962520" y="4038480"/>
            <a:ext cx="6400440" cy="112140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lnSpc>
                <a:spcPct val="100000"/>
              </a:lnSpc>
            </a:pPr>
            <a:r>
              <a:rPr lang="en-US" sz="2700">
                <a:solidFill>
                  <a:srgbClr val="464646"/>
                </a:solidFill>
                <a:latin typeface="Lucida Sans Unicode"/>
              </a:rPr>
              <a:t>Meysam Golmohammadi</a:t>
            </a:r>
            <a:endParaRPr/>
          </a:p>
        </p:txBody>
      </p:sp>
      <p:pic>
        <p:nvPicPr>
          <p:cNvPr id="9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380880" y="4038480"/>
            <a:ext cx="3403080" cy="24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81329"/>
            <a:ext cx="7620000" cy="30144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allows </a:t>
            </a:r>
            <a:r>
              <a:rPr lang="en-US" dirty="0" smtClean="0"/>
              <a:t>the mapping of the diffusion process of molecules, mainly water, in biological tissues, in vivo and </a:t>
            </a:r>
            <a:r>
              <a:rPr lang="en-US" dirty="0" smtClean="0"/>
              <a:t>non-invasive.</a:t>
            </a:r>
          </a:p>
          <a:p>
            <a:r>
              <a:rPr lang="en-US" dirty="0" smtClean="0"/>
              <a:t>The first diffusion MRI images of the normal and diseased brain were made public in 1985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study and treatment of neurological disorders, especially for the management of patients with acute stroke.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dMRI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Z:\home\autoeeg\Desktop\DTI-Normal-Ab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267200"/>
            <a:ext cx="5330547" cy="2141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 vs fMRI vs dMRI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5413706"/>
            <a:ext cx="2667000" cy="762000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1447800"/>
            <a:ext cx="2667000" cy="394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diagnose soft tissues of the human body</a:t>
            </a:r>
          </a:p>
          <a:p>
            <a:r>
              <a:rPr lang="en-US" dirty="0" smtClean="0"/>
              <a:t>investigation of the human brain for revealing the peculiarities of anatomical </a:t>
            </a:r>
          </a:p>
          <a:p>
            <a:r>
              <a:rPr lang="en-US" dirty="0" smtClean="0"/>
              <a:t>indispensable when it comes to diagnosis of abnormalities developing in the human brain.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MRI measures the molecule called hydrogen nuclei.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3276600" y="5417212"/>
            <a:ext cx="2667000" cy="762000"/>
          </a:xfrm>
        </p:spPr>
        <p:txBody>
          <a:bodyPr/>
          <a:lstStyle/>
          <a:p>
            <a:pPr algn="ctr"/>
            <a:r>
              <a:rPr lang="en-US" dirty="0" err="1" smtClean="0"/>
              <a:t>fMRI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2"/>
          </p:nvPr>
        </p:nvSpPr>
        <p:spPr>
          <a:xfrm>
            <a:off x="3276600" y="1451306"/>
            <a:ext cx="2667000" cy="39417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create the image of what is going inside the human brain</a:t>
            </a:r>
          </a:p>
          <a:p>
            <a:r>
              <a:rPr lang="en-US" dirty="0" smtClean="0"/>
              <a:t>focus on the processes in the human bran as they will develop in time.</a:t>
            </a:r>
          </a:p>
          <a:p>
            <a:r>
              <a:rPr lang="en-US" dirty="0" smtClean="0"/>
              <a:t>maps the image via measuring the blood </a:t>
            </a:r>
            <a:r>
              <a:rPr lang="en-US" dirty="0" err="1" smtClean="0"/>
              <a:t>flw</a:t>
            </a:r>
            <a:r>
              <a:rPr lang="en-US" dirty="0" smtClean="0"/>
              <a:t> levels in the human brain.</a:t>
            </a:r>
          </a:p>
          <a:p>
            <a:r>
              <a:rPr lang="en-US" dirty="0" smtClean="0"/>
              <a:t>shows changes in the metabolic functioning in the brain.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FMRI measures oxygen levels flowing into the brain and calculates the differences in tissue with respect to time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6172200" y="5417212"/>
            <a:ext cx="2667000" cy="762000"/>
          </a:xfrm>
        </p:spPr>
        <p:txBody>
          <a:bodyPr/>
          <a:lstStyle/>
          <a:p>
            <a:pPr algn="ctr"/>
            <a:r>
              <a:rPr lang="en-US" dirty="0" err="1" smtClean="0"/>
              <a:t>dMRI</a:t>
            </a:r>
            <a:endParaRPr lang="en-US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2"/>
          </p:nvPr>
        </p:nvSpPr>
        <p:spPr>
          <a:xfrm>
            <a:off x="6172200" y="1451306"/>
            <a:ext cx="2667000" cy="394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understanding of brain structural connectivity</a:t>
            </a:r>
          </a:p>
          <a:p>
            <a:r>
              <a:rPr lang="en-US" dirty="0" smtClean="0"/>
              <a:t>measure macroscopic axonal organization in nervous system tissues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reveal abnormalities in white matter fiber structure and provide models of brain connectivity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measurement of the restricted diffusion of water in </a:t>
            </a:r>
            <a:r>
              <a:rPr lang="en-US" dirty="0" smtClean="0">
                <a:solidFill>
                  <a:srgbClr val="FF0000"/>
                </a:solidFill>
              </a:rPr>
              <a:t>tissue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 vs fMRI vs dMRI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5413706"/>
            <a:ext cx="2667000" cy="762000"/>
          </a:xfrm>
        </p:spPr>
        <p:txBody>
          <a:bodyPr/>
          <a:lstStyle/>
          <a:p>
            <a:pPr algn="ctr"/>
            <a:r>
              <a:rPr lang="en-US" dirty="0" smtClean="0"/>
              <a:t>MRI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3276600" y="5417212"/>
            <a:ext cx="2667000" cy="762000"/>
          </a:xfrm>
        </p:spPr>
        <p:txBody>
          <a:bodyPr/>
          <a:lstStyle/>
          <a:p>
            <a:pPr algn="ctr"/>
            <a:r>
              <a:rPr lang="en-US" dirty="0" err="1" smtClean="0"/>
              <a:t>fMRI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idx="1"/>
          </p:nvPr>
        </p:nvSpPr>
        <p:spPr>
          <a:xfrm>
            <a:off x="6172200" y="5417212"/>
            <a:ext cx="2667000" cy="762000"/>
          </a:xfrm>
        </p:spPr>
        <p:txBody>
          <a:bodyPr/>
          <a:lstStyle/>
          <a:p>
            <a:pPr algn="ctr"/>
            <a:r>
              <a:rPr lang="en-US" dirty="0" err="1" smtClean="0"/>
              <a:t>dMRI</a:t>
            </a:r>
            <a:endParaRPr lang="en-US" dirty="0"/>
          </a:p>
        </p:txBody>
      </p:sp>
      <p:pic>
        <p:nvPicPr>
          <p:cNvPr id="2050" name="Picture 2" descr="Z:\home\autoeeg\FMRI_scan_during_working_memory_tas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743200"/>
            <a:ext cx="2669510" cy="1664208"/>
          </a:xfrm>
          <a:prstGeom prst="rect">
            <a:avLst/>
          </a:prstGeom>
          <a:noFill/>
        </p:spPr>
      </p:pic>
      <p:pic>
        <p:nvPicPr>
          <p:cNvPr id="2051" name="Picture 3" descr="Z:\home\autoeeg\Pictur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514600"/>
            <a:ext cx="2165788" cy="2400300"/>
          </a:xfrm>
          <a:prstGeom prst="rect">
            <a:avLst/>
          </a:prstGeom>
          <a:noFill/>
        </p:spPr>
      </p:pic>
      <p:pic>
        <p:nvPicPr>
          <p:cNvPr id="2052" name="Picture 4" descr="Z:\home\autoeeg\principal_diffusion_encoding_directions_in_an_rgb_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0"/>
            <a:ext cx="2678116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White-matter imaging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524000"/>
            <a:ext cx="30702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199205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667000" y="1752600"/>
            <a:ext cx="289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Axons </a:t>
            </a:r>
            <a:r>
              <a:rPr lang="en-US" dirty="0" smtClean="0"/>
              <a:t>measure um in width</a:t>
            </a:r>
          </a:p>
          <a:p>
            <a:pPr>
              <a:buFont typeface="Arial"/>
              <a:buChar char="•"/>
            </a:pPr>
            <a:r>
              <a:rPr lang="en-US" dirty="0" smtClean="0"/>
              <a:t>They group together in bundles that traverse the white matter</a:t>
            </a:r>
          </a:p>
          <a:p>
            <a:pPr>
              <a:buFont typeface="Arial"/>
              <a:buChar char="•"/>
            </a:pPr>
            <a:r>
              <a:rPr lang="en-US" dirty="0" smtClean="0"/>
              <a:t>We cannot image individual axons but we can image bundles with diffusion MRI</a:t>
            </a:r>
          </a:p>
          <a:p>
            <a:pPr>
              <a:buFont typeface="Arial"/>
              <a:buChar char="•"/>
            </a:pPr>
            <a:r>
              <a:rPr lang="en-US" dirty="0" smtClean="0"/>
              <a:t>Useful in studying neurodegenerative diseases, stroke, aging, development…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Gray matter: Diffusion is unrestricted: isotropic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White matter: Diffusion is restricted: anisotropic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Diffusion in brain tissue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133600"/>
            <a:ext cx="1411017" cy="109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114800"/>
            <a:ext cx="6643687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Magnetic resonance imaging can provide “diffusion encoding”</a:t>
            </a:r>
          </a:p>
          <a:p>
            <a:r>
              <a:rPr lang="en-US" dirty="0" smtClean="0"/>
              <a:t>Magnetic field strength is varied by gradients in different directions</a:t>
            </a:r>
          </a:p>
          <a:p>
            <a:r>
              <a:rPr lang="en-US" dirty="0" smtClean="0"/>
              <a:t>Image intensity is attenuated depending on water diffusion in each direction</a:t>
            </a:r>
          </a:p>
          <a:p>
            <a:r>
              <a:rPr lang="en-US" dirty="0" smtClean="0"/>
              <a:t>Compare with baseline images to infer on diffusion process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Diffusion Weighted Imaging </a:t>
            </a:r>
            <a:r>
              <a:rPr lang="en-US" dirty="0" smtClean="0"/>
              <a:t>(DWI): most applicable when the tissue of interest is dominated by isotropic water movement e.g. grey matter in the cerebral cortex and major brain nuclei,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Diffusion </a:t>
            </a:r>
            <a:r>
              <a:rPr lang="en-US" dirty="0" smtClean="0"/>
              <a:t>Tensor Imaging </a:t>
            </a:r>
            <a:r>
              <a:rPr lang="en-US" dirty="0" smtClean="0"/>
              <a:t>(DTI</a:t>
            </a:r>
            <a:r>
              <a:rPr lang="en-US" dirty="0" smtClean="0"/>
              <a:t>): important </a:t>
            </a:r>
            <a:r>
              <a:rPr lang="en-US" dirty="0" smtClean="0"/>
              <a:t>when a </a:t>
            </a:r>
            <a:r>
              <a:rPr lang="en-US" dirty="0" smtClean="0"/>
              <a:t>tissue, such </a:t>
            </a:r>
            <a:r>
              <a:rPr lang="en-US" dirty="0" smtClean="0"/>
              <a:t>as the neural axons of white matter in the brain or muscle fibers in the </a:t>
            </a:r>
            <a:r>
              <a:rPr lang="en-US" dirty="0" smtClean="0"/>
              <a:t>heart, has </a:t>
            </a:r>
            <a:r>
              <a:rPr lang="en-US" dirty="0" smtClean="0"/>
              <a:t>an internal fibrous </a:t>
            </a:r>
            <a:r>
              <a:rPr lang="en-US" dirty="0" smtClean="0"/>
              <a:t>structure.</a:t>
            </a:r>
          </a:p>
          <a:p>
            <a:endParaRPr lang="en-US" dirty="0" smtClean="0"/>
          </a:p>
          <a:p>
            <a:r>
              <a:rPr lang="en-US" dirty="0" smtClean="0"/>
              <a:t>More recently, a new field has emerged, diffusion functional MRI (</a:t>
            </a:r>
            <a:r>
              <a:rPr lang="en-US" dirty="0" err="1" smtClean="0"/>
              <a:t>DfMRI</a:t>
            </a:r>
            <a:r>
              <a:rPr lang="en-US" dirty="0" smtClean="0"/>
              <a:t>).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Its application in </a:t>
            </a:r>
            <a:r>
              <a:rPr lang="en-US" dirty="0" err="1" smtClean="0"/>
              <a:t>neurodiagnost</a:t>
            </a:r>
            <a:r>
              <a:rPr lang="en-US" dirty="0" smtClean="0"/>
              <a:t> </a:t>
            </a:r>
            <a:r>
              <a:rPr lang="en-US" dirty="0" err="1" smtClean="0"/>
              <a:t>ic</a:t>
            </a:r>
            <a:r>
              <a:rPr lang="en-US" dirty="0" smtClean="0"/>
              <a:t> tests like:</a:t>
            </a:r>
          </a:p>
          <a:p>
            <a:pPr lvl="1"/>
            <a:r>
              <a:rPr lang="en-US" dirty="0" smtClean="0"/>
              <a:t>For years, neuroscientists have defined epilepsy as a case when too many nerve cells in the brain fire at once, provoking a seizure. </a:t>
            </a:r>
            <a:r>
              <a:rPr lang="en-US" dirty="0" smtClean="0"/>
              <a:t>Now</a:t>
            </a:r>
            <a:r>
              <a:rPr lang="en-US" dirty="0" smtClean="0"/>
              <a:t>, researchers have determined that it isn’t just a matter of function – the brains of people with epilepsy  structurally differ from those of people without the disorder</a:t>
            </a:r>
            <a:r>
              <a:rPr lang="en-US" dirty="0" smtClean="0"/>
              <a:t>. According </a:t>
            </a:r>
            <a:r>
              <a:rPr lang="en-US" dirty="0" smtClean="0"/>
              <a:t>to lead researcher Steven </a:t>
            </a:r>
            <a:r>
              <a:rPr lang="en-US" dirty="0" err="1" smtClean="0"/>
              <a:t>Stufflebeam</a:t>
            </a:r>
            <a:r>
              <a:rPr lang="en-US" dirty="0" smtClean="0"/>
              <a:t>, a </a:t>
            </a:r>
            <a:r>
              <a:rPr lang="en-US" dirty="0" err="1" smtClean="0"/>
              <a:t>neuroradiologist</a:t>
            </a:r>
            <a:r>
              <a:rPr lang="en-US" dirty="0" smtClean="0"/>
              <a:t> at Massachusetts General Hospital, the differences between the two brains suggest new ways to </a:t>
            </a:r>
            <a:r>
              <a:rPr lang="en-US" dirty="0" smtClean="0"/>
              <a:t>diagnose </a:t>
            </a:r>
            <a:r>
              <a:rPr lang="en-US" dirty="0" smtClean="0"/>
              <a:t>and treat epilepsy moving forward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smtClean="0"/>
              <a:t>hope to gain insight into the relationship between structure and function in the human brain.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I believe memory in brain is implemented also inside the structure. I hope to understand </a:t>
            </a:r>
            <a:r>
              <a:rPr lang="en-US" dirty="0" smtClean="0"/>
              <a:t>the influence of architecture on learning and memory, </a:t>
            </a:r>
            <a:endParaRPr lang="en-US" dirty="0" smtClean="0"/>
          </a:p>
          <a:p>
            <a:r>
              <a:rPr lang="en-US" dirty="0" smtClean="0"/>
              <a:t>understanding how the topology of cortical connectivity can be embedded into 3-dimensional physical space.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am interested in </a:t>
            </a:r>
            <a:r>
              <a:rPr lang="en-US" dirty="0" err="1" smtClean="0"/>
              <a:t>dMRI</a:t>
            </a:r>
            <a:r>
              <a:rPr lang="en-US" dirty="0" smtClean="0"/>
              <a:t> </a:t>
            </a:r>
            <a:r>
              <a:rPr lang="en-US" dirty="0" smtClean="0"/>
              <a:t>because …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576</Words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Concourse</vt:lpstr>
      <vt:lpstr>Slide 1</vt:lpstr>
      <vt:lpstr>What is dMRI?</vt:lpstr>
      <vt:lpstr>MRI vs fMRI vs dMRI</vt:lpstr>
      <vt:lpstr>MRI vs fMRI vs dMRI</vt:lpstr>
      <vt:lpstr>White-matter imaging</vt:lpstr>
      <vt:lpstr>Diffusion in brain tissue</vt:lpstr>
      <vt:lpstr>Approach</vt:lpstr>
      <vt:lpstr>Types</vt:lpstr>
      <vt:lpstr>I am interested in dMRI because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autoeeg</cp:lastModifiedBy>
  <cp:revision>13</cp:revision>
  <dcterms:modified xsi:type="dcterms:W3CDTF">2016-01-29T05:51:19Z</dcterms:modified>
</cp:coreProperties>
</file>