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57" r:id="rId4"/>
    <p:sldId id="258" r:id="rId5"/>
    <p:sldId id="260" r:id="rId6"/>
    <p:sldId id="259"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E23A6-AF2E-4CA9-B7ED-646435EC2CB0}" type="datetimeFigureOut">
              <a:rPr lang="en-US" smtClean="0"/>
              <a:t>2/18/2016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B0975-0AE4-434E-96C1-8EC9BA59A192}" type="slidenum">
              <a:rPr lang="en-US" smtClean="0"/>
              <a:t>‹#›</a:t>
            </a:fld>
            <a:endParaRPr lang="en-US"/>
          </a:p>
        </p:txBody>
      </p:sp>
    </p:spTree>
    <p:extLst>
      <p:ext uri="{BB962C8B-B14F-4D97-AF65-F5344CB8AC3E}">
        <p14:creationId xmlns:p14="http://schemas.microsoft.com/office/powerpoint/2010/main" val="366283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a:t>
            </a:r>
            <a:endParaRPr lang="en-US" dirty="0"/>
          </a:p>
        </p:txBody>
      </p:sp>
      <p:sp>
        <p:nvSpPr>
          <p:cNvPr id="4" name="Slide Number Placeholder 3"/>
          <p:cNvSpPr>
            <a:spLocks noGrp="1"/>
          </p:cNvSpPr>
          <p:nvPr>
            <p:ph type="sldNum" sz="quarter" idx="10"/>
          </p:nvPr>
        </p:nvSpPr>
        <p:spPr/>
        <p:txBody>
          <a:bodyPr/>
          <a:lstStyle/>
          <a:p>
            <a:fld id="{AA6B0975-0AE4-434E-96C1-8EC9BA59A192}" type="slidenum">
              <a:rPr lang="en-US" smtClean="0"/>
              <a:t>2</a:t>
            </a:fld>
            <a:endParaRPr lang="en-US"/>
          </a:p>
        </p:txBody>
      </p:sp>
    </p:spTree>
    <p:extLst>
      <p:ext uri="{BB962C8B-B14F-4D97-AF65-F5344CB8AC3E}">
        <p14:creationId xmlns:p14="http://schemas.microsoft.com/office/powerpoint/2010/main" val="1082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FC44FE-4C53-4108-A5B9-0489BC0E3CEF}"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33770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C44FE-4C53-4108-A5B9-0489BC0E3CEF}"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146878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C44FE-4C53-4108-A5B9-0489BC0E3CEF}"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381919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C44FE-4C53-4108-A5B9-0489BC0E3CEF}"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3131086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C44FE-4C53-4108-A5B9-0489BC0E3CEF}"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6447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FC44FE-4C53-4108-A5B9-0489BC0E3CEF}" type="datetimeFigureOut">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364515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FC44FE-4C53-4108-A5B9-0489BC0E3CEF}" type="datetimeFigureOut">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158558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C44FE-4C53-4108-A5B9-0489BC0E3CEF}" type="datetimeFigureOut">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221094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C44FE-4C53-4108-A5B9-0489BC0E3CEF}" type="datetimeFigureOut">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306110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C44FE-4C53-4108-A5B9-0489BC0E3CEF}" type="datetimeFigureOut">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316425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C44FE-4C53-4108-A5B9-0489BC0E3CEF}" type="datetimeFigureOut">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7255E-B845-4DC5-91F0-E53509ACFAAD}" type="slidenum">
              <a:rPr lang="en-US" smtClean="0"/>
              <a:t>‹#›</a:t>
            </a:fld>
            <a:endParaRPr lang="en-US"/>
          </a:p>
        </p:txBody>
      </p:sp>
    </p:spTree>
    <p:extLst>
      <p:ext uri="{BB962C8B-B14F-4D97-AF65-F5344CB8AC3E}">
        <p14:creationId xmlns:p14="http://schemas.microsoft.com/office/powerpoint/2010/main" val="282134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C44FE-4C53-4108-A5B9-0489BC0E3CEF}" type="datetimeFigureOut">
              <a:rPr lang="en-US" smtClean="0"/>
              <a:t>2/18/2016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7255E-B845-4DC5-91F0-E53509ACFAAD}" type="slidenum">
              <a:rPr lang="en-US" smtClean="0"/>
              <a:t>‹#›</a:t>
            </a:fld>
            <a:endParaRPr lang="en-US"/>
          </a:p>
        </p:txBody>
      </p:sp>
    </p:spTree>
    <p:extLst>
      <p:ext uri="{BB962C8B-B14F-4D97-AF65-F5344CB8AC3E}">
        <p14:creationId xmlns:p14="http://schemas.microsoft.com/office/powerpoint/2010/main" val="3396785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CARDIAC EFFECTS OF SEIZURES</a:t>
            </a:r>
            <a:endParaRPr lang="en-US" dirty="0"/>
          </a:p>
        </p:txBody>
      </p:sp>
      <p:sp>
        <p:nvSpPr>
          <p:cNvPr id="3" name="Subtitle 2"/>
          <p:cNvSpPr>
            <a:spLocks noGrp="1"/>
          </p:cNvSpPr>
          <p:nvPr>
            <p:ph type="subTitle" idx="1"/>
          </p:nvPr>
        </p:nvSpPr>
        <p:spPr/>
        <p:txBody>
          <a:bodyPr/>
          <a:lstStyle/>
          <a:p>
            <a:r>
              <a:rPr lang="en-US" dirty="0" err="1" smtClean="0"/>
              <a:t>Meysam</a:t>
            </a:r>
            <a:r>
              <a:rPr lang="en-US" dirty="0" smtClean="0"/>
              <a:t> </a:t>
            </a:r>
            <a:r>
              <a:rPr lang="en-US" dirty="0" err="1" smtClean="0"/>
              <a:t>Golmohammadi</a:t>
            </a:r>
            <a:endParaRPr lang="en-US" dirty="0"/>
          </a:p>
        </p:txBody>
      </p:sp>
      <p:pic>
        <p:nvPicPr>
          <p:cNvPr id="4" name="Picture 3" descr="Screen Clipping"/>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3996" y="3602038"/>
            <a:ext cx="1913656" cy="26578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9725" y="3307793"/>
            <a:ext cx="3386279" cy="2709023"/>
          </a:xfrm>
          <a:prstGeom prst="rect">
            <a:avLst/>
          </a:prstGeom>
        </p:spPr>
      </p:pic>
    </p:spTree>
    <p:extLst>
      <p:ext uri="{BB962C8B-B14F-4D97-AF65-F5344CB8AC3E}">
        <p14:creationId xmlns:p14="http://schemas.microsoft.com/office/powerpoint/2010/main" val="3638637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EFFECTS OF SEIZURES </a:t>
            </a:r>
            <a:r>
              <a:rPr lang="en-US" sz="2400" dirty="0" smtClean="0"/>
              <a:t>[</a:t>
            </a:r>
            <a:r>
              <a:rPr lang="en-US" sz="2400" dirty="0" err="1" smtClean="0"/>
              <a:t>Maromi</a:t>
            </a:r>
            <a:r>
              <a:rPr lang="en-US" sz="2400" dirty="0" smtClean="0"/>
              <a:t> </a:t>
            </a:r>
            <a:r>
              <a:rPr lang="en-US" sz="2400" dirty="0" err="1" smtClean="0"/>
              <a:t>Nei</a:t>
            </a:r>
            <a:r>
              <a:rPr lang="en-US" sz="2400" dirty="0" smtClean="0"/>
              <a:t>, 2009]</a:t>
            </a:r>
            <a:endParaRPr lang="en-US" sz="2400" dirty="0"/>
          </a:p>
        </p:txBody>
      </p:sp>
      <p:sp>
        <p:nvSpPr>
          <p:cNvPr id="3" name="Content Placeholder 2"/>
          <p:cNvSpPr>
            <a:spLocks noGrp="1"/>
          </p:cNvSpPr>
          <p:nvPr>
            <p:ph idx="1"/>
          </p:nvPr>
        </p:nvSpPr>
        <p:spPr/>
        <p:txBody>
          <a:bodyPr>
            <a:normAutofit/>
          </a:bodyPr>
          <a:lstStyle/>
          <a:p>
            <a:r>
              <a:rPr lang="en-US" dirty="0" smtClean="0"/>
              <a:t>Seizures frequently affect the heart rate and rhythm. In most cases, seizure-related cardiac changes are transient and do not appear to cause clinically significant abnormalities for the patient.</a:t>
            </a:r>
          </a:p>
          <a:p>
            <a:r>
              <a:rPr lang="en-US" dirty="0" smtClean="0"/>
              <a:t>Great interest in this area of research has been generated because of a possible connection with sudden unexpected death in epilepsy (SUDEP).</a:t>
            </a:r>
          </a:p>
          <a:p>
            <a:r>
              <a:rPr lang="en-US" dirty="0" smtClean="0"/>
              <a:t>While there are clear, but rare complications from seizure-related cardiac arrhythmias, such as </a:t>
            </a:r>
            <a:r>
              <a:rPr lang="en-US" dirty="0" err="1" smtClean="0"/>
              <a:t>ictal</a:t>
            </a:r>
            <a:r>
              <a:rPr lang="en-US" dirty="0" smtClean="0"/>
              <a:t> </a:t>
            </a:r>
            <a:r>
              <a:rPr lang="en-US" dirty="0" err="1" smtClean="0"/>
              <a:t>asystole</a:t>
            </a:r>
            <a:r>
              <a:rPr lang="en-US" dirty="0" smtClean="0"/>
              <a:t> that causes syncope, the overall risk of seizures on cardiac status and any potential connection between seizures and SUDEP still remain uncertain.</a:t>
            </a:r>
            <a:endParaRPr lang="en-US" dirty="0"/>
          </a:p>
        </p:txBody>
      </p:sp>
    </p:spTree>
    <p:extLst>
      <p:ext uri="{BB962C8B-B14F-4D97-AF65-F5344CB8AC3E}">
        <p14:creationId xmlns:p14="http://schemas.microsoft.com/office/powerpoint/2010/main" val="462933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SUDEP</a:t>
            </a:r>
            <a:endParaRPr lang="en-US" dirty="0"/>
          </a:p>
        </p:txBody>
      </p:sp>
      <p:sp>
        <p:nvSpPr>
          <p:cNvPr id="3" name="Content Placeholder 2"/>
          <p:cNvSpPr>
            <a:spLocks noGrp="1"/>
          </p:cNvSpPr>
          <p:nvPr>
            <p:ph idx="1"/>
          </p:nvPr>
        </p:nvSpPr>
        <p:spPr/>
        <p:txBody>
          <a:bodyPr/>
          <a:lstStyle/>
          <a:p>
            <a:r>
              <a:rPr lang="en-US" dirty="0" smtClean="0"/>
              <a:t>SUDEP </a:t>
            </a:r>
            <a:r>
              <a:rPr lang="en-US" dirty="0"/>
              <a:t>is the sudden, unexpected death of someone with epilepsy, who was otherwise healthy. </a:t>
            </a:r>
            <a:endParaRPr lang="en-US" dirty="0" smtClean="0"/>
          </a:p>
          <a:p>
            <a:r>
              <a:rPr lang="en-US" dirty="0" smtClean="0"/>
              <a:t>Each year, more than 1 out of 1,000 people with epilepsy die from SUDEP. </a:t>
            </a:r>
          </a:p>
          <a:p>
            <a:r>
              <a:rPr lang="en-US" dirty="0" smtClean="0"/>
              <a:t>However, it occurs more frequently in people with epilepsy whose seizures are poorly controlled. One out of 150 people with poorly controlled epilepsy may die from SUDEP each year. </a:t>
            </a:r>
          </a:p>
          <a:p>
            <a:r>
              <a:rPr lang="en-US" dirty="0" smtClean="0"/>
              <a:t>SUDEP is the leading cause of death in young people with certain types of uncontrolled epilepsy. </a:t>
            </a:r>
            <a:endParaRPr lang="en-US" dirty="0"/>
          </a:p>
        </p:txBody>
      </p:sp>
    </p:spTree>
    <p:extLst>
      <p:ext uri="{BB962C8B-B14F-4D97-AF65-F5344CB8AC3E}">
        <p14:creationId xmlns:p14="http://schemas.microsoft.com/office/powerpoint/2010/main" val="2797229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causes SUDEP</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a:t>No one knows what causes </a:t>
            </a:r>
            <a:r>
              <a:rPr lang="en-US" dirty="0" smtClean="0"/>
              <a:t>SUDEP!</a:t>
            </a:r>
          </a:p>
          <a:p>
            <a:r>
              <a:rPr lang="en-US" dirty="0" smtClean="0"/>
              <a:t>SUDEP occurs most often at night or during sleep and the death is not witnessed, leaving many questions unanswered.  </a:t>
            </a:r>
          </a:p>
          <a:p>
            <a:r>
              <a:rPr lang="en-US" dirty="0" smtClean="0"/>
              <a:t>The person with epilepsy is often found dead in bed and doesn't appear to have had a convulsive seizure. </a:t>
            </a:r>
          </a:p>
          <a:p>
            <a:r>
              <a:rPr lang="en-US" dirty="0" smtClean="0"/>
              <a:t>There may be evidence that a person had a seizure before dying, but this isn’t always the case.</a:t>
            </a:r>
          </a:p>
          <a:p>
            <a:r>
              <a:rPr lang="en-US" dirty="0" smtClean="0"/>
              <a:t>About a third of them do show evidence of a seizure close to the time of death. They are often found lying face down.</a:t>
            </a:r>
            <a:endParaRPr lang="en-US" dirty="0"/>
          </a:p>
        </p:txBody>
      </p:sp>
    </p:spTree>
    <p:extLst>
      <p:ext uri="{BB962C8B-B14F-4D97-AF65-F5344CB8AC3E}">
        <p14:creationId xmlns:p14="http://schemas.microsoft.com/office/powerpoint/2010/main" val="3975530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researches on SUDEP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Current research into the possible causes of SUDEP focuses on problems with breathing, heart rhythm and brain function that occur with a seizure.</a:t>
            </a:r>
          </a:p>
          <a:p>
            <a:r>
              <a:rPr lang="en-US" dirty="0" smtClean="0">
                <a:solidFill>
                  <a:srgbClr val="C00000"/>
                </a:solidFill>
              </a:rPr>
              <a:t>Breathing</a:t>
            </a:r>
            <a:endParaRPr lang="en-US" dirty="0" smtClean="0"/>
          </a:p>
          <a:p>
            <a:pPr lvl="1"/>
            <a:r>
              <a:rPr lang="en-US" dirty="0" smtClean="0"/>
              <a:t>A seizure typically may cause a person to briefly stop breathing (apnea).  If these breathing pauses last too long, they can reduce the amount of oxygen that gets to the heart and the brain. </a:t>
            </a:r>
          </a:p>
          <a:p>
            <a:pPr lvl="1"/>
            <a:r>
              <a:rPr lang="en-US" dirty="0" smtClean="0"/>
              <a:t>A lack of oxygen can be life threatening if not treated immediately.  Also, a person’s airway may sometimes get blocked during a convulsive seizure, leading to suffocation (inability to breathe).</a:t>
            </a:r>
          </a:p>
          <a:p>
            <a:r>
              <a:rPr lang="en-US" dirty="0" smtClean="0">
                <a:solidFill>
                  <a:srgbClr val="C00000"/>
                </a:solidFill>
              </a:rPr>
              <a:t>Heart Rhythm:  </a:t>
            </a:r>
            <a:r>
              <a:rPr lang="en-US" dirty="0" smtClean="0"/>
              <a:t>a seizure may cause a dangerous heart rhythm or cardiac arrest.</a:t>
            </a:r>
          </a:p>
          <a:p>
            <a:r>
              <a:rPr lang="en-US" dirty="0" smtClean="0">
                <a:solidFill>
                  <a:srgbClr val="C00000"/>
                </a:solidFill>
              </a:rPr>
              <a:t>Brain Function:  </a:t>
            </a:r>
            <a:r>
              <a:rPr lang="en-US" dirty="0" smtClean="0"/>
              <a:t>Seizures may suppress or interfere with the function of vital areas in the brainstem. These areas are responsible for breathing and heart rate as well as other important body functions. As a result, changes in brain function could cause dangerous breathing and heart rate changes.</a:t>
            </a:r>
          </a:p>
          <a:p>
            <a:r>
              <a:rPr lang="en-US" dirty="0" smtClean="0">
                <a:solidFill>
                  <a:srgbClr val="C00000"/>
                </a:solidFill>
              </a:rPr>
              <a:t>Others: </a:t>
            </a:r>
            <a:r>
              <a:rPr lang="en-US" dirty="0" smtClean="0"/>
              <a:t>SUDEP may result from more than one cause, or from a combination of breathing difficulty, abnormal heart rhythm and changes in brain function. Or, it may result from factors researchers have yet to discover.</a:t>
            </a:r>
            <a:endParaRPr lang="en-US" dirty="0"/>
          </a:p>
        </p:txBody>
      </p:sp>
    </p:spTree>
    <p:extLst>
      <p:ext uri="{BB962C8B-B14F-4D97-AF65-F5344CB8AC3E}">
        <p14:creationId xmlns:p14="http://schemas.microsoft.com/office/powerpoint/2010/main" val="908252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normAutofit/>
          </a:bodyPr>
          <a:lstStyle/>
          <a:p>
            <a:r>
              <a:rPr lang="en-US" dirty="0" smtClean="0"/>
              <a:t>The biggest problem is lack of data for SUDEP.</a:t>
            </a:r>
          </a:p>
          <a:p>
            <a:r>
              <a:rPr lang="en-US" dirty="0" smtClean="0"/>
              <a:t>The first step is developing a recording system for </a:t>
            </a:r>
            <a:r>
              <a:rPr lang="en-US" dirty="0" err="1" smtClean="0"/>
              <a:t>smartwatches</a:t>
            </a:r>
            <a:r>
              <a:rPr lang="en-US" dirty="0" smtClean="0"/>
              <a:t> or smartphones that record EEG data </a:t>
            </a:r>
            <a:r>
              <a:rPr lang="en-US" dirty="0" err="1" smtClean="0"/>
              <a:t>continuesly</a:t>
            </a:r>
            <a:r>
              <a:rPr lang="en-US" dirty="0" smtClean="0"/>
              <a:t>.</a:t>
            </a:r>
          </a:p>
          <a:p>
            <a:r>
              <a:rPr lang="en-US" dirty="0" smtClean="0"/>
              <a:t>These data</a:t>
            </a:r>
            <a:r>
              <a:rPr lang="en-US" dirty="0" smtClean="0"/>
              <a:t> can help neurologists to study SUDEP and find the main reason of SUDEP.</a:t>
            </a:r>
          </a:p>
          <a:p>
            <a:r>
              <a:rPr lang="en-US" dirty="0" smtClean="0"/>
              <a:t>I believe by developing such a system, and gathering data, after a few years, we might predict SUDEP.</a:t>
            </a:r>
          </a:p>
          <a:p>
            <a:endParaRPr lang="en-US" dirty="0" smtClean="0"/>
          </a:p>
          <a:p>
            <a:endParaRPr lang="en-US" dirty="0"/>
          </a:p>
        </p:txBody>
      </p:sp>
    </p:spTree>
    <p:extLst>
      <p:ext uri="{BB962C8B-B14F-4D97-AF65-F5344CB8AC3E}">
        <p14:creationId xmlns:p14="http://schemas.microsoft.com/office/powerpoint/2010/main" val="366543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Seizure-Related Cardiac Abnormalities </a:t>
            </a:r>
            <a:r>
              <a:rPr lang="en-US" sz="1600" dirty="0" smtClean="0"/>
              <a:t>[</a:t>
            </a:r>
            <a:r>
              <a:rPr lang="en-US" sz="1600" dirty="0" err="1" smtClean="0"/>
              <a:t>Maromi</a:t>
            </a:r>
            <a:r>
              <a:rPr lang="en-US" sz="1600" dirty="0" smtClean="0"/>
              <a:t> </a:t>
            </a:r>
            <a:r>
              <a:rPr lang="en-US" sz="1600" dirty="0" err="1" smtClean="0"/>
              <a:t>Nei</a:t>
            </a:r>
            <a:r>
              <a:rPr lang="en-US" sz="1600" dirty="0" smtClean="0"/>
              <a:t>, 2009]</a:t>
            </a:r>
            <a:endParaRPr lang="en-US" sz="1600" dirty="0"/>
          </a:p>
        </p:txBody>
      </p:sp>
      <p:sp>
        <p:nvSpPr>
          <p:cNvPr id="3" name="Content Placeholder 2"/>
          <p:cNvSpPr>
            <a:spLocks noGrp="1"/>
          </p:cNvSpPr>
          <p:nvPr>
            <p:ph idx="1"/>
          </p:nvPr>
        </p:nvSpPr>
        <p:spPr/>
        <p:txBody>
          <a:bodyPr>
            <a:normAutofit fontScale="85000" lnSpcReduction="20000"/>
          </a:bodyPr>
          <a:lstStyle/>
          <a:p>
            <a:r>
              <a:rPr lang="en-US" dirty="0" smtClean="0"/>
              <a:t>In adults and children, most complex partial and generalized tonic–</a:t>
            </a:r>
            <a:r>
              <a:rPr lang="en-US" dirty="0" err="1" smtClean="0"/>
              <a:t>clonic</a:t>
            </a:r>
            <a:r>
              <a:rPr lang="en-US" dirty="0" smtClean="0"/>
              <a:t> seizures cause an increase in heart rate.</a:t>
            </a:r>
          </a:p>
          <a:p>
            <a:r>
              <a:rPr lang="en-US" dirty="0" smtClean="0"/>
              <a:t>One research reported that 92% of 26 patients with temporal lobe seizures recorded by ambulatory EEG–EKG monitoring were associated with a dominant increase in heart rate.</a:t>
            </a:r>
          </a:p>
          <a:p>
            <a:r>
              <a:rPr lang="en-US" dirty="0" smtClean="0"/>
              <a:t>Seizures clearly cause both </a:t>
            </a:r>
            <a:r>
              <a:rPr lang="en-US" dirty="0" err="1" smtClean="0"/>
              <a:t>interictal</a:t>
            </a:r>
            <a:r>
              <a:rPr lang="en-US" dirty="0" smtClean="0"/>
              <a:t> and </a:t>
            </a:r>
            <a:r>
              <a:rPr lang="en-US" dirty="0" err="1" smtClean="0"/>
              <a:t>ictal</a:t>
            </a:r>
            <a:r>
              <a:rPr lang="en-US" dirty="0" smtClean="0"/>
              <a:t> cardiac abnormalities.</a:t>
            </a:r>
          </a:p>
          <a:p>
            <a:r>
              <a:rPr lang="en-US" dirty="0" smtClean="0"/>
              <a:t>Cardiac autonomic status is altered in patients with epilepsy but the clinical significance of these findings, particularly their possible association with SUDEP, is unknown. Both cardiac and</a:t>
            </a:r>
          </a:p>
          <a:p>
            <a:r>
              <a:rPr lang="en-US" dirty="0" smtClean="0"/>
              <a:t>respiratory functions are affected by seizures, and dysfunction of the respiratory system during seizures can affect cardiac function.</a:t>
            </a:r>
          </a:p>
          <a:p>
            <a:r>
              <a:rPr lang="en-US" dirty="0" smtClean="0"/>
              <a:t>Additional studies, particularly those combining multiple recording modalities to assess respiration, EKG, oxygenation, and EEG simultaneously are needed to further elucidate the relationship of seizures to cardiac status in epilepsy.</a:t>
            </a:r>
            <a:endParaRPr lang="en-US" dirty="0"/>
          </a:p>
        </p:txBody>
      </p:sp>
    </p:spTree>
    <p:extLst>
      <p:ext uri="{BB962C8B-B14F-4D97-AF65-F5344CB8AC3E}">
        <p14:creationId xmlns:p14="http://schemas.microsoft.com/office/powerpoint/2010/main" val="2244729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Heart rate changes and ECG abnormalities during epileptic seizures</a:t>
            </a:r>
            <a:r>
              <a:rPr lang="en-US" sz="1600" dirty="0" smtClean="0"/>
              <a:t/>
            </a:r>
            <a:br>
              <a:rPr lang="en-US" sz="1600" dirty="0" smtClean="0"/>
            </a:br>
            <a:r>
              <a:rPr lang="en-US" sz="1600" dirty="0"/>
              <a:t/>
            </a:r>
            <a:br>
              <a:rPr lang="en-US" sz="1600" dirty="0"/>
            </a:br>
            <a:r>
              <a:rPr lang="en-US" sz="1600" dirty="0" smtClean="0"/>
              <a:t>[</a:t>
            </a:r>
            <a:r>
              <a:rPr lang="en-US" sz="1600" dirty="0" err="1" smtClean="0"/>
              <a:t>Zijlmans</a:t>
            </a:r>
            <a:r>
              <a:rPr lang="en-US" sz="1600" dirty="0" smtClean="0"/>
              <a:t> M1, Flanagan D, </a:t>
            </a:r>
            <a:r>
              <a:rPr lang="en-US" sz="1600" dirty="0" err="1" smtClean="0"/>
              <a:t>Gotman</a:t>
            </a:r>
            <a:r>
              <a:rPr lang="en-US" sz="1600" dirty="0" smtClean="0"/>
              <a:t> J., 2002]</a:t>
            </a:r>
            <a:endParaRPr lang="en-US" sz="1600" dirty="0"/>
          </a:p>
        </p:txBody>
      </p:sp>
      <p:sp>
        <p:nvSpPr>
          <p:cNvPr id="3" name="Content Placeholder 2"/>
          <p:cNvSpPr>
            <a:spLocks noGrp="1"/>
          </p:cNvSpPr>
          <p:nvPr>
            <p:ph idx="1"/>
          </p:nvPr>
        </p:nvSpPr>
        <p:spPr/>
        <p:txBody>
          <a:bodyPr>
            <a:normAutofit fontScale="77500" lnSpcReduction="20000"/>
          </a:bodyPr>
          <a:lstStyle/>
          <a:p>
            <a:r>
              <a:rPr lang="en-US" dirty="0" smtClean="0"/>
              <a:t>They analyzed retrospectively 281 seizures in 81 patients with intractable epilepsy who had prolonged video-EEG and two-channel ECG. The nature and timing of heart rate changes compared to the electrographic and clinical seizure onset was determined. </a:t>
            </a:r>
          </a:p>
          <a:p>
            <a:r>
              <a:rPr lang="en-US" dirty="0" smtClean="0"/>
              <a:t>They found there was an increase in heart rate of at least 10 beats/minute in 73% of seizures (93% of patients) and this occurred most often around seizure onset. In 23% of seizures (49% of patients) the rate increase preceded both the electrographic and the clinical onset. ECG abnormalities were found in 26% of seizures (44% of patients). One patient had an </a:t>
            </a:r>
            <a:r>
              <a:rPr lang="en-US" dirty="0" err="1" smtClean="0"/>
              <a:t>asystole</a:t>
            </a:r>
            <a:r>
              <a:rPr lang="en-US" dirty="0" smtClean="0"/>
              <a:t> for 30 seconds. Long seizure duration increased the occurrence of ECG abnormalities. No other risk factor was found.</a:t>
            </a:r>
          </a:p>
          <a:p>
            <a:r>
              <a:rPr lang="en-US" dirty="0" smtClean="0"/>
              <a:t>Heart rate changes occur frequently and occur around the time or even before the earliest electrographic or clinical change. The change can clarify the timing of seizure onset and the specific rate pattern may be useful for seizure diagnosis and for automatic seizure detection. ECG abnormalities occur often and repeatedly in several seizures of the same patient.</a:t>
            </a:r>
            <a:endParaRPr lang="en-US" dirty="0"/>
          </a:p>
        </p:txBody>
      </p:sp>
    </p:spTree>
    <p:extLst>
      <p:ext uri="{BB962C8B-B14F-4D97-AF65-F5344CB8AC3E}">
        <p14:creationId xmlns:p14="http://schemas.microsoft.com/office/powerpoint/2010/main" val="1715947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Researchers are not certain on cardiac effects of seizures. </a:t>
            </a:r>
          </a:p>
          <a:p>
            <a:r>
              <a:rPr lang="en-US" dirty="0" smtClean="0"/>
              <a:t>Great interest in this area of research has been generated because of a possible connection with SUDEP.</a:t>
            </a:r>
          </a:p>
          <a:p>
            <a:r>
              <a:rPr lang="en-US" dirty="0" smtClean="0"/>
              <a:t>Analyzing of EKG channel should not be considered in developing of </a:t>
            </a:r>
            <a:r>
              <a:rPr lang="en-US" dirty="0" err="1" smtClean="0"/>
              <a:t>AutoEEG</a:t>
            </a:r>
            <a:r>
              <a:rPr lang="en-US" dirty="0" smtClean="0"/>
              <a:t> in this phase of development.</a:t>
            </a:r>
          </a:p>
          <a:p>
            <a:r>
              <a:rPr lang="en-US" dirty="0" smtClean="0"/>
              <a:t>SUDEP is a great concern for people with epilepsy and their family.</a:t>
            </a:r>
          </a:p>
          <a:p>
            <a:r>
              <a:rPr lang="en-US" dirty="0" smtClean="0"/>
              <a:t>To combat with SUDEP we need</a:t>
            </a:r>
            <a:r>
              <a:rPr lang="en-US" dirty="0" smtClean="0"/>
              <a:t> to develop a simple continues monitoring system using smart devices, collect data of SUDEP and save the lives by prediction.</a:t>
            </a:r>
          </a:p>
          <a:p>
            <a:endParaRPr lang="en-US" dirty="0" smtClean="0"/>
          </a:p>
          <a:p>
            <a:endParaRPr lang="en-US" dirty="0"/>
          </a:p>
        </p:txBody>
      </p:sp>
    </p:spTree>
    <p:extLst>
      <p:ext uri="{BB962C8B-B14F-4D97-AF65-F5344CB8AC3E}">
        <p14:creationId xmlns:p14="http://schemas.microsoft.com/office/powerpoint/2010/main" val="856977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956</Words>
  <Application>Microsoft Office PowerPoint</Application>
  <PresentationFormat>Widescreen</PresentationFormat>
  <Paragraphs>49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CARDIAC EFFECTS OF SEIZURES</vt:lpstr>
      <vt:lpstr>CARDIAC EFFECTS OF SEIZURES [Maromi Nei, 2009]</vt:lpstr>
      <vt:lpstr>SUDEP</vt:lpstr>
      <vt:lpstr>What causes SUDEP?</vt:lpstr>
      <vt:lpstr>Current researches on SUDEP</vt:lpstr>
      <vt:lpstr>What can we do?</vt:lpstr>
      <vt:lpstr>Seizure-Related Cardiac Abnormalities [Maromi Nei, 2009]</vt:lpstr>
      <vt:lpstr>Heart rate changes and ECG abnormalities during epileptic seizures  [Zijlmans M1, Flanagan D, Gotman J., 2002]</vt:lpstr>
      <vt:lpstr>Summary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CARDIAC EFFECTS OF SEIZURES</dc:title>
  <dc:creator>Naghmeh Rezaie</dc:creator>
  <cp:lastModifiedBy>Naghmeh Rezaie</cp:lastModifiedBy>
  <cp:revision>11</cp:revision>
  <dcterms:created xsi:type="dcterms:W3CDTF">2016-02-18T22:59:57Z</dcterms:created>
  <dcterms:modified xsi:type="dcterms:W3CDTF">2016-02-19T00:27:45Z</dcterms:modified>
</cp:coreProperties>
</file>