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3/18/2016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3/18/2016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3/18/2016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3/18/2016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3/18/2016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3/18/2016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3/18/2016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3/18/2016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3/18/2016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3/18/2016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3/18/2016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3/18/2016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3/18/2016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3/18/2016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3/18/2016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3/18/2016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3/18/2016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3/18/2016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50302" y="1951727"/>
            <a:ext cx="6541698" cy="4906274"/>
          </a:xfrm>
          <a:prstGeom prst="rect">
            <a:avLst/>
          </a:prstGeom>
        </p:spPr>
      </p:pic>
      <p:pic>
        <p:nvPicPr>
          <p:cNvPr id="4" name="Picture 3"/>
          <p:cNvPicPr>
            <a:picLocks noChangeAspect="1"/>
          </p:cNvPicPr>
          <p:nvPr/>
        </p:nvPicPr>
        <p:blipFill>
          <a:blip r:embed="rId3"/>
          <a:stretch>
            <a:fillRect/>
          </a:stretch>
        </p:blipFill>
        <p:spPr>
          <a:xfrm>
            <a:off x="14376" y="-1"/>
            <a:ext cx="5635926" cy="4208927"/>
          </a:xfrm>
          <a:prstGeom prst="rect">
            <a:avLst/>
          </a:prstGeom>
        </p:spPr>
      </p:pic>
      <p:sp>
        <p:nvSpPr>
          <p:cNvPr id="7" name="Subtitle 6"/>
          <p:cNvSpPr>
            <a:spLocks noGrp="1"/>
          </p:cNvSpPr>
          <p:nvPr>
            <p:ph type="subTitle" idx="1"/>
          </p:nvPr>
        </p:nvSpPr>
        <p:spPr>
          <a:xfrm>
            <a:off x="87701" y="4280972"/>
            <a:ext cx="9144000" cy="2577028"/>
          </a:xfrm>
        </p:spPr>
        <p:txBody>
          <a:bodyPr>
            <a:normAutofit/>
          </a:bodyPr>
          <a:lstStyle/>
          <a:p>
            <a:pPr marL="285750" indent="-285750" algn="l">
              <a:buFont typeface="Arial" panose="020B0604020202020204" pitchFamily="34" charset="0"/>
              <a:buChar char="•"/>
            </a:pPr>
            <a:r>
              <a:rPr lang="en-US" sz="1500" dirty="0" smtClean="0"/>
              <a:t>Largest Contributors to the EEG Signals are the Pyramidal Cells.</a:t>
            </a:r>
          </a:p>
          <a:p>
            <a:pPr marL="285750" indent="-285750" algn="l">
              <a:buFont typeface="Arial" panose="020B0604020202020204" pitchFamily="34" charset="0"/>
              <a:buChar char="•"/>
            </a:pPr>
            <a:r>
              <a:rPr lang="en-US" sz="1500" dirty="0" smtClean="0"/>
              <a:t>Radially oriented in the cortex.</a:t>
            </a:r>
          </a:p>
          <a:p>
            <a:pPr marL="285750" indent="-285750" algn="l">
              <a:buFont typeface="Arial" panose="020B0604020202020204" pitchFamily="34" charset="0"/>
              <a:buChar char="•"/>
            </a:pPr>
            <a:r>
              <a:rPr lang="en-US" sz="1500" dirty="0" smtClean="0"/>
              <a:t>They fires at a same time with  same polarity so Electro-Magnetic </a:t>
            </a:r>
          </a:p>
          <a:p>
            <a:pPr algn="l"/>
            <a:r>
              <a:rPr lang="en-US" sz="1500" dirty="0" smtClean="0"/>
              <a:t>Fields of these co-aligned and co-activated neurons add up.</a:t>
            </a:r>
          </a:p>
          <a:p>
            <a:pPr marL="285750" indent="-285750" algn="l">
              <a:buFont typeface="Arial" panose="020B0604020202020204" pitchFamily="34" charset="0"/>
              <a:buChar char="•"/>
            </a:pPr>
            <a:r>
              <a:rPr lang="en-US" sz="1500" dirty="0" smtClean="0"/>
              <a:t>Our brain believes in synchronization meaning that the neurons </a:t>
            </a:r>
          </a:p>
          <a:p>
            <a:pPr algn="l"/>
            <a:r>
              <a:rPr lang="en-US" sz="1500" dirty="0" smtClean="0"/>
              <a:t>Fires at the same time with certain regular rates. So , during idle </a:t>
            </a:r>
          </a:p>
          <a:p>
            <a:pPr algn="l"/>
            <a:r>
              <a:rPr lang="en-US" sz="1500" dirty="0" smtClean="0"/>
              <a:t>Condition fired signal does not travel through the different regions.</a:t>
            </a:r>
          </a:p>
          <a:p>
            <a:pPr marL="285750" indent="-285750" algn="l">
              <a:buFont typeface="Arial" panose="020B0604020202020204" pitchFamily="34" charset="0"/>
              <a:buChar char="•"/>
            </a:pPr>
            <a:endParaRPr lang="en-US" sz="1500" dirty="0"/>
          </a:p>
        </p:txBody>
      </p:sp>
      <p:sp>
        <p:nvSpPr>
          <p:cNvPr id="9" name="Subtitle 6"/>
          <p:cNvSpPr txBox="1">
            <a:spLocks/>
          </p:cNvSpPr>
          <p:nvPr/>
        </p:nvSpPr>
        <p:spPr>
          <a:xfrm>
            <a:off x="5650302" y="0"/>
            <a:ext cx="6430607" cy="1951727"/>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endParaRPr lang="en-US" sz="1500" dirty="0" smtClean="0"/>
          </a:p>
        </p:txBody>
      </p:sp>
    </p:spTree>
    <p:extLst>
      <p:ext uri="{BB962C8B-B14F-4D97-AF65-F5344CB8AC3E}">
        <p14:creationId xmlns:p14="http://schemas.microsoft.com/office/powerpoint/2010/main" val="7438817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996" y="88458"/>
            <a:ext cx="10515600" cy="679293"/>
          </a:xfrm>
        </p:spPr>
        <p:txBody>
          <a:bodyPr>
            <a:normAutofit/>
          </a:bodyPr>
          <a:lstStyle/>
          <a:p>
            <a:pPr marL="457200" indent="-457200">
              <a:buFont typeface="Arial" panose="020B0604020202020204" pitchFamily="34" charset="0"/>
              <a:buChar char="•"/>
            </a:pPr>
            <a:r>
              <a:rPr lang="en-US" sz="2500" dirty="0" smtClean="0"/>
              <a:t>Bipolar  Longitudinal and Transverse montages.</a:t>
            </a:r>
            <a:endParaRPr lang="en-US" sz="2500" dirty="0"/>
          </a:p>
        </p:txBody>
      </p:sp>
      <p:pic>
        <p:nvPicPr>
          <p:cNvPr id="5" name="Picture 4"/>
          <p:cNvPicPr>
            <a:picLocks noChangeAspect="1"/>
          </p:cNvPicPr>
          <p:nvPr/>
        </p:nvPicPr>
        <p:blipFill>
          <a:blip r:embed="rId2"/>
          <a:stretch>
            <a:fillRect/>
          </a:stretch>
        </p:blipFill>
        <p:spPr>
          <a:xfrm>
            <a:off x="1418057" y="767751"/>
            <a:ext cx="3800475" cy="4210050"/>
          </a:xfrm>
          <a:prstGeom prst="rect">
            <a:avLst/>
          </a:prstGeom>
        </p:spPr>
      </p:pic>
      <p:pic>
        <p:nvPicPr>
          <p:cNvPr id="6" name="Picture 5"/>
          <p:cNvPicPr>
            <a:picLocks noChangeAspect="1"/>
          </p:cNvPicPr>
          <p:nvPr/>
        </p:nvPicPr>
        <p:blipFill>
          <a:blip r:embed="rId3"/>
          <a:stretch>
            <a:fillRect/>
          </a:stretch>
        </p:blipFill>
        <p:spPr>
          <a:xfrm>
            <a:off x="5218532" y="767751"/>
            <a:ext cx="3933800" cy="4210050"/>
          </a:xfrm>
          <a:prstGeom prst="rect">
            <a:avLst/>
          </a:prstGeom>
        </p:spPr>
      </p:pic>
    </p:spTree>
    <p:extLst>
      <p:ext uri="{BB962C8B-B14F-4D97-AF65-F5344CB8AC3E}">
        <p14:creationId xmlns:p14="http://schemas.microsoft.com/office/powerpoint/2010/main" val="1535295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buFont typeface="Arial" panose="020B0604020202020204" pitchFamily="34" charset="0"/>
              <a:buChar char="•"/>
            </a:pPr>
            <a:r>
              <a:rPr lang="en-US" sz="2600" dirty="0" smtClean="0"/>
              <a:t>Normal EEG</a:t>
            </a:r>
            <a:endParaRPr lang="en-US" sz="2600" dirty="0"/>
          </a:p>
        </p:txBody>
      </p:sp>
      <p:sp>
        <p:nvSpPr>
          <p:cNvPr id="8" name="Text Placeholder 7"/>
          <p:cNvSpPr>
            <a:spLocks noGrp="1"/>
          </p:cNvSpPr>
          <p:nvPr>
            <p:ph type="body" sz="half" idx="2"/>
          </p:nvPr>
        </p:nvSpPr>
        <p:spPr>
          <a:xfrm>
            <a:off x="7785340" y="1112808"/>
            <a:ext cx="3570048" cy="4822855"/>
          </a:xfrm>
        </p:spPr>
        <p:txBody>
          <a:bodyPr>
            <a:noAutofit/>
          </a:bodyPr>
          <a:lstStyle/>
          <a:p>
            <a:r>
              <a:rPr lang="en-US" sz="1900" dirty="0" smtClean="0">
                <a:solidFill>
                  <a:schemeClr val="tx1"/>
                </a:solidFill>
              </a:rPr>
              <a:t>FP 1 –F 3</a:t>
            </a:r>
          </a:p>
          <a:p>
            <a:endParaRPr lang="en-US" sz="1900" dirty="0">
              <a:solidFill>
                <a:schemeClr val="tx1"/>
              </a:solidFill>
            </a:endParaRPr>
          </a:p>
          <a:p>
            <a:r>
              <a:rPr lang="en-US" sz="1900" dirty="0" smtClean="0">
                <a:solidFill>
                  <a:schemeClr val="tx1"/>
                </a:solidFill>
              </a:rPr>
              <a:t>F 3 –C 3</a:t>
            </a:r>
          </a:p>
          <a:p>
            <a:r>
              <a:rPr lang="en-US" sz="1900" dirty="0" smtClean="0">
                <a:solidFill>
                  <a:schemeClr val="tx1"/>
                </a:solidFill>
              </a:rPr>
              <a:t>C 3 – P 3</a:t>
            </a:r>
          </a:p>
          <a:p>
            <a:endParaRPr lang="en-US" sz="1900" dirty="0" smtClean="0">
              <a:solidFill>
                <a:schemeClr val="tx1"/>
              </a:solidFill>
            </a:endParaRPr>
          </a:p>
          <a:p>
            <a:r>
              <a:rPr lang="en-US" sz="1900" dirty="0" smtClean="0">
                <a:solidFill>
                  <a:schemeClr val="tx1"/>
                </a:solidFill>
              </a:rPr>
              <a:t>P 3 – O 1</a:t>
            </a:r>
          </a:p>
          <a:p>
            <a:r>
              <a:rPr lang="en-US" sz="1900" dirty="0" smtClean="0">
                <a:solidFill>
                  <a:schemeClr val="tx1"/>
                </a:solidFill>
              </a:rPr>
              <a:t>FP 2 – F 4</a:t>
            </a:r>
          </a:p>
          <a:p>
            <a:endParaRPr lang="en-US" sz="1900" dirty="0">
              <a:solidFill>
                <a:schemeClr val="tx1"/>
              </a:solidFill>
            </a:endParaRPr>
          </a:p>
          <a:p>
            <a:r>
              <a:rPr lang="en-US" sz="1900" dirty="0" smtClean="0">
                <a:solidFill>
                  <a:schemeClr val="tx1"/>
                </a:solidFill>
              </a:rPr>
              <a:t>F 4- C 4</a:t>
            </a:r>
          </a:p>
          <a:p>
            <a:r>
              <a:rPr lang="en-US" sz="1900" dirty="0" smtClean="0">
                <a:solidFill>
                  <a:schemeClr val="tx1"/>
                </a:solidFill>
              </a:rPr>
              <a:t>C 4- P 4</a:t>
            </a:r>
          </a:p>
          <a:p>
            <a:endParaRPr lang="en-US" sz="1900" dirty="0">
              <a:solidFill>
                <a:schemeClr val="tx1"/>
              </a:solidFill>
            </a:endParaRPr>
          </a:p>
          <a:p>
            <a:r>
              <a:rPr lang="en-US" sz="1900" dirty="0" smtClean="0">
                <a:solidFill>
                  <a:schemeClr val="tx1"/>
                </a:solidFill>
              </a:rPr>
              <a:t>P 4 – O 2</a:t>
            </a:r>
            <a:endParaRPr lang="en-US" sz="1900" dirty="0">
              <a:solidFill>
                <a:schemeClr val="tx1"/>
              </a:solidFill>
            </a:endParaRPr>
          </a:p>
        </p:txBody>
      </p:sp>
      <p:pic>
        <p:nvPicPr>
          <p:cNvPr id="5" name="Picture 4"/>
          <p:cNvPicPr>
            <a:picLocks noChangeAspect="1"/>
          </p:cNvPicPr>
          <p:nvPr/>
        </p:nvPicPr>
        <p:blipFill>
          <a:blip r:embed="rId2"/>
          <a:stretch>
            <a:fillRect/>
          </a:stretch>
        </p:blipFill>
        <p:spPr>
          <a:xfrm>
            <a:off x="911525" y="1179483"/>
            <a:ext cx="6800490" cy="4689505"/>
          </a:xfrm>
          <a:prstGeom prst="rect">
            <a:avLst/>
          </a:prstGeom>
        </p:spPr>
      </p:pic>
      <p:sp>
        <p:nvSpPr>
          <p:cNvPr id="9" name="Text Placeholder 7"/>
          <p:cNvSpPr txBox="1">
            <a:spLocks/>
          </p:cNvSpPr>
          <p:nvPr/>
        </p:nvSpPr>
        <p:spPr>
          <a:xfrm>
            <a:off x="1027981" y="430335"/>
            <a:ext cx="10125974" cy="7491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smtClean="0"/>
              <a:t>Normal EEG</a:t>
            </a:r>
            <a:endParaRPr lang="en-US" sz="2800" dirty="0"/>
          </a:p>
        </p:txBody>
      </p:sp>
      <p:pic>
        <p:nvPicPr>
          <p:cNvPr id="10" name="Picture 9"/>
          <p:cNvPicPr>
            <a:picLocks noChangeAspect="1"/>
          </p:cNvPicPr>
          <p:nvPr/>
        </p:nvPicPr>
        <p:blipFill>
          <a:blip r:embed="rId3"/>
          <a:stretch>
            <a:fillRect/>
          </a:stretch>
        </p:blipFill>
        <p:spPr>
          <a:xfrm>
            <a:off x="911525" y="1184215"/>
            <a:ext cx="6868981" cy="4440208"/>
          </a:xfrm>
          <a:prstGeom prst="rect">
            <a:avLst/>
          </a:prstGeom>
        </p:spPr>
      </p:pic>
    </p:spTree>
    <p:extLst>
      <p:ext uri="{BB962C8B-B14F-4D97-AF65-F5344CB8AC3E}">
        <p14:creationId xmlns:p14="http://schemas.microsoft.com/office/powerpoint/2010/main" val="687205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995" y="140216"/>
            <a:ext cx="10515600" cy="819355"/>
          </a:xfrm>
        </p:spPr>
        <p:txBody>
          <a:bodyPr>
            <a:normAutofit/>
          </a:bodyPr>
          <a:lstStyle/>
          <a:p>
            <a:pPr marL="457200" indent="-457200">
              <a:buFont typeface="Arial" panose="020B0604020202020204" pitchFamily="34" charset="0"/>
              <a:buChar char="•"/>
            </a:pPr>
            <a:r>
              <a:rPr lang="en-US" sz="2600" dirty="0" smtClean="0"/>
              <a:t>Normal EEG</a:t>
            </a:r>
            <a:endParaRPr lang="en-US" sz="2600" dirty="0"/>
          </a:p>
        </p:txBody>
      </p:sp>
      <p:pic>
        <p:nvPicPr>
          <p:cNvPr id="3" name="Picture 2"/>
          <p:cNvPicPr>
            <a:picLocks noChangeAspect="1"/>
          </p:cNvPicPr>
          <p:nvPr/>
        </p:nvPicPr>
        <p:blipFill>
          <a:blip r:embed="rId2"/>
          <a:stretch>
            <a:fillRect/>
          </a:stretch>
        </p:blipFill>
        <p:spPr>
          <a:xfrm>
            <a:off x="943515" y="959570"/>
            <a:ext cx="9004737" cy="5820791"/>
          </a:xfrm>
          <a:prstGeom prst="rect">
            <a:avLst/>
          </a:prstGeom>
        </p:spPr>
      </p:pic>
      <p:sp>
        <p:nvSpPr>
          <p:cNvPr id="6" name="Title 1"/>
          <p:cNvSpPr txBox="1">
            <a:spLocks/>
          </p:cNvSpPr>
          <p:nvPr/>
        </p:nvSpPr>
        <p:spPr>
          <a:xfrm>
            <a:off x="9977156" y="959570"/>
            <a:ext cx="1932318" cy="413001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457200" indent="-457200">
              <a:buFont typeface="Arial" panose="020B0604020202020204" pitchFamily="34" charset="0"/>
              <a:buChar char="•"/>
            </a:pPr>
            <a:r>
              <a:rPr lang="en-US" sz="2000" dirty="0" smtClean="0"/>
              <a:t>Change from low amplitude – high frequency  to Alpha Rhythm on Eye Closure is Called Reactivity.</a:t>
            </a:r>
          </a:p>
          <a:p>
            <a:endParaRPr lang="en-US" sz="2000" dirty="0" smtClean="0"/>
          </a:p>
          <a:p>
            <a:pPr marL="457200" indent="-457200">
              <a:buFont typeface="Arial" panose="020B0604020202020204" pitchFamily="34" charset="0"/>
              <a:buChar char="•"/>
            </a:pPr>
            <a:r>
              <a:rPr lang="en-US" sz="2000" dirty="0" smtClean="0"/>
              <a:t>Reactivity assigns behavior of a healthy brain.</a:t>
            </a:r>
            <a:endParaRPr lang="en-US" sz="2000" dirty="0"/>
          </a:p>
        </p:txBody>
      </p:sp>
    </p:spTree>
    <p:extLst>
      <p:ext uri="{BB962C8B-B14F-4D97-AF65-F5344CB8AC3E}">
        <p14:creationId xmlns:p14="http://schemas.microsoft.com/office/powerpoint/2010/main" val="3935314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37" y="0"/>
            <a:ext cx="10515600" cy="638355"/>
          </a:xfrm>
        </p:spPr>
        <p:txBody>
          <a:bodyPr>
            <a:normAutofit/>
          </a:bodyPr>
          <a:lstStyle/>
          <a:p>
            <a:pPr marL="342900" indent="-342900">
              <a:buFont typeface="Arial" panose="020B0604020202020204" pitchFamily="34" charset="0"/>
              <a:buChar char="•"/>
            </a:pPr>
            <a:r>
              <a:rPr lang="en-US" sz="2500" u="sng" dirty="0" smtClean="0"/>
              <a:t>Stage 1 Sleep:-</a:t>
            </a:r>
            <a:r>
              <a:rPr lang="en-US" sz="2500" dirty="0" smtClean="0"/>
              <a:t> ( Drowsiness or Pre-sleep (Earliest stage of sleep) )</a:t>
            </a:r>
            <a:endParaRPr lang="en-US" sz="2500" u="sng" dirty="0"/>
          </a:p>
        </p:txBody>
      </p:sp>
      <p:sp>
        <p:nvSpPr>
          <p:cNvPr id="4" name="Text Placeholder 3"/>
          <p:cNvSpPr>
            <a:spLocks noGrp="1"/>
          </p:cNvSpPr>
          <p:nvPr>
            <p:ph type="body" sz="half" idx="2"/>
          </p:nvPr>
        </p:nvSpPr>
        <p:spPr>
          <a:xfrm>
            <a:off x="9859991" y="296533"/>
            <a:ext cx="1683589" cy="6055743"/>
          </a:xfrm>
        </p:spPr>
        <p:txBody>
          <a:bodyPr/>
          <a:lstStyle/>
          <a:p>
            <a:endParaRPr lang="en-US" dirty="0"/>
          </a:p>
        </p:txBody>
      </p:sp>
      <p:pic>
        <p:nvPicPr>
          <p:cNvPr id="5" name="Picture 4"/>
          <p:cNvPicPr>
            <a:picLocks noChangeAspect="1"/>
          </p:cNvPicPr>
          <p:nvPr/>
        </p:nvPicPr>
        <p:blipFill>
          <a:blip r:embed="rId2"/>
          <a:stretch>
            <a:fillRect/>
          </a:stretch>
        </p:blipFill>
        <p:spPr>
          <a:xfrm>
            <a:off x="529237" y="638355"/>
            <a:ext cx="9048750" cy="5372100"/>
          </a:xfrm>
          <a:prstGeom prst="rect">
            <a:avLst/>
          </a:prstGeom>
        </p:spPr>
      </p:pic>
    </p:spTree>
    <p:extLst>
      <p:ext uri="{BB962C8B-B14F-4D97-AF65-F5344CB8AC3E}">
        <p14:creationId xmlns:p14="http://schemas.microsoft.com/office/powerpoint/2010/main" val="73015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1106698" y="652193"/>
            <a:ext cx="9029700" cy="5467350"/>
          </a:xfrm>
          <a:prstGeom prst="rect">
            <a:avLst/>
          </a:prstGeom>
        </p:spPr>
      </p:pic>
    </p:spTree>
    <p:extLst>
      <p:ext uri="{BB962C8B-B14F-4D97-AF65-F5344CB8AC3E}">
        <p14:creationId xmlns:p14="http://schemas.microsoft.com/office/powerpoint/2010/main" val="2001858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8624" y="1"/>
            <a:ext cx="3993851" cy="905774"/>
          </a:xfrm>
        </p:spPr>
        <p:txBody>
          <a:bodyPr>
            <a:normAutofit fontScale="90000"/>
          </a:bodyPr>
          <a:lstStyle/>
          <a:p>
            <a:pPr marL="457200" indent="-457200">
              <a:buFont typeface="Arial" panose="020B0604020202020204" pitchFamily="34" charset="0"/>
              <a:buChar char="•"/>
            </a:pPr>
            <a:r>
              <a:rPr lang="en-US" dirty="0" smtClean="0"/>
              <a:t>Observe vertex Sharp Transients:-</a:t>
            </a:r>
            <a:endParaRPr lang="en-US" dirty="0"/>
          </a:p>
        </p:txBody>
      </p:sp>
      <p:sp>
        <p:nvSpPr>
          <p:cNvPr id="4" name="Text Placeholder 3"/>
          <p:cNvSpPr>
            <a:spLocks noGrp="1"/>
          </p:cNvSpPr>
          <p:nvPr>
            <p:ph type="body" sz="half" idx="2"/>
          </p:nvPr>
        </p:nvSpPr>
        <p:spPr>
          <a:xfrm>
            <a:off x="8048623" y="905775"/>
            <a:ext cx="3993851" cy="4963213"/>
          </a:xfrm>
        </p:spPr>
        <p:txBody>
          <a:bodyPr/>
          <a:lstStyle/>
          <a:p>
            <a:pPr marL="285750" indent="-285750">
              <a:buFont typeface="Arial" panose="020B0604020202020204" pitchFamily="34" charset="0"/>
              <a:buChar char="•"/>
            </a:pPr>
            <a:r>
              <a:rPr lang="en-US" dirty="0" smtClean="0"/>
              <a:t>V waves are sharp waves occurs during sleep. They are large and most evident at vertex bilaterally and usually symmetrically. ( Usually occurs in sleep 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Vertex waves would be sometimes missed in longitudinal bipolar-montages if it do not include midline channels (</a:t>
            </a:r>
            <a:r>
              <a:rPr lang="en-US" dirty="0" err="1" smtClean="0"/>
              <a:t>Cz-Fz-Pz</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See next figure for that…</a:t>
            </a:r>
          </a:p>
          <a:p>
            <a:endParaRPr lang="en-US" dirty="0"/>
          </a:p>
        </p:txBody>
      </p:sp>
      <p:pic>
        <p:nvPicPr>
          <p:cNvPr id="5" name="Picture 4"/>
          <p:cNvPicPr>
            <a:picLocks noChangeAspect="1"/>
          </p:cNvPicPr>
          <p:nvPr/>
        </p:nvPicPr>
        <p:blipFill>
          <a:blip r:embed="rId2"/>
          <a:stretch>
            <a:fillRect/>
          </a:stretch>
        </p:blipFill>
        <p:spPr>
          <a:xfrm>
            <a:off x="0" y="0"/>
            <a:ext cx="8048625" cy="6276975"/>
          </a:xfrm>
          <a:prstGeom prst="rect">
            <a:avLst/>
          </a:prstGeom>
        </p:spPr>
      </p:pic>
    </p:spTree>
    <p:extLst>
      <p:ext uri="{BB962C8B-B14F-4D97-AF65-F5344CB8AC3E}">
        <p14:creationId xmlns:p14="http://schemas.microsoft.com/office/powerpoint/2010/main" val="1018510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0981426" cy="6414581"/>
          </a:xfrm>
          <a:prstGeom prst="rect">
            <a:avLst/>
          </a:prstGeom>
        </p:spPr>
      </p:pic>
    </p:spTree>
    <p:extLst>
      <p:ext uri="{BB962C8B-B14F-4D97-AF65-F5344CB8AC3E}">
        <p14:creationId xmlns:p14="http://schemas.microsoft.com/office/powerpoint/2010/main" val="1715997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4100" y="0"/>
            <a:ext cx="2247900" cy="1181819"/>
          </a:xfrm>
        </p:spPr>
        <p:txBody>
          <a:bodyPr>
            <a:normAutofit/>
          </a:bodyPr>
          <a:lstStyle/>
          <a:p>
            <a:pPr marL="457200" indent="-457200">
              <a:buFont typeface="Arial" panose="020B0604020202020204" pitchFamily="34" charset="0"/>
              <a:buChar char="•"/>
            </a:pPr>
            <a:r>
              <a:rPr lang="en-US" sz="2400" dirty="0" smtClean="0"/>
              <a:t>Observe POSTs Here</a:t>
            </a:r>
            <a:endParaRPr lang="en-US" sz="2400" dirty="0"/>
          </a:p>
        </p:txBody>
      </p:sp>
      <p:sp>
        <p:nvSpPr>
          <p:cNvPr id="4" name="Text Placeholder 3"/>
          <p:cNvSpPr>
            <a:spLocks noGrp="1"/>
          </p:cNvSpPr>
          <p:nvPr>
            <p:ph type="body" sz="half" idx="2"/>
          </p:nvPr>
        </p:nvSpPr>
        <p:spPr>
          <a:xfrm>
            <a:off x="422694" y="6175528"/>
            <a:ext cx="10577423" cy="682472"/>
          </a:xfrm>
        </p:spPr>
        <p:txBody>
          <a:bodyPr>
            <a:normAutofit fontScale="92500" lnSpcReduction="10000"/>
          </a:bodyPr>
          <a:lstStyle/>
          <a:p>
            <a:r>
              <a:rPr lang="en-US" sz="2000" dirty="0" smtClean="0"/>
              <a:t>Positive Occipital Sharp Transients of Sleep :-  (as the name suggests look at the regions )</a:t>
            </a:r>
          </a:p>
          <a:p>
            <a:r>
              <a:rPr lang="en-US" sz="2000" dirty="0"/>
              <a:t>(</a:t>
            </a:r>
            <a:r>
              <a:rPr lang="en-US" sz="2000" dirty="0" smtClean="0"/>
              <a:t>T5-P3-Pz-O1-P4-T6-O2)</a:t>
            </a:r>
            <a:endParaRPr lang="en-US" sz="2000" dirty="0"/>
          </a:p>
        </p:txBody>
      </p:sp>
      <p:pic>
        <p:nvPicPr>
          <p:cNvPr id="6" name="Picture 5"/>
          <p:cNvPicPr>
            <a:picLocks noChangeAspect="1"/>
          </p:cNvPicPr>
          <p:nvPr/>
        </p:nvPicPr>
        <p:blipFill>
          <a:blip r:embed="rId2"/>
          <a:stretch>
            <a:fillRect/>
          </a:stretch>
        </p:blipFill>
        <p:spPr>
          <a:xfrm>
            <a:off x="0" y="0"/>
            <a:ext cx="9944100" cy="6105525"/>
          </a:xfrm>
          <a:prstGeom prst="rect">
            <a:avLst/>
          </a:prstGeom>
        </p:spPr>
      </p:pic>
    </p:spTree>
    <p:extLst>
      <p:ext uri="{BB962C8B-B14F-4D97-AF65-F5344CB8AC3E}">
        <p14:creationId xmlns:p14="http://schemas.microsoft.com/office/powerpoint/2010/main" val="2905360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8450" y="476647"/>
            <a:ext cx="5480290" cy="819355"/>
          </a:xfrm>
        </p:spPr>
        <p:txBody>
          <a:bodyPr>
            <a:noAutofit/>
          </a:bodyPr>
          <a:lstStyle/>
          <a:p>
            <a:pPr marL="342900" indent="-342900">
              <a:buFont typeface="Arial" panose="020B0604020202020204" pitchFamily="34" charset="0"/>
              <a:buChar char="•"/>
            </a:pPr>
            <a:r>
              <a:rPr lang="en-US" sz="2500" dirty="0" smtClean="0"/>
              <a:t>Observe Sleep spindles and K-complexes in this  bi-polar Transverse montage</a:t>
            </a:r>
            <a:endParaRPr lang="en-US" sz="2500" dirty="0"/>
          </a:p>
        </p:txBody>
      </p:sp>
      <p:sp>
        <p:nvSpPr>
          <p:cNvPr id="4" name="Text Placeholder 3"/>
          <p:cNvSpPr>
            <a:spLocks noGrp="1"/>
          </p:cNvSpPr>
          <p:nvPr>
            <p:ph type="body" sz="half" idx="2"/>
          </p:nvPr>
        </p:nvSpPr>
        <p:spPr>
          <a:xfrm>
            <a:off x="0" y="5267324"/>
            <a:ext cx="12192000" cy="1590675"/>
          </a:xfrm>
        </p:spPr>
        <p:txBody>
          <a:bodyPr/>
          <a:lstStyle/>
          <a:p>
            <a:pPr marL="285750" indent="-285750">
              <a:buFont typeface="Arial" panose="020B0604020202020204" pitchFamily="34" charset="0"/>
              <a:buChar char="•"/>
            </a:pPr>
            <a:r>
              <a:rPr lang="en-US" dirty="0" smtClean="0"/>
              <a:t>Some quick notes about K-complex : They are high amplitude, long duration, biphasic waveform followed by sleep spindles.</a:t>
            </a:r>
          </a:p>
          <a:p>
            <a:pPr marL="285750" indent="-285750">
              <a:buFont typeface="Arial" panose="020B0604020202020204" pitchFamily="34" charset="0"/>
              <a:buChar char="•"/>
            </a:pPr>
            <a:r>
              <a:rPr lang="en-US" dirty="0" smtClean="0"/>
              <a:t>Observe Phase reversal at midline . (What would happen in longitudinal montage ?)</a:t>
            </a:r>
            <a:endParaRPr lang="en-US" dirty="0"/>
          </a:p>
        </p:txBody>
      </p:sp>
      <p:pic>
        <p:nvPicPr>
          <p:cNvPr id="5" name="Picture 4"/>
          <p:cNvPicPr>
            <a:picLocks noChangeAspect="1"/>
          </p:cNvPicPr>
          <p:nvPr/>
        </p:nvPicPr>
        <p:blipFill>
          <a:blip r:embed="rId2"/>
          <a:stretch>
            <a:fillRect/>
          </a:stretch>
        </p:blipFill>
        <p:spPr>
          <a:xfrm>
            <a:off x="0" y="0"/>
            <a:ext cx="6648450" cy="5267325"/>
          </a:xfrm>
          <a:prstGeom prst="rect">
            <a:avLst/>
          </a:prstGeom>
        </p:spPr>
      </p:pic>
      <p:pic>
        <p:nvPicPr>
          <p:cNvPr id="6" name="Picture 5"/>
          <p:cNvPicPr>
            <a:picLocks noChangeAspect="1"/>
          </p:cNvPicPr>
          <p:nvPr/>
        </p:nvPicPr>
        <p:blipFill>
          <a:blip r:embed="rId3"/>
          <a:stretch>
            <a:fillRect/>
          </a:stretch>
        </p:blipFill>
        <p:spPr>
          <a:xfrm>
            <a:off x="8365737" y="991619"/>
            <a:ext cx="3159154" cy="4240888"/>
          </a:xfrm>
          <a:prstGeom prst="rect">
            <a:avLst/>
          </a:prstGeom>
        </p:spPr>
      </p:pic>
      <p:sp>
        <p:nvSpPr>
          <p:cNvPr id="8" name="Title 1"/>
          <p:cNvSpPr txBox="1">
            <a:spLocks/>
          </p:cNvSpPr>
          <p:nvPr/>
        </p:nvSpPr>
        <p:spPr>
          <a:xfrm>
            <a:off x="3355855" y="5848028"/>
            <a:ext cx="5480290" cy="819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342900" indent="-342900">
              <a:buFont typeface="Arial" panose="020B0604020202020204" pitchFamily="34" charset="0"/>
              <a:buChar char="•"/>
            </a:pPr>
            <a:r>
              <a:rPr lang="en-US" sz="3000" dirty="0" smtClean="0"/>
              <a:t>Stage 2 sleep</a:t>
            </a:r>
            <a:endParaRPr lang="en-US" sz="3000" dirty="0"/>
          </a:p>
        </p:txBody>
      </p:sp>
    </p:spTree>
    <p:extLst>
      <p:ext uri="{BB962C8B-B14F-4D97-AF65-F5344CB8AC3E}">
        <p14:creationId xmlns:p14="http://schemas.microsoft.com/office/powerpoint/2010/main" val="1081955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5186515"/>
            <a:ext cx="10514012" cy="1395439"/>
          </a:xfrm>
        </p:spPr>
        <p:txBody>
          <a:bodyPr/>
          <a:lstStyle/>
          <a:p>
            <a:pPr marL="285750" indent="-285750">
              <a:buFont typeface="Arial" panose="020B0604020202020204" pitchFamily="34" charset="0"/>
              <a:buChar char="•"/>
            </a:pPr>
            <a:r>
              <a:rPr lang="en-US" dirty="0" smtClean="0"/>
              <a:t>Typical Sleep-spindles with short lived waxing and waning of  15 Hz activity maximum in the </a:t>
            </a:r>
            <a:r>
              <a:rPr lang="en-US" dirty="0" err="1" smtClean="0"/>
              <a:t>fronto</a:t>
            </a:r>
            <a:r>
              <a:rPr lang="en-US" dirty="0" smtClean="0"/>
              <a:t>-central regions.</a:t>
            </a:r>
          </a:p>
          <a:p>
            <a:pPr marL="285750" indent="-285750">
              <a:buFont typeface="Arial" panose="020B0604020202020204" pitchFamily="34" charset="0"/>
              <a:buChar char="•"/>
            </a:pPr>
            <a:r>
              <a:rPr lang="en-US" dirty="0" smtClean="0"/>
              <a:t>Note that associated slow (theta) frequency also characterizes stage 2 sleep.</a:t>
            </a:r>
            <a:endParaRPr lang="en-US" dirty="0"/>
          </a:p>
        </p:txBody>
      </p:sp>
      <p:pic>
        <p:nvPicPr>
          <p:cNvPr id="5" name="Picture 4"/>
          <p:cNvPicPr>
            <a:picLocks noChangeAspect="1"/>
          </p:cNvPicPr>
          <p:nvPr/>
        </p:nvPicPr>
        <p:blipFill>
          <a:blip r:embed="rId2"/>
          <a:stretch>
            <a:fillRect/>
          </a:stretch>
        </p:blipFill>
        <p:spPr>
          <a:xfrm>
            <a:off x="0" y="0"/>
            <a:ext cx="6600825" cy="5124450"/>
          </a:xfrm>
          <a:prstGeom prst="rect">
            <a:avLst/>
          </a:prstGeom>
        </p:spPr>
      </p:pic>
      <p:pic>
        <p:nvPicPr>
          <p:cNvPr id="6" name="Picture 5"/>
          <p:cNvPicPr>
            <a:picLocks noChangeAspect="1"/>
          </p:cNvPicPr>
          <p:nvPr/>
        </p:nvPicPr>
        <p:blipFill>
          <a:blip r:embed="rId3"/>
          <a:stretch>
            <a:fillRect/>
          </a:stretch>
        </p:blipFill>
        <p:spPr>
          <a:xfrm>
            <a:off x="7899911" y="327385"/>
            <a:ext cx="3159154" cy="4240888"/>
          </a:xfrm>
          <a:prstGeom prst="rect">
            <a:avLst/>
          </a:prstGeom>
        </p:spPr>
      </p:pic>
    </p:spTree>
    <p:extLst>
      <p:ext uri="{BB962C8B-B14F-4D97-AF65-F5344CB8AC3E}">
        <p14:creationId xmlns:p14="http://schemas.microsoft.com/office/powerpoint/2010/main" val="3725920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7894" y="79046"/>
            <a:ext cx="4246031" cy="2912913"/>
          </a:xfrm>
        </p:spPr>
        <p:txBody>
          <a:bodyPr>
            <a:normAutofit/>
          </a:bodyPr>
          <a:lstStyle/>
          <a:p>
            <a:pPr marL="285750" indent="-285750">
              <a:buFont typeface="Arial" panose="020B0604020202020204" pitchFamily="34" charset="0"/>
              <a:buChar char="•"/>
            </a:pPr>
            <a:r>
              <a:rPr lang="en-US" sz="1500" dirty="0" smtClean="0"/>
              <a:t>When a neuron fires, it gives permission to the </a:t>
            </a:r>
            <a:r>
              <a:rPr lang="en-US" sz="1500" dirty="0" err="1" smtClean="0"/>
              <a:t>bilipid</a:t>
            </a:r>
            <a:r>
              <a:rPr lang="en-US" sz="1500" dirty="0" smtClean="0"/>
              <a:t> layers to open the gates for a little while.</a:t>
            </a:r>
            <a:br>
              <a:rPr lang="en-US" sz="1500" dirty="0" smtClean="0"/>
            </a:br>
            <a:r>
              <a:rPr lang="en-US" sz="1500" dirty="0" smtClean="0"/>
              <a:t/>
            </a:r>
            <a:br>
              <a:rPr lang="en-US" sz="1500" dirty="0" smtClean="0"/>
            </a:br>
            <a:r>
              <a:rPr lang="en-US" sz="1500" dirty="0" smtClean="0"/>
              <a:t>But here, an interesting phenomenon happens, even though Ion concentration is lower at outside of the layer Sodium has very high tendency to rush in side the cell..</a:t>
            </a:r>
            <a:br>
              <a:rPr lang="en-US" sz="1500" dirty="0" smtClean="0"/>
            </a:br>
            <a:r>
              <a:rPr lang="en-US" sz="1500" dirty="0"/>
              <a:t/>
            </a:r>
            <a:br>
              <a:rPr lang="en-US" sz="1500" dirty="0"/>
            </a:br>
            <a:r>
              <a:rPr lang="en-US" sz="1500" dirty="0" smtClean="0"/>
              <a:t>But wait, this is not a straight flow of ions in axons…</a:t>
            </a:r>
            <a:r>
              <a:rPr lang="en-US" sz="1500" dirty="0" err="1" smtClean="0"/>
              <a:t>Thanx</a:t>
            </a:r>
            <a:r>
              <a:rPr lang="en-US" sz="1500" dirty="0" smtClean="0"/>
              <a:t> to Myelin sheath.</a:t>
            </a:r>
            <a:endParaRPr lang="en-US" sz="1500" dirty="0"/>
          </a:p>
        </p:txBody>
      </p:sp>
      <p:pic>
        <p:nvPicPr>
          <p:cNvPr id="4" name="Picture 3"/>
          <p:cNvPicPr>
            <a:picLocks noChangeAspect="1"/>
          </p:cNvPicPr>
          <p:nvPr/>
        </p:nvPicPr>
        <p:blipFill>
          <a:blip r:embed="rId2"/>
          <a:stretch>
            <a:fillRect/>
          </a:stretch>
        </p:blipFill>
        <p:spPr>
          <a:xfrm>
            <a:off x="0" y="0"/>
            <a:ext cx="3871194" cy="3713315"/>
          </a:xfrm>
          <a:prstGeom prst="rect">
            <a:avLst/>
          </a:prstGeom>
        </p:spPr>
      </p:pic>
      <p:pic>
        <p:nvPicPr>
          <p:cNvPr id="5" name="Picture 4"/>
          <p:cNvPicPr>
            <a:picLocks noChangeAspect="1"/>
          </p:cNvPicPr>
          <p:nvPr/>
        </p:nvPicPr>
        <p:blipFill>
          <a:blip r:embed="rId3"/>
          <a:stretch>
            <a:fillRect/>
          </a:stretch>
        </p:blipFill>
        <p:spPr>
          <a:xfrm>
            <a:off x="7919049" y="3071004"/>
            <a:ext cx="4272951" cy="3786996"/>
          </a:xfrm>
          <a:prstGeom prst="rect">
            <a:avLst/>
          </a:prstGeom>
        </p:spPr>
      </p:pic>
      <p:pic>
        <p:nvPicPr>
          <p:cNvPr id="6" name="Picture 5"/>
          <p:cNvPicPr>
            <a:picLocks noChangeAspect="1"/>
          </p:cNvPicPr>
          <p:nvPr/>
        </p:nvPicPr>
        <p:blipFill>
          <a:blip r:embed="rId4"/>
          <a:stretch>
            <a:fillRect/>
          </a:stretch>
        </p:blipFill>
        <p:spPr>
          <a:xfrm>
            <a:off x="3871194" y="0"/>
            <a:ext cx="4076700" cy="6858000"/>
          </a:xfrm>
          <a:prstGeom prst="rect">
            <a:avLst/>
          </a:prstGeom>
        </p:spPr>
      </p:pic>
    </p:spTree>
    <p:extLst>
      <p:ext uri="{BB962C8B-B14F-4D97-AF65-F5344CB8AC3E}">
        <p14:creationId xmlns:p14="http://schemas.microsoft.com/office/powerpoint/2010/main" val="3863856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134247"/>
            <a:ext cx="10515600" cy="819355"/>
          </a:xfrm>
        </p:spPr>
        <p:txBody>
          <a:bodyPr>
            <a:normAutofit/>
          </a:bodyPr>
          <a:lstStyle/>
          <a:p>
            <a:pPr marL="457200" indent="-457200">
              <a:buFont typeface="Arial" panose="020B0604020202020204" pitchFamily="34" charset="0"/>
              <a:buChar char="•"/>
            </a:pPr>
            <a:r>
              <a:rPr lang="en-US" sz="2400" dirty="0" smtClean="0"/>
              <a:t>Comparison of K-complex in longitudinal and Transverse Montages.</a:t>
            </a:r>
            <a:endParaRPr lang="en-US" sz="2400" dirty="0"/>
          </a:p>
        </p:txBody>
      </p:sp>
      <p:sp>
        <p:nvSpPr>
          <p:cNvPr id="4" name="Text Placeholder 3"/>
          <p:cNvSpPr>
            <a:spLocks noGrp="1"/>
          </p:cNvSpPr>
          <p:nvPr>
            <p:ph type="body" sz="half" idx="2"/>
          </p:nvPr>
        </p:nvSpPr>
        <p:spPr>
          <a:xfrm>
            <a:off x="839788" y="5186516"/>
            <a:ext cx="10514012" cy="1550714"/>
          </a:xfrm>
        </p:spPr>
        <p:txBody>
          <a:bodyPr>
            <a:normAutofit/>
          </a:bodyPr>
          <a:lstStyle/>
          <a:p>
            <a:pPr marL="285750" indent="-285750">
              <a:buFont typeface="Arial" panose="020B0604020202020204" pitchFamily="34" charset="0"/>
              <a:buChar char="•"/>
            </a:pPr>
            <a:r>
              <a:rPr lang="en-US" sz="1800" dirty="0" smtClean="0"/>
              <a:t>On the longitudinal montage (left) , the K-complex appears to be more generalized.</a:t>
            </a:r>
          </a:p>
          <a:p>
            <a:pPr marL="285750" indent="-285750">
              <a:buFont typeface="Arial" panose="020B0604020202020204" pitchFamily="34" charset="0"/>
              <a:buChar char="•"/>
            </a:pPr>
            <a:r>
              <a:rPr lang="en-US" sz="1800" dirty="0" smtClean="0"/>
              <a:t>However, the transverse montage clearly shows that the maximum (Phase reversal ) is at the midline.</a:t>
            </a:r>
            <a:endParaRPr lang="en-US" sz="1800" dirty="0"/>
          </a:p>
        </p:txBody>
      </p:sp>
      <p:pic>
        <p:nvPicPr>
          <p:cNvPr id="5" name="Picture 4"/>
          <p:cNvPicPr>
            <a:picLocks noChangeAspect="1"/>
          </p:cNvPicPr>
          <p:nvPr/>
        </p:nvPicPr>
        <p:blipFill>
          <a:blip r:embed="rId2"/>
          <a:stretch>
            <a:fillRect/>
          </a:stretch>
        </p:blipFill>
        <p:spPr>
          <a:xfrm>
            <a:off x="2371635" y="251693"/>
            <a:ext cx="6810375" cy="3990975"/>
          </a:xfrm>
          <a:prstGeom prst="rect">
            <a:avLst/>
          </a:prstGeom>
        </p:spPr>
      </p:pic>
    </p:spTree>
    <p:extLst>
      <p:ext uri="{BB962C8B-B14F-4D97-AF65-F5344CB8AC3E}">
        <p14:creationId xmlns:p14="http://schemas.microsoft.com/office/powerpoint/2010/main" val="14325177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577970"/>
          </a:xfrm>
        </p:spPr>
        <p:txBody>
          <a:bodyPr>
            <a:normAutofit/>
          </a:bodyPr>
          <a:lstStyle/>
          <a:p>
            <a:pPr marL="457200" indent="-457200">
              <a:buFont typeface="Arial" panose="020B0604020202020204" pitchFamily="34" charset="0"/>
              <a:buChar char="•"/>
            </a:pPr>
            <a:r>
              <a:rPr lang="en-US" sz="2500" u="sng" dirty="0" smtClean="0"/>
              <a:t>Benign EEG variants:-</a:t>
            </a:r>
            <a:endParaRPr lang="en-US" sz="2500" u="sng" dirty="0"/>
          </a:p>
        </p:txBody>
      </p:sp>
      <p:sp>
        <p:nvSpPr>
          <p:cNvPr id="4" name="Text Placeholder 3"/>
          <p:cNvSpPr>
            <a:spLocks noGrp="1"/>
          </p:cNvSpPr>
          <p:nvPr>
            <p:ph type="body" sz="half" idx="2"/>
          </p:nvPr>
        </p:nvSpPr>
        <p:spPr>
          <a:xfrm>
            <a:off x="667259" y="577971"/>
            <a:ext cx="10514012" cy="682472"/>
          </a:xfrm>
        </p:spPr>
        <p:txBody>
          <a:bodyPr/>
          <a:lstStyle/>
          <a:p>
            <a:pPr marL="285750" indent="-285750">
              <a:buFont typeface="Arial" panose="020B0604020202020204" pitchFamily="34" charset="0"/>
              <a:buChar char="•"/>
            </a:pPr>
            <a:r>
              <a:rPr lang="en-US" dirty="0" smtClean="0"/>
              <a:t>What do we mean by Benign EEG variants ??</a:t>
            </a:r>
          </a:p>
          <a:p>
            <a:r>
              <a:rPr lang="en-US" dirty="0"/>
              <a:t> </a:t>
            </a:r>
            <a:r>
              <a:rPr lang="en-US" dirty="0" smtClean="0"/>
              <a:t>     The waveforms that can be misinterpreted as epileptiform discharges….</a:t>
            </a:r>
            <a:endParaRPr lang="en-US" dirty="0"/>
          </a:p>
        </p:txBody>
      </p:sp>
      <p:pic>
        <p:nvPicPr>
          <p:cNvPr id="5" name="Picture 4"/>
          <p:cNvPicPr>
            <a:picLocks noChangeAspect="1"/>
          </p:cNvPicPr>
          <p:nvPr/>
        </p:nvPicPr>
        <p:blipFill>
          <a:blip r:embed="rId2"/>
          <a:stretch>
            <a:fillRect/>
          </a:stretch>
        </p:blipFill>
        <p:spPr>
          <a:xfrm>
            <a:off x="737019" y="1260443"/>
            <a:ext cx="6759335" cy="4605983"/>
          </a:xfrm>
          <a:prstGeom prst="rect">
            <a:avLst/>
          </a:prstGeom>
        </p:spPr>
      </p:pic>
      <p:sp>
        <p:nvSpPr>
          <p:cNvPr id="6" name="Text Placeholder 3"/>
          <p:cNvSpPr txBox="1">
            <a:spLocks/>
          </p:cNvSpPr>
          <p:nvPr/>
        </p:nvSpPr>
        <p:spPr>
          <a:xfrm>
            <a:off x="7566114" y="1260443"/>
            <a:ext cx="4625886" cy="46059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Observe the lambda rhythm indicated in boxes.</a:t>
            </a:r>
          </a:p>
          <a:p>
            <a:pPr marL="285750" indent="-285750">
              <a:buFont typeface="Arial" panose="020B0604020202020204" pitchFamily="34" charset="0"/>
              <a:buChar char="•"/>
            </a:pPr>
            <a:r>
              <a:rPr lang="en-US" dirty="0" smtClean="0"/>
              <a:t>During Eye-blink artifacts, if Sharp discharges at p3-o1-T5 </a:t>
            </a:r>
            <a:r>
              <a:rPr lang="en-US" u="sng" dirty="0" smtClean="0"/>
              <a:t>or</a:t>
            </a:r>
            <a:r>
              <a:rPr lang="en-US" dirty="0" smtClean="0"/>
              <a:t> p4-o2-T6 are observed (Lambda waves), those sharp waves should not be interpreted as epileptiform discharges….</a:t>
            </a:r>
          </a:p>
        </p:txBody>
      </p:sp>
    </p:spTree>
    <p:extLst>
      <p:ext uri="{BB962C8B-B14F-4D97-AF65-F5344CB8AC3E}">
        <p14:creationId xmlns:p14="http://schemas.microsoft.com/office/powerpoint/2010/main" val="3428023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624" y="0"/>
            <a:ext cx="3381376" cy="1296002"/>
          </a:xfrm>
        </p:spPr>
        <p:txBody>
          <a:bodyPr/>
          <a:lstStyle/>
          <a:p>
            <a:pPr marL="457200" indent="-457200">
              <a:buFont typeface="Arial" panose="020B0604020202020204" pitchFamily="34" charset="0"/>
              <a:buChar char="•"/>
            </a:pPr>
            <a:r>
              <a:rPr lang="en-US" dirty="0" smtClean="0"/>
              <a:t>Psychomotor Variant</a:t>
            </a:r>
            <a:endParaRPr lang="en-US" dirty="0"/>
          </a:p>
        </p:txBody>
      </p:sp>
      <p:sp>
        <p:nvSpPr>
          <p:cNvPr id="4" name="Text Placeholder 3"/>
          <p:cNvSpPr>
            <a:spLocks noGrp="1"/>
          </p:cNvSpPr>
          <p:nvPr>
            <p:ph type="body" sz="half" idx="2"/>
          </p:nvPr>
        </p:nvSpPr>
        <p:spPr>
          <a:xfrm>
            <a:off x="8810624" y="1273431"/>
            <a:ext cx="3381376" cy="4816565"/>
          </a:xfrm>
        </p:spPr>
        <p:txBody>
          <a:bodyPr/>
          <a:lstStyle/>
          <a:p>
            <a:pPr marL="285750" indent="-285750">
              <a:buFont typeface="Arial" panose="020B0604020202020204" pitchFamily="34" charset="0"/>
              <a:buChar char="•"/>
            </a:pPr>
            <a:r>
              <a:rPr lang="en-US" dirty="0" smtClean="0"/>
              <a:t>Rhythmic Activity(theta waves) does not evolve in frequency a lot. This is also called Rhythmic mid-temporal theta of </a:t>
            </a:r>
            <a:r>
              <a:rPr lang="en-US" dirty="0" err="1" smtClean="0"/>
              <a:t>drownsiness</a:t>
            </a:r>
            <a:r>
              <a:rPr lang="en-US" dirty="0" smtClean="0"/>
              <a:t>.</a:t>
            </a:r>
          </a:p>
          <a:p>
            <a:pPr marL="285750" indent="-285750">
              <a:buFont typeface="Arial" panose="020B0604020202020204" pitchFamily="34" charset="0"/>
              <a:buChar char="•"/>
            </a:pPr>
            <a:r>
              <a:rPr lang="en-US" dirty="0" smtClean="0"/>
              <a:t>If this kind of pattern evolves in frequency and spreads then there can be some possibilities of Temporal lobe Epilepsy </a:t>
            </a:r>
            <a:r>
              <a:rPr lang="en-US" dirty="0" err="1" smtClean="0"/>
              <a:t>occuring</a:t>
            </a:r>
            <a:r>
              <a:rPr lang="en-US" dirty="0" smtClean="0"/>
              <a:t>. (Here it is not)</a:t>
            </a:r>
          </a:p>
          <a:p>
            <a:pPr marL="285750" indent="-285750">
              <a:buFont typeface="Arial" panose="020B0604020202020204" pitchFamily="34" charset="0"/>
              <a:buChar char="•"/>
            </a:pPr>
            <a:r>
              <a:rPr lang="en-US" dirty="0" smtClean="0"/>
              <a:t>When person is awake, this is pattern is not called psychomotor variant.</a:t>
            </a:r>
          </a:p>
        </p:txBody>
      </p:sp>
      <p:pic>
        <p:nvPicPr>
          <p:cNvPr id="5" name="Picture 4"/>
          <p:cNvPicPr>
            <a:picLocks noChangeAspect="1"/>
          </p:cNvPicPr>
          <p:nvPr/>
        </p:nvPicPr>
        <p:blipFill>
          <a:blip r:embed="rId2"/>
          <a:stretch>
            <a:fillRect/>
          </a:stretch>
        </p:blipFill>
        <p:spPr>
          <a:xfrm>
            <a:off x="0" y="0"/>
            <a:ext cx="8810625" cy="6067425"/>
          </a:xfrm>
          <a:prstGeom prst="rect">
            <a:avLst/>
          </a:prstGeom>
        </p:spPr>
      </p:pic>
    </p:spTree>
    <p:extLst>
      <p:ext uri="{BB962C8B-B14F-4D97-AF65-F5344CB8AC3E}">
        <p14:creationId xmlns:p14="http://schemas.microsoft.com/office/powerpoint/2010/main" val="1120102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275" y="0"/>
            <a:ext cx="3514725" cy="819355"/>
          </a:xfrm>
        </p:spPr>
        <p:txBody>
          <a:bodyPr>
            <a:normAutofit/>
          </a:bodyPr>
          <a:lstStyle/>
          <a:p>
            <a:pPr marL="457200" indent="-457200">
              <a:buFont typeface="Arial" panose="020B0604020202020204" pitchFamily="34" charset="0"/>
              <a:buChar char="•"/>
            </a:pPr>
            <a:r>
              <a:rPr lang="en-US" sz="2500" dirty="0" smtClean="0"/>
              <a:t>Photic Stimulation</a:t>
            </a:r>
            <a:endParaRPr lang="en-US" sz="2500" dirty="0"/>
          </a:p>
        </p:txBody>
      </p:sp>
      <p:sp>
        <p:nvSpPr>
          <p:cNvPr id="4" name="Text Placeholder 3"/>
          <p:cNvSpPr>
            <a:spLocks noGrp="1"/>
          </p:cNvSpPr>
          <p:nvPr>
            <p:ph type="body" sz="half" idx="2"/>
          </p:nvPr>
        </p:nvSpPr>
        <p:spPr>
          <a:xfrm>
            <a:off x="8677274" y="819355"/>
            <a:ext cx="3514725" cy="5181395"/>
          </a:xfrm>
        </p:spPr>
        <p:txBody>
          <a:bodyPr/>
          <a:lstStyle/>
          <a:p>
            <a:pPr marL="285750" indent="-285750">
              <a:buFont typeface="Arial" panose="020B0604020202020204" pitchFamily="34" charset="0"/>
              <a:buChar char="•"/>
            </a:pPr>
            <a:r>
              <a:rPr lang="en-US" dirty="0" smtClean="0"/>
              <a:t>Observe the vertical bars at the bottom, which indicates strobe light stimulation frequency.</a:t>
            </a:r>
          </a:p>
          <a:p>
            <a:pPr marL="285750" indent="-285750">
              <a:buFont typeface="Arial" panose="020B0604020202020204" pitchFamily="34" charset="0"/>
              <a:buChar char="•"/>
            </a:pPr>
            <a:r>
              <a:rPr lang="en-US" dirty="0" smtClean="0"/>
              <a:t>Observe the response of occipital region with freq. of strobe lights.</a:t>
            </a:r>
          </a:p>
          <a:p>
            <a:pPr marL="285750" indent="-285750">
              <a:buFont typeface="Arial" panose="020B0604020202020204" pitchFamily="34" charset="0"/>
              <a:buChar char="•"/>
            </a:pPr>
            <a:r>
              <a:rPr lang="en-US" dirty="0" smtClean="0"/>
              <a:t>This is called Photo driving response.</a:t>
            </a:r>
          </a:p>
          <a:p>
            <a:pPr marL="285750" indent="-285750">
              <a:buFont typeface="Arial" panose="020B0604020202020204" pitchFamily="34" charset="0"/>
              <a:buChar char="•"/>
            </a:pPr>
            <a:r>
              <a:rPr lang="en-US" dirty="0" smtClean="0"/>
              <a:t>If person is having photo-sensitive epilepsy then with photic simulation then epileptiform discharges can be observed.</a:t>
            </a:r>
            <a:endParaRPr lang="en-US" dirty="0"/>
          </a:p>
        </p:txBody>
      </p:sp>
      <p:pic>
        <p:nvPicPr>
          <p:cNvPr id="5" name="Picture 4"/>
          <p:cNvPicPr>
            <a:picLocks noChangeAspect="1"/>
          </p:cNvPicPr>
          <p:nvPr/>
        </p:nvPicPr>
        <p:blipFill>
          <a:blip r:embed="rId2"/>
          <a:stretch>
            <a:fillRect/>
          </a:stretch>
        </p:blipFill>
        <p:spPr>
          <a:xfrm>
            <a:off x="0" y="0"/>
            <a:ext cx="8677275" cy="6000750"/>
          </a:xfrm>
          <a:prstGeom prst="rect">
            <a:avLst/>
          </a:prstGeom>
        </p:spPr>
      </p:pic>
    </p:spTree>
    <p:extLst>
      <p:ext uri="{BB962C8B-B14F-4D97-AF65-F5344CB8AC3E}">
        <p14:creationId xmlns:p14="http://schemas.microsoft.com/office/powerpoint/2010/main" val="3753622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5066" y="0"/>
            <a:ext cx="3426934" cy="819355"/>
          </a:xfrm>
        </p:spPr>
        <p:txBody>
          <a:bodyPr>
            <a:normAutofit/>
          </a:bodyPr>
          <a:lstStyle/>
          <a:p>
            <a:pPr marL="457200" indent="-457200">
              <a:buFont typeface="Arial" panose="020B0604020202020204" pitchFamily="34" charset="0"/>
              <a:buChar char="•"/>
            </a:pPr>
            <a:r>
              <a:rPr lang="en-US" sz="2500" dirty="0" smtClean="0"/>
              <a:t>Small Sharp Spikes</a:t>
            </a:r>
            <a:br>
              <a:rPr lang="en-US" sz="2500" dirty="0" smtClean="0"/>
            </a:br>
            <a:endParaRPr lang="en-US" sz="2500" dirty="0"/>
          </a:p>
        </p:txBody>
      </p:sp>
      <p:sp>
        <p:nvSpPr>
          <p:cNvPr id="4" name="Text Placeholder 3"/>
          <p:cNvSpPr>
            <a:spLocks noGrp="1"/>
          </p:cNvSpPr>
          <p:nvPr>
            <p:ph type="body" sz="half" idx="2"/>
          </p:nvPr>
        </p:nvSpPr>
        <p:spPr>
          <a:xfrm>
            <a:off x="258792" y="5186515"/>
            <a:ext cx="11576650" cy="1447197"/>
          </a:xfrm>
        </p:spPr>
        <p:txBody>
          <a:bodyPr/>
          <a:lstStyle/>
          <a:p>
            <a:pPr marL="285750" indent="-285750">
              <a:buFont typeface="Arial" panose="020B0604020202020204" pitchFamily="34" charset="0"/>
              <a:buChar char="•"/>
            </a:pPr>
            <a:r>
              <a:rPr lang="en-US" dirty="0" smtClean="0"/>
              <a:t>Small sharp spikes also known as benign epileptiform transients of sleep which are typically less than 50 microvolts and of duration less than 30 milliseconds observed during sleep are benign.</a:t>
            </a:r>
            <a:endParaRPr lang="en-US" dirty="0"/>
          </a:p>
        </p:txBody>
      </p:sp>
      <p:pic>
        <p:nvPicPr>
          <p:cNvPr id="5" name="Picture 4"/>
          <p:cNvPicPr>
            <a:picLocks noChangeAspect="1"/>
          </p:cNvPicPr>
          <p:nvPr/>
        </p:nvPicPr>
        <p:blipFill>
          <a:blip r:embed="rId2"/>
          <a:stretch>
            <a:fillRect/>
          </a:stretch>
        </p:blipFill>
        <p:spPr>
          <a:xfrm>
            <a:off x="0" y="0"/>
            <a:ext cx="8765067" cy="5132758"/>
          </a:xfrm>
          <a:prstGeom prst="rect">
            <a:avLst/>
          </a:prstGeom>
        </p:spPr>
      </p:pic>
    </p:spTree>
    <p:extLst>
      <p:ext uri="{BB962C8B-B14F-4D97-AF65-F5344CB8AC3E}">
        <p14:creationId xmlns:p14="http://schemas.microsoft.com/office/powerpoint/2010/main" val="2966702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791700" cy="6457950"/>
          </a:xfrm>
          <a:prstGeom prst="rect">
            <a:avLst/>
          </a:prstGeom>
        </p:spPr>
      </p:pic>
      <p:sp>
        <p:nvSpPr>
          <p:cNvPr id="2" name="Title 1"/>
          <p:cNvSpPr>
            <a:spLocks noGrp="1"/>
          </p:cNvSpPr>
          <p:nvPr>
            <p:ph type="title"/>
          </p:nvPr>
        </p:nvSpPr>
        <p:spPr>
          <a:xfrm>
            <a:off x="9997865" y="0"/>
            <a:ext cx="2194135" cy="819355"/>
          </a:xfrm>
        </p:spPr>
        <p:txBody>
          <a:bodyPr>
            <a:normAutofit/>
          </a:bodyPr>
          <a:lstStyle/>
          <a:p>
            <a:pPr marL="342900" indent="-342900">
              <a:buFont typeface="Arial" panose="020B0604020202020204" pitchFamily="34" charset="0"/>
              <a:buChar char="•"/>
            </a:pPr>
            <a:r>
              <a:rPr lang="en-US" sz="2100" dirty="0" smtClean="0"/>
              <a:t>Occipital Sharp Waves</a:t>
            </a:r>
            <a:endParaRPr lang="en-US" sz="2100" dirty="0"/>
          </a:p>
        </p:txBody>
      </p:sp>
      <p:sp>
        <p:nvSpPr>
          <p:cNvPr id="4" name="Text Placeholder 3"/>
          <p:cNvSpPr>
            <a:spLocks noGrp="1"/>
          </p:cNvSpPr>
          <p:nvPr>
            <p:ph type="body" sz="half" idx="2"/>
          </p:nvPr>
        </p:nvSpPr>
        <p:spPr>
          <a:xfrm>
            <a:off x="9791701" y="819355"/>
            <a:ext cx="2400299" cy="5638595"/>
          </a:xfrm>
        </p:spPr>
        <p:txBody>
          <a:bodyPr/>
          <a:lstStyle/>
          <a:p>
            <a:pPr marL="285750" indent="-285750">
              <a:buFont typeface="Arial" panose="020B0604020202020204" pitchFamily="34" charset="0"/>
              <a:buChar char="•"/>
            </a:pPr>
            <a:r>
              <a:rPr lang="en-US" dirty="0" smtClean="0"/>
              <a:t>Should not be confused with lambda waves or POSTS</a:t>
            </a:r>
          </a:p>
          <a:p>
            <a:pPr marL="285750" indent="-285750">
              <a:buFont typeface="Arial" panose="020B0604020202020204" pitchFamily="34" charset="0"/>
              <a:buChar char="•"/>
            </a:pPr>
            <a:r>
              <a:rPr lang="en-US" dirty="0" smtClean="0"/>
              <a:t>Can be an indication of epileptiform discharges.</a:t>
            </a:r>
            <a:endParaRPr lang="en-US" dirty="0"/>
          </a:p>
        </p:txBody>
      </p:sp>
    </p:spTree>
    <p:extLst>
      <p:ext uri="{BB962C8B-B14F-4D97-AF65-F5344CB8AC3E}">
        <p14:creationId xmlns:p14="http://schemas.microsoft.com/office/powerpoint/2010/main" val="265987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5138" y="88458"/>
            <a:ext cx="5857337" cy="819355"/>
          </a:xfrm>
        </p:spPr>
        <p:txBody>
          <a:bodyPr>
            <a:normAutofit/>
          </a:bodyPr>
          <a:lstStyle/>
          <a:p>
            <a:pPr marL="342900" indent="-342900">
              <a:buFont typeface="Arial" panose="020B0604020202020204" pitchFamily="34" charset="0"/>
              <a:buChar char="•"/>
            </a:pPr>
            <a:r>
              <a:rPr lang="en-US" sz="2800" u="sng" dirty="0" smtClean="0"/>
              <a:t>Lateral Rectus Spikes</a:t>
            </a:r>
            <a:endParaRPr lang="en-US" sz="2800" u="sng" dirty="0"/>
          </a:p>
        </p:txBody>
      </p:sp>
      <p:sp>
        <p:nvSpPr>
          <p:cNvPr id="4" name="Text Placeholder 3"/>
          <p:cNvSpPr>
            <a:spLocks noGrp="1"/>
          </p:cNvSpPr>
          <p:nvPr>
            <p:ph type="body" sz="half" idx="2"/>
          </p:nvPr>
        </p:nvSpPr>
        <p:spPr>
          <a:xfrm>
            <a:off x="839788" y="4718649"/>
            <a:ext cx="10514012" cy="1150339"/>
          </a:xfrm>
        </p:spPr>
        <p:txBody>
          <a:bodyPr>
            <a:normAutofit/>
          </a:bodyPr>
          <a:lstStyle/>
          <a:p>
            <a:pPr marL="285750" indent="-285750">
              <a:buFont typeface="Arial" panose="020B0604020202020204" pitchFamily="34" charset="0"/>
              <a:buChar char="•"/>
            </a:pPr>
            <a:r>
              <a:rPr lang="en-US" sz="2000" dirty="0" smtClean="0"/>
              <a:t>Right before </a:t>
            </a:r>
            <a:r>
              <a:rPr lang="en-US" sz="2000" dirty="0" err="1" smtClean="0"/>
              <a:t>succurd</a:t>
            </a:r>
            <a:r>
              <a:rPr lang="en-US" sz="2000" dirty="0" smtClean="0"/>
              <a:t>, a small sharp wave occurring at F7 F8 are called Lateral Rectus Spikes (Lateral Muscle Spikes)</a:t>
            </a:r>
          </a:p>
          <a:p>
            <a:pPr marL="285750" indent="-285750">
              <a:buFont typeface="Arial" panose="020B0604020202020204" pitchFamily="34" charset="0"/>
              <a:buChar char="•"/>
            </a:pPr>
            <a:r>
              <a:rPr lang="en-US" sz="2000" dirty="0" smtClean="0"/>
              <a:t>Also known as </a:t>
            </a:r>
            <a:r>
              <a:rPr lang="en-US" sz="2000" dirty="0" err="1" smtClean="0"/>
              <a:t>presaccatic</a:t>
            </a:r>
            <a:r>
              <a:rPr lang="en-US" sz="2000" dirty="0" smtClean="0"/>
              <a:t> spike potentials.</a:t>
            </a:r>
            <a:endParaRPr lang="en-US" sz="2000" dirty="0"/>
          </a:p>
        </p:txBody>
      </p:sp>
      <p:pic>
        <p:nvPicPr>
          <p:cNvPr id="5" name="Picture 4"/>
          <p:cNvPicPr>
            <a:picLocks noChangeAspect="1"/>
          </p:cNvPicPr>
          <p:nvPr/>
        </p:nvPicPr>
        <p:blipFill>
          <a:blip r:embed="rId2"/>
          <a:stretch>
            <a:fillRect/>
          </a:stretch>
        </p:blipFill>
        <p:spPr>
          <a:xfrm>
            <a:off x="19844" y="0"/>
            <a:ext cx="6076950" cy="4543425"/>
          </a:xfrm>
          <a:prstGeom prst="rect">
            <a:avLst/>
          </a:prstGeom>
        </p:spPr>
      </p:pic>
    </p:spTree>
    <p:extLst>
      <p:ext uri="{BB962C8B-B14F-4D97-AF65-F5344CB8AC3E}">
        <p14:creationId xmlns:p14="http://schemas.microsoft.com/office/powerpoint/2010/main" val="3392600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6853" y="0"/>
            <a:ext cx="3945147" cy="819355"/>
          </a:xfrm>
        </p:spPr>
        <p:txBody>
          <a:bodyPr>
            <a:normAutofit/>
          </a:bodyPr>
          <a:lstStyle/>
          <a:p>
            <a:pPr marL="457200" indent="-457200">
              <a:buFont typeface="Arial" panose="020B0604020202020204" pitchFamily="34" charset="0"/>
              <a:buChar char="•"/>
            </a:pPr>
            <a:r>
              <a:rPr lang="en-US" sz="2500" dirty="0" smtClean="0"/>
              <a:t>Tri-phasic Waves:-</a:t>
            </a:r>
            <a:endParaRPr lang="en-US" sz="2500" dirty="0"/>
          </a:p>
        </p:txBody>
      </p:sp>
      <p:sp>
        <p:nvSpPr>
          <p:cNvPr id="4" name="Text Placeholder 3"/>
          <p:cNvSpPr>
            <a:spLocks noGrp="1"/>
          </p:cNvSpPr>
          <p:nvPr>
            <p:ph type="body" sz="half" idx="2"/>
          </p:nvPr>
        </p:nvSpPr>
        <p:spPr>
          <a:xfrm>
            <a:off x="8274170" y="914400"/>
            <a:ext cx="3917830" cy="4894203"/>
          </a:xfrm>
        </p:spPr>
        <p:txBody>
          <a:bodyPr/>
          <a:lstStyle/>
          <a:p>
            <a:pPr marL="285750" indent="-285750">
              <a:buFont typeface="Arial" panose="020B0604020202020204" pitchFamily="34" charset="0"/>
              <a:buChar char="•"/>
            </a:pPr>
            <a:r>
              <a:rPr lang="en-US" dirty="0" smtClean="0"/>
              <a:t>High Amplitude , Positive waves seen with maximum amplitude in frontal head region.</a:t>
            </a:r>
          </a:p>
          <a:p>
            <a:pPr marL="285750" indent="-285750">
              <a:buFont typeface="Arial" panose="020B0604020202020204" pitchFamily="34" charset="0"/>
              <a:buChar char="•"/>
            </a:pPr>
            <a:r>
              <a:rPr lang="en-US" dirty="0" smtClean="0"/>
              <a:t>Positive deflection preceded and followed by negatives.</a:t>
            </a:r>
          </a:p>
          <a:p>
            <a:pPr marL="285750" indent="-285750">
              <a:buFont typeface="Arial" panose="020B0604020202020204" pitchFamily="34" charset="0"/>
              <a:buChar char="•"/>
            </a:pPr>
            <a:r>
              <a:rPr lang="en-US" dirty="0" smtClean="0"/>
              <a:t>Occurs with maximum intensity at FP1-F3 / FP2-F4 and can be seen </a:t>
            </a:r>
            <a:r>
              <a:rPr lang="en-US" dirty="0" err="1" smtClean="0"/>
              <a:t>upto</a:t>
            </a:r>
            <a:r>
              <a:rPr lang="en-US" dirty="0" smtClean="0"/>
              <a:t> occipital lobe.</a:t>
            </a:r>
          </a:p>
          <a:p>
            <a:pPr marL="285750" indent="-285750">
              <a:buFont typeface="Arial" panose="020B0604020202020204" pitchFamily="34" charset="0"/>
              <a:buChar char="•"/>
            </a:pPr>
            <a:r>
              <a:rPr lang="en-US" dirty="0" smtClean="0"/>
              <a:t>Sometimes lags can be seen from Frontal to occipital region. Those can not be described by electrographic seizures.</a:t>
            </a:r>
          </a:p>
          <a:p>
            <a:pPr marL="285750" indent="-285750">
              <a:buFont typeface="Arial" panose="020B0604020202020204" pitchFamily="34" charset="0"/>
              <a:buChar char="•"/>
            </a:pPr>
            <a:r>
              <a:rPr lang="en-US" dirty="0" smtClean="0"/>
              <a:t>Shows periodicity but no evolution.</a:t>
            </a:r>
          </a:p>
          <a:p>
            <a:pPr marL="285750" indent="-285750">
              <a:buFont typeface="Arial" panose="020B0604020202020204" pitchFamily="34" charset="0"/>
              <a:buChar char="•"/>
            </a:pPr>
            <a:r>
              <a:rPr lang="en-US" dirty="0" smtClean="0"/>
              <a:t>Non-specific waves.</a:t>
            </a:r>
            <a:endParaRPr lang="en-US" dirty="0"/>
          </a:p>
        </p:txBody>
      </p:sp>
      <p:pic>
        <p:nvPicPr>
          <p:cNvPr id="5" name="Picture 4"/>
          <p:cNvPicPr>
            <a:picLocks noChangeAspect="1"/>
          </p:cNvPicPr>
          <p:nvPr/>
        </p:nvPicPr>
        <p:blipFill>
          <a:blip r:embed="rId2"/>
          <a:stretch>
            <a:fillRect/>
          </a:stretch>
        </p:blipFill>
        <p:spPr>
          <a:xfrm>
            <a:off x="0" y="0"/>
            <a:ext cx="8246853" cy="5699684"/>
          </a:xfrm>
          <a:prstGeom prst="rect">
            <a:avLst/>
          </a:prstGeom>
        </p:spPr>
      </p:pic>
      <p:pic>
        <p:nvPicPr>
          <p:cNvPr id="6" name="Picture 5"/>
          <p:cNvPicPr>
            <a:picLocks noChangeAspect="1"/>
          </p:cNvPicPr>
          <p:nvPr/>
        </p:nvPicPr>
        <p:blipFill>
          <a:blip r:embed="rId3"/>
          <a:stretch>
            <a:fillRect/>
          </a:stretch>
        </p:blipFill>
        <p:spPr>
          <a:xfrm>
            <a:off x="1846052" y="6027708"/>
            <a:ext cx="603849" cy="830292"/>
          </a:xfrm>
          <a:prstGeom prst="rect">
            <a:avLst/>
          </a:prstGeom>
        </p:spPr>
      </p:pic>
      <p:cxnSp>
        <p:nvCxnSpPr>
          <p:cNvPr id="9" name="Straight Connector 8"/>
          <p:cNvCxnSpPr/>
          <p:nvPr/>
        </p:nvCxnSpPr>
        <p:spPr>
          <a:xfrm>
            <a:off x="1518249" y="6442854"/>
            <a:ext cx="28898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18249" y="5808603"/>
            <a:ext cx="0" cy="104939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rot="10800000">
            <a:off x="3516701" y="5699684"/>
            <a:ext cx="603849" cy="830292"/>
          </a:xfrm>
          <a:prstGeom prst="rect">
            <a:avLst/>
          </a:prstGeom>
        </p:spPr>
      </p:pic>
    </p:spTree>
    <p:extLst>
      <p:ext uri="{BB962C8B-B14F-4D97-AF65-F5344CB8AC3E}">
        <p14:creationId xmlns:p14="http://schemas.microsoft.com/office/powerpoint/2010/main" val="2590517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0" y="6175528"/>
            <a:ext cx="10514012" cy="682472"/>
          </a:xfrm>
        </p:spPr>
        <p:txBody>
          <a:bodyPr/>
          <a:lstStyle/>
          <a:p>
            <a:pPr marL="285750" indent="-285750">
              <a:buFont typeface="Arial" panose="020B0604020202020204" pitchFamily="34" charset="0"/>
              <a:buChar char="•"/>
            </a:pPr>
            <a:r>
              <a:rPr lang="en-US" dirty="0" smtClean="0"/>
              <a:t>Mu Rhythm:- Observed at Central head Region and has no reactivity.</a:t>
            </a:r>
            <a:endParaRPr lang="en-US" dirty="0"/>
          </a:p>
        </p:txBody>
      </p:sp>
      <p:pic>
        <p:nvPicPr>
          <p:cNvPr id="5" name="Picture 4"/>
          <p:cNvPicPr>
            <a:picLocks noChangeAspect="1"/>
          </p:cNvPicPr>
          <p:nvPr/>
        </p:nvPicPr>
        <p:blipFill>
          <a:blip r:embed="rId2"/>
          <a:stretch>
            <a:fillRect/>
          </a:stretch>
        </p:blipFill>
        <p:spPr>
          <a:xfrm>
            <a:off x="0" y="0"/>
            <a:ext cx="11893310" cy="6113228"/>
          </a:xfrm>
          <a:prstGeom prst="rect">
            <a:avLst/>
          </a:prstGeom>
        </p:spPr>
      </p:pic>
    </p:spTree>
    <p:extLst>
      <p:ext uri="{BB962C8B-B14F-4D97-AF65-F5344CB8AC3E}">
        <p14:creationId xmlns:p14="http://schemas.microsoft.com/office/powerpoint/2010/main" val="2340760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18121" cy="6883171"/>
          </a:xfrm>
          <a:prstGeom prst="rect">
            <a:avLst/>
          </a:prstGeom>
        </p:spPr>
      </p:pic>
    </p:spTree>
    <p:extLst>
      <p:ext uri="{BB962C8B-B14F-4D97-AF65-F5344CB8AC3E}">
        <p14:creationId xmlns:p14="http://schemas.microsoft.com/office/powerpoint/2010/main" val="493249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007970" cy="6858000"/>
          </a:xfrm>
        </p:spPr>
        <p:txBody>
          <a:bodyPr>
            <a:normAutofit/>
          </a:bodyPr>
          <a:lstStyle/>
          <a:p>
            <a:endParaRPr lang="en-US" sz="1500" dirty="0" smtClean="0"/>
          </a:p>
          <a:p>
            <a:endParaRPr lang="en-US" sz="1500" dirty="0" smtClean="0"/>
          </a:p>
          <a:p>
            <a:r>
              <a:rPr lang="en-US" sz="1500" dirty="0" smtClean="0"/>
              <a:t>Can’t be observed the root where neuron fired but cascaded effects can be seen.</a:t>
            </a:r>
          </a:p>
          <a:p>
            <a:r>
              <a:rPr lang="en-US" sz="1500" dirty="0" smtClean="0"/>
              <a:t>When talking about </a:t>
            </a:r>
            <a:r>
              <a:rPr lang="en-US" sz="1500" dirty="0" err="1" smtClean="0"/>
              <a:t>synchroni</a:t>
            </a:r>
            <a:r>
              <a:rPr lang="en-US" sz="1500" dirty="0" smtClean="0"/>
              <a:t>, if we are observing broad patch of neurons which are not connected directly by fiber tracts….These neurons are rather unlikely to fire together.</a:t>
            </a:r>
          </a:p>
          <a:p>
            <a:r>
              <a:rPr lang="en-US" sz="1500" dirty="0" smtClean="0"/>
              <a:t>Because of no </a:t>
            </a:r>
            <a:r>
              <a:rPr lang="en-US" sz="1500" dirty="0" err="1" smtClean="0"/>
              <a:t>machanism</a:t>
            </a:r>
            <a:r>
              <a:rPr lang="en-US" sz="1500" dirty="0" smtClean="0"/>
              <a:t> to synchronize their selves, Propagation from one neuron from one to other  takes too long and can be observed.</a:t>
            </a:r>
          </a:p>
          <a:p>
            <a:r>
              <a:rPr lang="en-US" sz="1500" dirty="0" smtClean="0"/>
              <a:t>That means spatially compact populations of neurons fire together.</a:t>
            </a:r>
          </a:p>
          <a:p>
            <a:r>
              <a:rPr lang="en-US" sz="1500" dirty="0" smtClean="0"/>
              <a:t>Sometimes compact population of neurons gives us nothing because opposite polarities firing at the same time cancels each other. (i.e. Amygdala) </a:t>
            </a:r>
          </a:p>
          <a:p>
            <a:endParaRPr lang="en-US" sz="1500" dirty="0"/>
          </a:p>
          <a:p>
            <a:endParaRPr lang="en-US" sz="1500" dirty="0" smtClean="0"/>
          </a:p>
          <a:p>
            <a:r>
              <a:rPr lang="en-US" sz="1500" dirty="0" smtClean="0"/>
              <a:t>We can assign different kinds of functions to the various parts of the </a:t>
            </a:r>
          </a:p>
          <a:p>
            <a:pPr marL="0" indent="0">
              <a:buNone/>
            </a:pPr>
            <a:r>
              <a:rPr lang="en-US" sz="1500" dirty="0" smtClean="0"/>
              <a:t>Brain.  (Sensory neurons and control neurons (motor/ Somatic Nervous sys) )</a:t>
            </a:r>
          </a:p>
          <a:p>
            <a:r>
              <a:rPr lang="en-US" sz="1500" dirty="0" smtClean="0"/>
              <a:t> i.e. Hand movements in/ around Central sulcus; Visual </a:t>
            </a:r>
            <a:r>
              <a:rPr lang="en-US" sz="1500" dirty="0" err="1" smtClean="0"/>
              <a:t>Contex</a:t>
            </a:r>
            <a:r>
              <a:rPr lang="en-US" sz="1500" dirty="0" smtClean="0"/>
              <a:t> processes </a:t>
            </a:r>
          </a:p>
          <a:p>
            <a:pPr marL="0" indent="0">
              <a:buNone/>
            </a:pPr>
            <a:r>
              <a:rPr lang="en-US" sz="1500" dirty="0"/>
              <a:t> </a:t>
            </a:r>
            <a:r>
              <a:rPr lang="en-US" sz="1500" dirty="0" smtClean="0"/>
              <a:t>on eye activities.</a:t>
            </a:r>
          </a:p>
          <a:p>
            <a:r>
              <a:rPr lang="en-US" sz="1500" dirty="0" smtClean="0"/>
              <a:t>There are also areas in the brain very far from anything related to sensory</a:t>
            </a:r>
          </a:p>
          <a:p>
            <a:pPr marL="0" indent="0">
              <a:buNone/>
            </a:pPr>
            <a:r>
              <a:rPr lang="en-US" sz="1500" dirty="0" smtClean="0"/>
              <a:t>Or motor events (i.e. Frontal lobe). No further information but probably for</a:t>
            </a:r>
          </a:p>
          <a:p>
            <a:pPr marL="0" indent="0">
              <a:buNone/>
            </a:pPr>
            <a:r>
              <a:rPr lang="en-US" sz="1500" dirty="0" smtClean="0"/>
              <a:t>More abstract activities like for memory.. ( Brain Atlas)</a:t>
            </a:r>
          </a:p>
          <a:p>
            <a:pPr marL="0" indent="0">
              <a:buNone/>
            </a:pPr>
            <a:endParaRPr lang="en-US" sz="1500" dirty="0"/>
          </a:p>
        </p:txBody>
      </p:sp>
      <p:pic>
        <p:nvPicPr>
          <p:cNvPr id="4" name="Picture 3"/>
          <p:cNvPicPr>
            <a:picLocks noChangeAspect="1"/>
          </p:cNvPicPr>
          <p:nvPr/>
        </p:nvPicPr>
        <p:blipFill>
          <a:blip r:embed="rId2"/>
          <a:stretch>
            <a:fillRect/>
          </a:stretch>
        </p:blipFill>
        <p:spPr>
          <a:xfrm>
            <a:off x="6038850" y="3010977"/>
            <a:ext cx="6153150" cy="3105151"/>
          </a:xfrm>
          <a:prstGeom prst="rect">
            <a:avLst/>
          </a:prstGeom>
        </p:spPr>
      </p:pic>
    </p:spTree>
    <p:extLst>
      <p:ext uri="{BB962C8B-B14F-4D97-AF65-F5344CB8AC3E}">
        <p14:creationId xmlns:p14="http://schemas.microsoft.com/office/powerpoint/2010/main" val="1226249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107"/>
            <a:ext cx="10515600" cy="819355"/>
          </a:xfrm>
        </p:spPr>
        <p:txBody>
          <a:bodyPr/>
          <a:lstStyle/>
          <a:p>
            <a:r>
              <a:rPr lang="en-US" dirty="0" smtClean="0"/>
              <a:t>Summary:-</a:t>
            </a:r>
            <a:endParaRPr lang="en-US" dirty="0"/>
          </a:p>
        </p:txBody>
      </p:sp>
      <p:sp>
        <p:nvSpPr>
          <p:cNvPr id="4" name="Text Placeholder 3"/>
          <p:cNvSpPr>
            <a:spLocks noGrp="1"/>
          </p:cNvSpPr>
          <p:nvPr>
            <p:ph type="body" sz="half" idx="2"/>
          </p:nvPr>
        </p:nvSpPr>
        <p:spPr>
          <a:xfrm>
            <a:off x="839788" y="1285336"/>
            <a:ext cx="10514012" cy="4583652"/>
          </a:xfrm>
        </p:spPr>
        <p:txBody>
          <a:bodyPr/>
          <a:lstStyle/>
          <a:p>
            <a:endParaRPr lang="en-US" dirty="0"/>
          </a:p>
        </p:txBody>
      </p:sp>
    </p:spTree>
    <p:extLst>
      <p:ext uri="{BB962C8B-B14F-4D97-AF65-F5344CB8AC3E}">
        <p14:creationId xmlns:p14="http://schemas.microsoft.com/office/powerpoint/2010/main" val="183611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6874" y="-8626"/>
            <a:ext cx="5555125" cy="2101897"/>
          </a:xfrm>
        </p:spPr>
        <p:txBody>
          <a:bodyPr>
            <a:normAutofit/>
          </a:bodyPr>
          <a:lstStyle/>
          <a:p>
            <a:r>
              <a:rPr lang="en-US" sz="3000" dirty="0" smtClean="0"/>
              <a:t>Functional Mapping</a:t>
            </a:r>
            <a:br>
              <a:rPr lang="en-US" sz="3000" dirty="0" smtClean="0"/>
            </a:br>
            <a:r>
              <a:rPr lang="en-US" sz="1500" dirty="0"/>
              <a:t/>
            </a:r>
            <a:br>
              <a:rPr lang="en-US" sz="1500" dirty="0"/>
            </a:br>
            <a:r>
              <a:rPr lang="en-US" sz="1500" dirty="0" smtClean="0"/>
              <a:t/>
            </a:r>
            <a:br>
              <a:rPr lang="en-US" sz="1500" dirty="0" smtClean="0"/>
            </a:br>
            <a:r>
              <a:rPr lang="en-US" sz="1500" dirty="0" smtClean="0"/>
              <a:t>Observe sulcus</a:t>
            </a:r>
            <a:br>
              <a:rPr lang="en-US" sz="1500" dirty="0" smtClean="0"/>
            </a:br>
            <a:r>
              <a:rPr lang="en-US" sz="1500" dirty="0"/>
              <a:t/>
            </a:r>
            <a:br>
              <a:rPr lang="en-US" sz="1500" dirty="0"/>
            </a:br>
            <a:r>
              <a:rPr lang="en-US" sz="1500" dirty="0" smtClean="0"/>
              <a:t>Although we have this mapping , we still have to use machine learning algorithms in order to  get rid of noise and eventually define an event..</a:t>
            </a:r>
            <a:endParaRPr lang="en-US" sz="3000" dirty="0"/>
          </a:p>
        </p:txBody>
      </p:sp>
      <p:pic>
        <p:nvPicPr>
          <p:cNvPr id="4" name="Picture 3"/>
          <p:cNvPicPr>
            <a:picLocks noChangeAspect="1"/>
          </p:cNvPicPr>
          <p:nvPr/>
        </p:nvPicPr>
        <p:blipFill>
          <a:blip r:embed="rId2"/>
          <a:stretch>
            <a:fillRect/>
          </a:stretch>
        </p:blipFill>
        <p:spPr>
          <a:xfrm>
            <a:off x="6610709" y="2093271"/>
            <a:ext cx="5581291" cy="4764729"/>
          </a:xfrm>
          <a:prstGeom prst="rect">
            <a:avLst/>
          </a:prstGeom>
        </p:spPr>
      </p:pic>
      <p:pic>
        <p:nvPicPr>
          <p:cNvPr id="6" name="Picture 5"/>
          <p:cNvPicPr>
            <a:picLocks noChangeAspect="1"/>
          </p:cNvPicPr>
          <p:nvPr/>
        </p:nvPicPr>
        <p:blipFill>
          <a:blip r:embed="rId3"/>
          <a:stretch>
            <a:fillRect/>
          </a:stretch>
        </p:blipFill>
        <p:spPr>
          <a:xfrm>
            <a:off x="0" y="0"/>
            <a:ext cx="6636875" cy="5029200"/>
          </a:xfrm>
          <a:prstGeom prst="rect">
            <a:avLst/>
          </a:prstGeom>
        </p:spPr>
      </p:pic>
    </p:spTree>
    <p:extLst>
      <p:ext uri="{BB962C8B-B14F-4D97-AF65-F5344CB8AC3E}">
        <p14:creationId xmlns:p14="http://schemas.microsoft.com/office/powerpoint/2010/main" val="933387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264" y="189781"/>
            <a:ext cx="10515600" cy="1190445"/>
          </a:xfrm>
        </p:spPr>
        <p:txBody>
          <a:bodyPr>
            <a:normAutofit/>
          </a:bodyPr>
          <a:lstStyle/>
          <a:p>
            <a:pPr marL="457200" indent="-457200">
              <a:buFont typeface="Arial" panose="020B0604020202020204" pitchFamily="34" charset="0"/>
              <a:buChar char="•"/>
            </a:pPr>
            <a:r>
              <a:rPr lang="en-US" sz="2200" dirty="0" smtClean="0"/>
              <a:t>I said pyramidal cells are radially oriented in the cortex. But Wait !!!</a:t>
            </a:r>
            <a:br>
              <a:rPr lang="en-US" sz="2200" dirty="0" smtClean="0"/>
            </a:br>
            <a:r>
              <a:rPr lang="en-US" sz="2200" dirty="0"/>
              <a:t/>
            </a:r>
            <a:br>
              <a:rPr lang="en-US" sz="2200" dirty="0"/>
            </a:br>
            <a:r>
              <a:rPr lang="en-US" sz="2200" dirty="0" smtClean="0"/>
              <a:t> Our brain is not completely circular or elliptical.</a:t>
            </a:r>
            <a:endParaRPr lang="en-US" sz="2200" dirty="0"/>
          </a:p>
        </p:txBody>
      </p:sp>
      <p:sp>
        <p:nvSpPr>
          <p:cNvPr id="8" name="Text Placeholder 7"/>
          <p:cNvSpPr>
            <a:spLocks noGrp="1"/>
          </p:cNvSpPr>
          <p:nvPr>
            <p:ph type="body" sz="half" idx="2"/>
          </p:nvPr>
        </p:nvSpPr>
        <p:spPr>
          <a:xfrm>
            <a:off x="931652" y="5270739"/>
            <a:ext cx="10343073" cy="1345721"/>
          </a:xfrm>
        </p:spPr>
        <p:txBody>
          <a:bodyPr>
            <a:norm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Observe marked Circles (near Local Synchrony)</a:t>
            </a:r>
          </a:p>
          <a:p>
            <a:pPr marL="285750" indent="-285750">
              <a:buFont typeface="Arial" panose="020B0604020202020204" pitchFamily="34" charset="0"/>
              <a:buChar char="•"/>
            </a:pPr>
            <a:r>
              <a:rPr lang="en-US" dirty="0" smtClean="0"/>
              <a:t>But what helps us in observing in EEG is :- This is system is completely Linear (just untangle the weighted sums).</a:t>
            </a:r>
          </a:p>
          <a:p>
            <a:endParaRPr lang="en-US" dirty="0"/>
          </a:p>
        </p:txBody>
      </p:sp>
      <p:pic>
        <p:nvPicPr>
          <p:cNvPr id="9" name="Picture 8"/>
          <p:cNvPicPr>
            <a:picLocks noChangeAspect="1"/>
          </p:cNvPicPr>
          <p:nvPr/>
        </p:nvPicPr>
        <p:blipFill>
          <a:blip r:embed="rId2"/>
          <a:stretch>
            <a:fillRect/>
          </a:stretch>
        </p:blipFill>
        <p:spPr>
          <a:xfrm>
            <a:off x="2762070" y="1468107"/>
            <a:ext cx="4752975" cy="3714750"/>
          </a:xfrm>
          <a:prstGeom prst="rect">
            <a:avLst/>
          </a:prstGeom>
        </p:spPr>
      </p:pic>
    </p:spTree>
    <p:extLst>
      <p:ext uri="{BB962C8B-B14F-4D97-AF65-F5344CB8AC3E}">
        <p14:creationId xmlns:p14="http://schemas.microsoft.com/office/powerpoint/2010/main" val="565398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28" y="0"/>
            <a:ext cx="10515600" cy="819355"/>
          </a:xfrm>
        </p:spPr>
        <p:txBody>
          <a:bodyPr>
            <a:normAutofit/>
          </a:bodyPr>
          <a:lstStyle/>
          <a:p>
            <a:pPr marL="342900" indent="-342900">
              <a:buFont typeface="Arial" panose="020B0604020202020204" pitchFamily="34" charset="0"/>
              <a:buChar char="•"/>
            </a:pPr>
            <a:r>
              <a:rPr lang="en-US" sz="2000" dirty="0" smtClean="0"/>
              <a:t>Rhythms :  ( note that, Not only Frequencies but  Amplitudes also have importance)</a:t>
            </a:r>
            <a:endParaRPr lang="en-US" sz="2000" dirty="0"/>
          </a:p>
        </p:txBody>
      </p:sp>
      <p:sp>
        <p:nvSpPr>
          <p:cNvPr id="4" name="Text Placeholder 3"/>
          <p:cNvSpPr>
            <a:spLocks noGrp="1"/>
          </p:cNvSpPr>
          <p:nvPr>
            <p:ph type="body" sz="half" idx="2"/>
          </p:nvPr>
        </p:nvSpPr>
        <p:spPr>
          <a:xfrm>
            <a:off x="0" y="1086928"/>
            <a:ext cx="11353800" cy="5857336"/>
          </a:xfrm>
        </p:spPr>
        <p:txBody>
          <a:bodyPr/>
          <a:lstStyle/>
          <a:p>
            <a:pPr marL="285750" indent="-285750">
              <a:buFont typeface="Arial" panose="020B0604020202020204" pitchFamily="34" charset="0"/>
              <a:buChar char="•"/>
            </a:pPr>
            <a:r>
              <a:rPr lang="en-US" dirty="0" smtClean="0"/>
              <a:t>Alpha:- Each region of brain have an alpha rhythm but it is being recorded with maximum </a:t>
            </a:r>
          </a:p>
          <a:p>
            <a:r>
              <a:rPr lang="en-US" dirty="0" smtClean="0"/>
              <a:t>Amplitude in </a:t>
            </a:r>
            <a:r>
              <a:rPr lang="en-US" u="sng" dirty="0" smtClean="0"/>
              <a:t>Occipital and Parietal region</a:t>
            </a:r>
            <a:r>
              <a:rPr lang="en-US" dirty="0" smtClean="0"/>
              <a:t>. In general, Amplitude of Alpha waves disappears </a:t>
            </a:r>
          </a:p>
          <a:p>
            <a:r>
              <a:rPr lang="en-US" dirty="0" smtClean="0"/>
              <a:t>When subject open its eyes and/or attentive to the external stimuli.</a:t>
            </a:r>
          </a:p>
          <a:p>
            <a:r>
              <a:rPr lang="en-US" dirty="0" smtClean="0"/>
              <a:t>Sensory areas (</a:t>
            </a:r>
            <a:r>
              <a:rPr lang="en-US" b="1" u="sng" dirty="0" smtClean="0"/>
              <a:t>Visual Cortex, auditory Cortex</a:t>
            </a:r>
            <a:r>
              <a:rPr lang="en-US" dirty="0" smtClean="0"/>
              <a:t>) and motor areas (</a:t>
            </a:r>
            <a:r>
              <a:rPr lang="en-US" b="1" u="sng" dirty="0" smtClean="0"/>
              <a:t>motor Cortex</a:t>
            </a:r>
            <a:r>
              <a:rPr lang="en-US" dirty="0" smtClean="0"/>
              <a:t>) exhibit strong </a:t>
            </a:r>
          </a:p>
          <a:p>
            <a:r>
              <a:rPr lang="en-US" dirty="0" smtClean="0"/>
              <a:t>Alpha band oscillations when “idle” in most subjects.</a:t>
            </a:r>
          </a:p>
          <a:p>
            <a:endParaRPr lang="en-US" dirty="0" smtClean="0"/>
          </a:p>
          <a:p>
            <a:pPr marL="285750" indent="-285750">
              <a:buFont typeface="Arial" panose="020B0604020202020204" pitchFamily="34" charset="0"/>
              <a:buChar char="•"/>
            </a:pPr>
            <a:r>
              <a:rPr lang="en-US" dirty="0" smtClean="0"/>
              <a:t>Beta:-Beta rhythms occur in individuals who are alert and attentive to the external stimuli. Also occurs during deep sleep (REM).</a:t>
            </a:r>
          </a:p>
          <a:p>
            <a:r>
              <a:rPr lang="en-US" dirty="0" smtClean="0"/>
              <a:t>So, Beta waves represents arousal of the cortex to a higher state of alertness and tension. ( during memories and remembering).</a:t>
            </a:r>
          </a:p>
          <a:p>
            <a:r>
              <a:rPr lang="en-US" b="1" u="sng" dirty="0" smtClean="0"/>
              <a:t>Motor Cortex </a:t>
            </a:r>
            <a:r>
              <a:rPr lang="en-US" dirty="0" smtClean="0"/>
              <a:t>often generates Beta oscillations</a:t>
            </a:r>
          </a:p>
          <a:p>
            <a:endParaRPr lang="en-US" dirty="0" smtClean="0"/>
          </a:p>
          <a:p>
            <a:pPr marL="285750" indent="-285750">
              <a:buFont typeface="Arial" panose="020B0604020202020204" pitchFamily="34" charset="0"/>
              <a:buChar char="•"/>
            </a:pPr>
            <a:r>
              <a:rPr lang="en-US" dirty="0" smtClean="0"/>
              <a:t>Theta:-Known to occur in “bursts” relative to events in certain  brain areas (e.g. </a:t>
            </a:r>
            <a:r>
              <a:rPr lang="en-US" b="1" u="sng" dirty="0" smtClean="0"/>
              <a:t>Frontal midline, lateral frontal</a:t>
            </a:r>
            <a:r>
              <a:rPr lang="en-US" dirty="0" smtClean="0"/>
              <a:t>,..)</a:t>
            </a:r>
          </a:p>
          <a:p>
            <a:r>
              <a:rPr lang="en-US" dirty="0" smtClean="0"/>
              <a:t>Theta waves will occur for brief intervals during emotional responses to frustrating events or situations.</a:t>
            </a:r>
          </a:p>
          <a:p>
            <a:endParaRPr lang="en-US" dirty="0"/>
          </a:p>
          <a:p>
            <a:pPr marL="285750" indent="-285750">
              <a:buFont typeface="Arial" panose="020B0604020202020204" pitchFamily="34" charset="0"/>
              <a:buChar char="•"/>
            </a:pPr>
            <a:r>
              <a:rPr lang="en-US" dirty="0" smtClean="0"/>
              <a:t>Delta:- Delta waves may increase during difficult mental activities requiring concentration.</a:t>
            </a:r>
          </a:p>
          <a:p>
            <a:pPr marL="285750" indent="-285750">
              <a:buFont typeface="Arial" panose="020B0604020202020204" pitchFamily="34" charset="0"/>
              <a:buChar char="•"/>
            </a:pPr>
            <a:endParaRPr lang="en-US" dirty="0"/>
          </a:p>
          <a:p>
            <a:r>
              <a:rPr lang="en-US" dirty="0" smtClean="0"/>
              <a:t>Delta and Theta are low frequency EEG patterns that increase during sleep in normal adult. As people move from lighter to deeper levels of sleep, Alpha waves diminish and gradually replaced by low frequency Delta and Theta waves..</a:t>
            </a:r>
            <a:endParaRPr lang="en-US" dirty="0"/>
          </a:p>
        </p:txBody>
      </p:sp>
      <p:pic>
        <p:nvPicPr>
          <p:cNvPr id="5" name="Picture 4"/>
          <p:cNvPicPr>
            <a:picLocks noChangeAspect="1"/>
          </p:cNvPicPr>
          <p:nvPr/>
        </p:nvPicPr>
        <p:blipFill>
          <a:blip r:embed="rId2"/>
          <a:stretch>
            <a:fillRect/>
          </a:stretch>
        </p:blipFill>
        <p:spPr>
          <a:xfrm>
            <a:off x="8004504" y="819355"/>
            <a:ext cx="4187496" cy="1849300"/>
          </a:xfrm>
          <a:prstGeom prst="rect">
            <a:avLst/>
          </a:prstGeom>
        </p:spPr>
      </p:pic>
    </p:spTree>
    <p:extLst>
      <p:ext uri="{BB962C8B-B14F-4D97-AF65-F5344CB8AC3E}">
        <p14:creationId xmlns:p14="http://schemas.microsoft.com/office/powerpoint/2010/main" val="1999580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61" y="79832"/>
            <a:ext cx="10515600" cy="644787"/>
          </a:xfrm>
        </p:spPr>
        <p:txBody>
          <a:bodyPr>
            <a:normAutofit/>
          </a:bodyPr>
          <a:lstStyle/>
          <a:p>
            <a:r>
              <a:rPr lang="en-US" sz="2400" u="sng" dirty="0" smtClean="0"/>
              <a:t>Let’s Jump in to learn how to read an EEG:-</a:t>
            </a:r>
            <a:endParaRPr lang="en-US" sz="2400" u="sng" dirty="0"/>
          </a:p>
        </p:txBody>
      </p:sp>
      <p:sp>
        <p:nvSpPr>
          <p:cNvPr id="4" name="Text Placeholder 3"/>
          <p:cNvSpPr>
            <a:spLocks noGrp="1"/>
          </p:cNvSpPr>
          <p:nvPr>
            <p:ph type="body" sz="half" idx="2"/>
          </p:nvPr>
        </p:nvSpPr>
        <p:spPr>
          <a:xfrm>
            <a:off x="750737" y="1550407"/>
            <a:ext cx="980386" cy="463786"/>
          </a:xfrm>
        </p:spPr>
        <p:txBody>
          <a:bodyPr/>
          <a:lstStyle/>
          <a:p>
            <a:r>
              <a:rPr lang="en-US" dirty="0" smtClean="0">
                <a:solidFill>
                  <a:schemeClr val="tx1"/>
                </a:solidFill>
              </a:rPr>
              <a:t>FP 1 – F 3</a:t>
            </a:r>
            <a:endParaRPr lang="en-US" dirty="0">
              <a:solidFill>
                <a:schemeClr val="tx1"/>
              </a:solidFill>
            </a:endParaRPr>
          </a:p>
        </p:txBody>
      </p:sp>
      <p:sp>
        <p:nvSpPr>
          <p:cNvPr id="5" name="Title 1"/>
          <p:cNvSpPr txBox="1">
            <a:spLocks/>
          </p:cNvSpPr>
          <p:nvPr/>
        </p:nvSpPr>
        <p:spPr>
          <a:xfrm>
            <a:off x="448723" y="724619"/>
            <a:ext cx="10515600" cy="6447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342900" indent="-342900">
              <a:buFont typeface="Arial" panose="020B0604020202020204" pitchFamily="34" charset="0"/>
              <a:buChar char="•"/>
            </a:pPr>
            <a:r>
              <a:rPr lang="en-US" sz="2400" u="sng" dirty="0" smtClean="0"/>
              <a:t>Localization:-</a:t>
            </a:r>
            <a:endParaRPr lang="en-US" sz="2400" u="sng" dirty="0"/>
          </a:p>
        </p:txBody>
      </p:sp>
      <p:pic>
        <p:nvPicPr>
          <p:cNvPr id="6" name="Picture 5"/>
          <p:cNvPicPr>
            <a:picLocks noChangeAspect="1"/>
          </p:cNvPicPr>
          <p:nvPr/>
        </p:nvPicPr>
        <p:blipFill>
          <a:blip r:embed="rId2"/>
          <a:stretch>
            <a:fillRect/>
          </a:stretch>
        </p:blipFill>
        <p:spPr>
          <a:xfrm>
            <a:off x="1731123" y="1553128"/>
            <a:ext cx="2650052" cy="1599751"/>
          </a:xfrm>
          <a:prstGeom prst="rect">
            <a:avLst/>
          </a:prstGeom>
        </p:spPr>
      </p:pic>
      <p:sp>
        <p:nvSpPr>
          <p:cNvPr id="8" name="Text Placeholder 3"/>
          <p:cNvSpPr txBox="1">
            <a:spLocks/>
          </p:cNvSpPr>
          <p:nvPr/>
        </p:nvSpPr>
        <p:spPr>
          <a:xfrm>
            <a:off x="750737" y="2027086"/>
            <a:ext cx="980386" cy="4637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smtClean="0">
                <a:solidFill>
                  <a:schemeClr val="tx1"/>
                </a:solidFill>
              </a:rPr>
              <a:t>F 3 – C 3</a:t>
            </a:r>
            <a:endParaRPr lang="en-US" dirty="0">
              <a:solidFill>
                <a:schemeClr val="tx1"/>
              </a:solidFill>
            </a:endParaRPr>
          </a:p>
        </p:txBody>
      </p:sp>
      <p:sp>
        <p:nvSpPr>
          <p:cNvPr id="9" name="Text Placeholder 3"/>
          <p:cNvSpPr txBox="1">
            <a:spLocks/>
          </p:cNvSpPr>
          <p:nvPr/>
        </p:nvSpPr>
        <p:spPr>
          <a:xfrm>
            <a:off x="750737" y="2374184"/>
            <a:ext cx="980386" cy="4637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smtClean="0">
                <a:solidFill>
                  <a:schemeClr val="tx1"/>
                </a:solidFill>
              </a:rPr>
              <a:t>C 3 – P 3</a:t>
            </a:r>
            <a:endParaRPr lang="en-US" dirty="0">
              <a:solidFill>
                <a:schemeClr val="tx1"/>
              </a:solidFill>
            </a:endParaRPr>
          </a:p>
        </p:txBody>
      </p:sp>
      <p:sp>
        <p:nvSpPr>
          <p:cNvPr id="10" name="Text Placeholder 3"/>
          <p:cNvSpPr txBox="1">
            <a:spLocks/>
          </p:cNvSpPr>
          <p:nvPr/>
        </p:nvSpPr>
        <p:spPr>
          <a:xfrm>
            <a:off x="750737" y="2846548"/>
            <a:ext cx="980386" cy="4637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smtClean="0">
                <a:solidFill>
                  <a:schemeClr val="tx1"/>
                </a:solidFill>
              </a:rPr>
              <a:t>P 3 – O 1</a:t>
            </a:r>
            <a:endParaRPr lang="en-US" dirty="0">
              <a:solidFill>
                <a:schemeClr val="tx1"/>
              </a:solidFill>
            </a:endParaRPr>
          </a:p>
        </p:txBody>
      </p:sp>
      <p:sp>
        <p:nvSpPr>
          <p:cNvPr id="11" name="Text Placeholder 3"/>
          <p:cNvSpPr txBox="1">
            <a:spLocks/>
          </p:cNvSpPr>
          <p:nvPr/>
        </p:nvSpPr>
        <p:spPr>
          <a:xfrm>
            <a:off x="4527580" y="1452324"/>
            <a:ext cx="7765062" cy="4454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solidFill>
                  <a:schemeClr val="tx1"/>
                </a:solidFill>
              </a:rPr>
              <a:t>FP1 is relatively more positive </a:t>
            </a:r>
            <a:r>
              <a:rPr lang="en-US" u="sng" dirty="0" smtClean="0">
                <a:solidFill>
                  <a:schemeClr val="tx1"/>
                </a:solidFill>
              </a:rPr>
              <a:t>or</a:t>
            </a:r>
            <a:r>
              <a:rPr lang="en-US" dirty="0" smtClean="0">
                <a:solidFill>
                  <a:schemeClr val="tx1"/>
                </a:solidFill>
              </a:rPr>
              <a:t> F3 is relatively  more negative..</a:t>
            </a:r>
            <a:endParaRPr lang="en-US" dirty="0">
              <a:solidFill>
                <a:schemeClr val="tx1"/>
              </a:solidFill>
            </a:endParaRPr>
          </a:p>
        </p:txBody>
      </p:sp>
      <p:sp>
        <p:nvSpPr>
          <p:cNvPr id="12" name="Text Placeholder 3"/>
          <p:cNvSpPr txBox="1">
            <a:spLocks/>
          </p:cNvSpPr>
          <p:nvPr/>
        </p:nvSpPr>
        <p:spPr>
          <a:xfrm>
            <a:off x="4527580" y="1946102"/>
            <a:ext cx="7765062" cy="4454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solidFill>
                  <a:schemeClr val="tx1"/>
                </a:solidFill>
              </a:rPr>
              <a:t>Similarly, F3 is relatively more negative </a:t>
            </a:r>
            <a:r>
              <a:rPr lang="en-US" u="sng" dirty="0" smtClean="0">
                <a:solidFill>
                  <a:schemeClr val="tx1"/>
                </a:solidFill>
              </a:rPr>
              <a:t>or</a:t>
            </a:r>
            <a:r>
              <a:rPr lang="en-US" dirty="0" smtClean="0">
                <a:solidFill>
                  <a:schemeClr val="tx1"/>
                </a:solidFill>
              </a:rPr>
              <a:t> C3 is relatively more positive.</a:t>
            </a:r>
            <a:endParaRPr lang="en-US" dirty="0">
              <a:solidFill>
                <a:schemeClr val="tx1"/>
              </a:solidFill>
            </a:endParaRPr>
          </a:p>
        </p:txBody>
      </p:sp>
      <p:sp>
        <p:nvSpPr>
          <p:cNvPr id="13" name="Text Placeholder 3"/>
          <p:cNvSpPr txBox="1">
            <a:spLocks/>
          </p:cNvSpPr>
          <p:nvPr/>
        </p:nvSpPr>
        <p:spPr>
          <a:xfrm>
            <a:off x="1583097" y="3389259"/>
            <a:ext cx="7765062" cy="4454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solidFill>
                  <a:schemeClr val="tx1"/>
                </a:solidFill>
              </a:rPr>
              <a:t>Observe the area of Phase-Reversal. It tells us the area of </a:t>
            </a:r>
            <a:r>
              <a:rPr lang="en-US" dirty="0" err="1" smtClean="0">
                <a:solidFill>
                  <a:schemeClr val="tx1"/>
                </a:solidFill>
              </a:rPr>
              <a:t>epileptical</a:t>
            </a:r>
            <a:r>
              <a:rPr lang="en-US" dirty="0" smtClean="0">
                <a:solidFill>
                  <a:schemeClr val="tx1"/>
                </a:solidFill>
              </a:rPr>
              <a:t> generation..</a:t>
            </a:r>
            <a:endParaRPr lang="en-US" dirty="0">
              <a:solidFill>
                <a:schemeClr val="tx1"/>
              </a:solidFill>
            </a:endParaRPr>
          </a:p>
        </p:txBody>
      </p:sp>
      <p:sp>
        <p:nvSpPr>
          <p:cNvPr id="14" name="Text Placeholder 3"/>
          <p:cNvSpPr txBox="1">
            <a:spLocks/>
          </p:cNvSpPr>
          <p:nvPr/>
        </p:nvSpPr>
        <p:spPr>
          <a:xfrm>
            <a:off x="645048" y="3982320"/>
            <a:ext cx="9120053" cy="4454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solidFill>
                  <a:schemeClr val="tx1"/>
                </a:solidFill>
              </a:rPr>
              <a:t>Notice and remember that downwards is Positive and Upwards is Negative in Graph.</a:t>
            </a: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645048" y="4358640"/>
            <a:ext cx="4254652" cy="2239553"/>
          </a:xfrm>
          <a:prstGeom prst="rect">
            <a:avLst/>
          </a:prstGeom>
        </p:spPr>
      </p:pic>
      <p:pic>
        <p:nvPicPr>
          <p:cNvPr id="15" name="Picture 14"/>
          <p:cNvPicPr>
            <a:picLocks noChangeAspect="1"/>
          </p:cNvPicPr>
          <p:nvPr/>
        </p:nvPicPr>
        <p:blipFill>
          <a:blip r:embed="rId4"/>
          <a:stretch>
            <a:fillRect/>
          </a:stretch>
        </p:blipFill>
        <p:spPr>
          <a:xfrm>
            <a:off x="5861739" y="4358640"/>
            <a:ext cx="5840962" cy="2246755"/>
          </a:xfrm>
          <a:prstGeom prst="rect">
            <a:avLst/>
          </a:prstGeom>
        </p:spPr>
      </p:pic>
    </p:spTree>
    <p:extLst>
      <p:ext uri="{BB962C8B-B14F-4D97-AF65-F5344CB8AC3E}">
        <p14:creationId xmlns:p14="http://schemas.microsoft.com/office/powerpoint/2010/main" val="2759534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6" y="1"/>
            <a:ext cx="10515600" cy="621102"/>
          </a:xfrm>
        </p:spPr>
        <p:txBody>
          <a:bodyPr>
            <a:normAutofit/>
          </a:bodyPr>
          <a:lstStyle/>
          <a:p>
            <a:pPr marL="457200" indent="-457200">
              <a:buFont typeface="Arial" panose="020B0604020202020204" pitchFamily="34" charset="0"/>
              <a:buChar char="•"/>
            </a:pPr>
            <a:r>
              <a:rPr lang="en-US" sz="2600" dirty="0" smtClean="0"/>
              <a:t>What is the center of the field ??</a:t>
            </a:r>
            <a:endParaRPr lang="en-US" sz="2600" dirty="0"/>
          </a:p>
        </p:txBody>
      </p:sp>
      <p:sp>
        <p:nvSpPr>
          <p:cNvPr id="4" name="Text Placeholder 3"/>
          <p:cNvSpPr>
            <a:spLocks noGrp="1"/>
          </p:cNvSpPr>
          <p:nvPr>
            <p:ph type="body" sz="half" idx="2"/>
          </p:nvPr>
        </p:nvSpPr>
        <p:spPr>
          <a:xfrm>
            <a:off x="5874590" y="923969"/>
            <a:ext cx="6317410" cy="2558452"/>
          </a:xfrm>
        </p:spPr>
        <p:txBody>
          <a:bodyPr/>
          <a:lstStyle/>
          <a:p>
            <a:pPr marL="342900" indent="-342900">
              <a:buFont typeface="Arial" panose="020B0604020202020204" pitchFamily="34" charset="0"/>
              <a:buChar char="•"/>
            </a:pPr>
            <a:endParaRPr lang="en-US" sz="2500" dirty="0" smtClean="0">
              <a:solidFill>
                <a:schemeClr val="tx1"/>
              </a:solidFill>
            </a:endParaRPr>
          </a:p>
          <a:p>
            <a:pPr marL="285750" indent="-285750">
              <a:buFont typeface="Arial" panose="020B0604020202020204" pitchFamily="34" charset="0"/>
              <a:buChar char="•"/>
            </a:pPr>
            <a:r>
              <a:rPr lang="en-US" sz="2500" dirty="0" smtClean="0"/>
              <a:t>Also , what is the polarity ????</a:t>
            </a:r>
            <a:endParaRPr lang="en-US" sz="2500" dirty="0"/>
          </a:p>
        </p:txBody>
      </p:sp>
      <p:pic>
        <p:nvPicPr>
          <p:cNvPr id="5" name="Picture 4"/>
          <p:cNvPicPr>
            <a:picLocks noChangeAspect="1"/>
          </p:cNvPicPr>
          <p:nvPr/>
        </p:nvPicPr>
        <p:blipFill>
          <a:blip r:embed="rId2"/>
          <a:stretch>
            <a:fillRect/>
          </a:stretch>
        </p:blipFill>
        <p:spPr>
          <a:xfrm>
            <a:off x="1059611" y="881691"/>
            <a:ext cx="2895600" cy="2247900"/>
          </a:xfrm>
          <a:prstGeom prst="rect">
            <a:avLst/>
          </a:prstGeom>
        </p:spPr>
      </p:pic>
      <p:pic>
        <p:nvPicPr>
          <p:cNvPr id="6" name="Picture 5"/>
          <p:cNvPicPr>
            <a:picLocks noChangeAspect="1"/>
          </p:cNvPicPr>
          <p:nvPr/>
        </p:nvPicPr>
        <p:blipFill>
          <a:blip r:embed="rId3"/>
          <a:stretch>
            <a:fillRect/>
          </a:stretch>
        </p:blipFill>
        <p:spPr>
          <a:xfrm>
            <a:off x="7297891" y="3432457"/>
            <a:ext cx="4193932" cy="3362325"/>
          </a:xfrm>
          <a:prstGeom prst="rect">
            <a:avLst/>
          </a:prstGeom>
        </p:spPr>
      </p:pic>
      <p:sp>
        <p:nvSpPr>
          <p:cNvPr id="7" name="Text Placeholder 3"/>
          <p:cNvSpPr txBox="1">
            <a:spLocks/>
          </p:cNvSpPr>
          <p:nvPr/>
        </p:nvSpPr>
        <p:spPr>
          <a:xfrm>
            <a:off x="549214" y="3432457"/>
            <a:ext cx="7050658" cy="6511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solidFill>
                  <a:schemeClr val="tx1"/>
                </a:solidFill>
              </a:rPr>
              <a:t>So  by looking at the polarity, Amplitudes of montages, we can assume the location of EM Field generation.</a:t>
            </a:r>
          </a:p>
          <a:p>
            <a:pPr marL="285750" indent="-285750">
              <a:buFont typeface="Arial" panose="020B0604020202020204" pitchFamily="34" charset="0"/>
              <a:buChar char="•"/>
            </a:pPr>
            <a:endParaRPr lang="en-US" dirty="0" smtClean="0">
              <a:solidFill>
                <a:schemeClr val="tx1"/>
              </a:solidFill>
            </a:endParaRPr>
          </a:p>
          <a:p>
            <a:pPr marL="285750" indent="-285750">
              <a:buFont typeface="Arial" panose="020B0604020202020204" pitchFamily="34" charset="0"/>
              <a:buChar char="•"/>
            </a:pPr>
            <a:endParaRPr lang="en-US" dirty="0"/>
          </a:p>
        </p:txBody>
      </p:sp>
      <p:sp>
        <p:nvSpPr>
          <p:cNvPr id="8" name="Text Placeholder 3"/>
          <p:cNvSpPr txBox="1">
            <a:spLocks/>
          </p:cNvSpPr>
          <p:nvPr/>
        </p:nvSpPr>
        <p:spPr>
          <a:xfrm>
            <a:off x="4396595" y="1027262"/>
            <a:ext cx="1742537" cy="25584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mtClean="0">
                <a:solidFill>
                  <a:schemeClr val="tx1"/>
                </a:solidFill>
              </a:rPr>
              <a:t>C 3 and P 3</a:t>
            </a:r>
          </a:p>
          <a:p>
            <a:pPr marL="285750" indent="-285750">
              <a:buFont typeface="Arial" panose="020B0604020202020204" pitchFamily="34" charset="0"/>
              <a:buChar char="•"/>
            </a:pPr>
            <a:r>
              <a:rPr lang="en-US" smtClean="0">
                <a:solidFill>
                  <a:schemeClr val="tx1"/>
                </a:solidFill>
              </a:rPr>
              <a:t>F3</a:t>
            </a:r>
          </a:p>
          <a:p>
            <a:pPr marL="285750" indent="-285750">
              <a:buFont typeface="Arial" panose="020B0604020202020204" pitchFamily="34" charset="0"/>
              <a:buChar char="•"/>
            </a:pPr>
            <a:r>
              <a:rPr lang="en-US" smtClean="0">
                <a:solidFill>
                  <a:schemeClr val="tx1"/>
                </a:solidFill>
              </a:rPr>
              <a:t>C3</a:t>
            </a:r>
          </a:p>
          <a:p>
            <a:pPr marL="285750" indent="-285750">
              <a:buFont typeface="Arial" panose="020B0604020202020204" pitchFamily="34" charset="0"/>
              <a:buChar char="•"/>
            </a:pPr>
            <a:r>
              <a:rPr lang="en-US" smtClean="0">
                <a:solidFill>
                  <a:schemeClr val="tx1"/>
                </a:solidFill>
              </a:rPr>
              <a:t>P3-O1</a:t>
            </a:r>
          </a:p>
          <a:p>
            <a:pPr marL="285750" indent="-285750">
              <a:buFont typeface="Arial" panose="020B0604020202020204" pitchFamily="34" charset="0"/>
              <a:buChar char="•"/>
            </a:pPr>
            <a:r>
              <a:rPr lang="en-US" smtClean="0">
                <a:solidFill>
                  <a:schemeClr val="tx1"/>
                </a:solidFill>
              </a:rPr>
              <a:t>O1</a:t>
            </a:r>
          </a:p>
          <a:p>
            <a:pPr marL="285750" indent="-285750">
              <a:buFont typeface="Arial" panose="020B0604020202020204" pitchFamily="34" charset="0"/>
              <a:buChar char="•"/>
            </a:pPr>
            <a:r>
              <a:rPr lang="en-US" smtClean="0">
                <a:solidFill>
                  <a:schemeClr val="tx1"/>
                </a:solidFill>
              </a:rPr>
              <a:t>Fp1</a:t>
            </a:r>
          </a:p>
          <a:p>
            <a:pPr marL="285750" indent="-285750">
              <a:buFont typeface="Arial" panose="020B0604020202020204" pitchFamily="34" charset="0"/>
              <a:buChar char="•"/>
            </a:pPr>
            <a:r>
              <a:rPr lang="en-US" smtClean="0">
                <a:solidFill>
                  <a:schemeClr val="tx1"/>
                </a:solidFill>
              </a:rPr>
              <a:t>Fp1-F3</a:t>
            </a:r>
          </a:p>
          <a:p>
            <a:pPr marL="285750" indent="-285750">
              <a:buFont typeface="Arial" panose="020B0604020202020204" pitchFamily="34" charset="0"/>
              <a:buChar char="•"/>
            </a:pPr>
            <a:endParaRPr lang="en-US" dirty="0"/>
          </a:p>
        </p:txBody>
      </p:sp>
      <p:pic>
        <p:nvPicPr>
          <p:cNvPr id="9" name="Picture 8"/>
          <p:cNvPicPr>
            <a:picLocks noChangeAspect="1"/>
          </p:cNvPicPr>
          <p:nvPr/>
        </p:nvPicPr>
        <p:blipFill>
          <a:blip r:embed="rId4"/>
          <a:stretch>
            <a:fillRect/>
          </a:stretch>
        </p:blipFill>
        <p:spPr>
          <a:xfrm>
            <a:off x="931116" y="3991873"/>
            <a:ext cx="4943474" cy="2803766"/>
          </a:xfrm>
          <a:prstGeom prst="rect">
            <a:avLst/>
          </a:prstGeom>
        </p:spPr>
      </p:pic>
    </p:spTree>
    <p:extLst>
      <p:ext uri="{BB962C8B-B14F-4D97-AF65-F5344CB8AC3E}">
        <p14:creationId xmlns:p14="http://schemas.microsoft.com/office/powerpoint/2010/main" val="2489501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77913" y="3372072"/>
            <a:ext cx="4193932" cy="3362325"/>
          </a:xfrm>
          <a:prstGeom prst="rect">
            <a:avLst/>
          </a:prstGeom>
        </p:spPr>
      </p:pic>
      <p:pic>
        <p:nvPicPr>
          <p:cNvPr id="6" name="Picture 5"/>
          <p:cNvPicPr>
            <a:picLocks noChangeAspect="1"/>
          </p:cNvPicPr>
          <p:nvPr/>
        </p:nvPicPr>
        <p:blipFill>
          <a:blip r:embed="rId3"/>
          <a:stretch>
            <a:fillRect/>
          </a:stretch>
        </p:blipFill>
        <p:spPr>
          <a:xfrm>
            <a:off x="839788" y="181154"/>
            <a:ext cx="3431875" cy="3016686"/>
          </a:xfrm>
          <a:prstGeom prst="rect">
            <a:avLst/>
          </a:prstGeom>
        </p:spPr>
      </p:pic>
      <p:pic>
        <p:nvPicPr>
          <p:cNvPr id="7" name="Picture 6"/>
          <p:cNvPicPr>
            <a:picLocks noChangeAspect="1"/>
          </p:cNvPicPr>
          <p:nvPr/>
        </p:nvPicPr>
        <p:blipFill>
          <a:blip r:embed="rId4"/>
          <a:stretch>
            <a:fillRect/>
          </a:stretch>
        </p:blipFill>
        <p:spPr>
          <a:xfrm>
            <a:off x="5207480" y="310551"/>
            <a:ext cx="4572000" cy="5943600"/>
          </a:xfrm>
          <a:prstGeom prst="rect">
            <a:avLst/>
          </a:prstGeom>
        </p:spPr>
      </p:pic>
    </p:spTree>
    <p:extLst>
      <p:ext uri="{BB962C8B-B14F-4D97-AF65-F5344CB8AC3E}">
        <p14:creationId xmlns:p14="http://schemas.microsoft.com/office/powerpoint/2010/main" val="2681430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7092</TotalTime>
  <Words>1354</Words>
  <Application>Microsoft Office PowerPoint</Application>
  <PresentationFormat>Widescreen</PresentationFormat>
  <Paragraphs>136</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Corbel</vt:lpstr>
      <vt:lpstr>Depth</vt:lpstr>
      <vt:lpstr>PowerPoint Presentation</vt:lpstr>
      <vt:lpstr>When a neuron fires, it gives permission to the bilipid layers to open the gates for a little while.  But here, an interesting phenomenon happens, even though Ion concentration is lower at outside of the layer Sodium has very high tendency to rush in side the cell..  But wait, this is not a straight flow of ions in axons…Thanx to Myelin sheath.</vt:lpstr>
      <vt:lpstr>PowerPoint Presentation</vt:lpstr>
      <vt:lpstr>Functional Mapping   Observe sulcus  Although we have this mapping , we still have to use machine learning algorithms in order to  get rid of noise and eventually define an event..</vt:lpstr>
      <vt:lpstr>I said pyramidal cells are radially oriented in the cortex. But Wait !!!   Our brain is not completely circular or elliptical.</vt:lpstr>
      <vt:lpstr>Rhythms :  ( note that, Not only Frequencies but  Amplitudes also have importance)</vt:lpstr>
      <vt:lpstr>Let’s Jump in to learn how to read an EEG:-</vt:lpstr>
      <vt:lpstr>What is the center of the field ??</vt:lpstr>
      <vt:lpstr>PowerPoint Presentation</vt:lpstr>
      <vt:lpstr>Bipolar  Longitudinal and Transverse montages.</vt:lpstr>
      <vt:lpstr>Normal EEG</vt:lpstr>
      <vt:lpstr>Normal EEG</vt:lpstr>
      <vt:lpstr>Stage 1 Sleep:- ( Drowsiness or Pre-sleep (Earliest stage of sleep) )</vt:lpstr>
      <vt:lpstr>PowerPoint Presentation</vt:lpstr>
      <vt:lpstr>Observe vertex Sharp Transients:-</vt:lpstr>
      <vt:lpstr>PowerPoint Presentation</vt:lpstr>
      <vt:lpstr>Observe POSTs Here</vt:lpstr>
      <vt:lpstr>Observe Sleep spindles and K-complexes in this  bi-polar Transverse montage</vt:lpstr>
      <vt:lpstr>PowerPoint Presentation</vt:lpstr>
      <vt:lpstr>Comparison of K-complex in longitudinal and Transverse Montages.</vt:lpstr>
      <vt:lpstr>Benign EEG variants:-</vt:lpstr>
      <vt:lpstr>Psychomotor Variant</vt:lpstr>
      <vt:lpstr>Photic Stimulation</vt:lpstr>
      <vt:lpstr>Small Sharp Spikes </vt:lpstr>
      <vt:lpstr>Occipital Sharp Waves</vt:lpstr>
      <vt:lpstr>Lateral Rectus Spikes</vt:lpstr>
      <vt:lpstr>Tri-phasic Waves:-</vt:lpstr>
      <vt:lpstr>PowerPoint Presentation</vt:lpstr>
      <vt:lpstr>PowerPoint Presentation</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Vinit Shah</dc:creator>
  <cp:lastModifiedBy>Vinit Shah</cp:lastModifiedBy>
  <cp:revision>54</cp:revision>
  <dcterms:created xsi:type="dcterms:W3CDTF">2016-03-13T14:23:59Z</dcterms:created>
  <dcterms:modified xsi:type="dcterms:W3CDTF">2016-03-18T13:11:27Z</dcterms:modified>
</cp:coreProperties>
</file>