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27" r:id="rId2"/>
  </p:sldMasterIdLst>
  <p:notesMasterIdLst>
    <p:notesMasterId r:id="rId18"/>
  </p:notesMasterIdLst>
  <p:handoutMasterIdLst>
    <p:handoutMasterId r:id="rId19"/>
  </p:handoutMasterIdLst>
  <p:sldIdLst>
    <p:sldId id="325" r:id="rId3"/>
    <p:sldId id="483" r:id="rId4"/>
    <p:sldId id="486" r:id="rId5"/>
    <p:sldId id="487" r:id="rId6"/>
    <p:sldId id="488" r:id="rId7"/>
    <p:sldId id="490" r:id="rId8"/>
    <p:sldId id="491" r:id="rId9"/>
    <p:sldId id="492" r:id="rId10"/>
    <p:sldId id="484" r:id="rId11"/>
    <p:sldId id="455" r:id="rId12"/>
    <p:sldId id="485" r:id="rId13"/>
    <p:sldId id="493" r:id="rId14"/>
    <p:sldId id="478" r:id="rId15"/>
    <p:sldId id="494" r:id="rId16"/>
    <p:sldId id="489" r:id="rId17"/>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BE0F34"/>
    <a:srgbClr val="3399FF"/>
    <a:srgbClr val="FFFFFF"/>
    <a:srgbClr val="892034"/>
    <a:srgbClr val="EFF755"/>
    <a:srgbClr val="CC6600"/>
    <a:srgbClr val="6666FF"/>
    <a:srgbClr val="008000"/>
    <a:srgbClr val="004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13" autoAdjust="0"/>
    <p:restoredTop sz="96226" autoAdjust="0"/>
  </p:normalViewPr>
  <p:slideViewPr>
    <p:cSldViewPr snapToGrid="0">
      <p:cViewPr>
        <p:scale>
          <a:sx n="75" d="100"/>
          <a:sy n="75" d="100"/>
        </p:scale>
        <p:origin x="-1584" y="-72"/>
      </p:cViewPr>
      <p:guideLst>
        <p:guide orient="horz" pos="2160"/>
        <p:guide pos="5444"/>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80486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972676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a:t>
            </a:r>
            <a:r>
              <a:rPr lang="en-US" baseline="0" dirty="0" smtClean="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9/7/2010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5" name="Text Box 8"/>
          <p:cNvSpPr txBox="1">
            <a:spLocks noChangeArrowheads="1"/>
          </p:cNvSpPr>
          <p:nvPr/>
        </p:nvSpPr>
        <p:spPr bwMode="auto">
          <a:xfrm>
            <a:off x="507135" y="138550"/>
            <a:ext cx="4941165" cy="369332"/>
          </a:xfrm>
          <a:prstGeom prst="rect">
            <a:avLst/>
          </a:prstGeom>
          <a:solidFill>
            <a:srgbClr val="FFFFFF"/>
          </a:solidFill>
          <a:ln w="9525">
            <a:noFill/>
            <a:miter lim="800000"/>
            <a:headEnd/>
            <a:tailEnd/>
          </a:ln>
        </p:spPr>
        <p:txBody>
          <a:bodyPr wrap="square" anchor="ctr" anchorCtr="1">
            <a:spAutoFit/>
          </a:bodyPr>
          <a:lstStyle/>
          <a:p>
            <a:pPr>
              <a:spcBef>
                <a:spcPct val="50000"/>
              </a:spcBef>
            </a:pPr>
            <a:r>
              <a:rPr lang="en-US" sz="1800" b="1" dirty="0" smtClean="0">
                <a:solidFill>
                  <a:srgbClr val="333399"/>
                </a:solidFill>
              </a:rPr>
              <a:t>ENGR</a:t>
            </a:r>
            <a:r>
              <a:rPr lang="en-US" sz="1800" b="1" baseline="0" dirty="0" smtClean="0">
                <a:solidFill>
                  <a:srgbClr val="333399"/>
                </a:solidFill>
              </a:rPr>
              <a:t> </a:t>
            </a:r>
            <a:r>
              <a:rPr lang="en-US" sz="1800" b="1" baseline="0" dirty="0" smtClean="0">
                <a:solidFill>
                  <a:srgbClr val="333399"/>
                </a:solidFill>
              </a:rPr>
              <a:t>4169/4196</a:t>
            </a:r>
            <a:r>
              <a:rPr lang="en-US" sz="1800" b="1" dirty="0" smtClean="0">
                <a:solidFill>
                  <a:srgbClr val="333399"/>
                </a:solidFill>
              </a:rPr>
              <a:t> </a:t>
            </a:r>
            <a:r>
              <a:rPr lang="en-US" sz="1800" b="1" dirty="0" smtClean="0">
                <a:solidFill>
                  <a:srgbClr val="333399"/>
                </a:solidFill>
              </a:rPr>
              <a:t>– Senior </a:t>
            </a:r>
            <a:r>
              <a:rPr lang="en-US" sz="1800" b="1" dirty="0" smtClean="0">
                <a:solidFill>
                  <a:srgbClr val="333399"/>
                </a:solidFill>
              </a:rPr>
              <a:t>Design Project I</a:t>
            </a:r>
            <a:endParaRPr lang="en-US" sz="1800" b="1"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ENGR 4196: </a:t>
            </a:r>
            <a:r>
              <a:rPr lang="en-US" sz="1200" b="1" dirty="0">
                <a:solidFill>
                  <a:srgbClr val="892034"/>
                </a:solidFill>
              </a:rPr>
              <a:t>Lecture </a:t>
            </a:r>
            <a:r>
              <a:rPr lang="en-US" sz="1200" b="1" dirty="0" smtClean="0">
                <a:solidFill>
                  <a:srgbClr val="892034"/>
                </a:solidFill>
              </a:rPr>
              <a:t>02,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iisme.org/etp/hs%20engineering-%20engineering.pdf" TargetMode="External"/><Relationship Id="rId13" Type="http://schemas.openxmlformats.org/officeDocument/2006/relationships/hyperlink" Target="http://www.nasa.gov/images/content/183835main_edc_flow_k4_540.jpg" TargetMode="External"/><Relationship Id="rId18" Type="http://schemas.openxmlformats.org/officeDocument/2006/relationships/image" Target="../media/image6.png"/><Relationship Id="rId3" Type="http://schemas.openxmlformats.org/officeDocument/2006/relationships/hyperlink" Target="http://en.wikipedia.org/wiki/Engineering_design_process" TargetMode="External"/><Relationship Id="rId7" Type="http://schemas.openxmlformats.org/officeDocument/2006/relationships/hyperlink" Target="http://ocw.mit.edu/NR/rdonlyres/Aeronautics-and-Astronautics/16-810January--IAP--2005/4E700F53-DF75-41FE-9779-BB198DEF7CFC/0/l1.pdf" TargetMode="External"/><Relationship Id="rId12" Type="http://schemas.openxmlformats.org/officeDocument/2006/relationships/image" Target="../media/image3.emf"/><Relationship Id="rId17" Type="http://schemas.openxmlformats.org/officeDocument/2006/relationships/hyperlink" Target="http://www.mini.co.uk/images/about_us/mini_education/print_main.jpg" TargetMode="External"/><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www.ee.siue.edu/~sumbaug/404Lecture_PowerPointDesign.ppt" TargetMode="External"/><Relationship Id="rId11" Type="http://schemas.openxmlformats.org/officeDocument/2006/relationships/hyperlink" Target="http://www.isip.piconepress.com/publications/courses/temple/engr_4196/lectures/2010_fall/lecture_02.pptx" TargetMode="External"/><Relationship Id="rId5" Type="http://schemas.openxmlformats.org/officeDocument/2006/relationships/hyperlink" Target="http://www.jets.org/ewb/cambodia_engineering_design_process.pdf" TargetMode="External"/><Relationship Id="rId15" Type="http://schemas.openxmlformats.org/officeDocument/2006/relationships/hyperlink" Target="http://www.sie.arizona.edu/sysengr/nautilus.gif" TargetMode="External"/><Relationship Id="rId10" Type="http://schemas.openxmlformats.org/officeDocument/2006/relationships/image" Target="../media/image2.jpeg"/><Relationship Id="rId4" Type="http://schemas.openxmlformats.org/officeDocument/2006/relationships/hyperlink" Target="http://www.nasa.gov/audience/foreducators/plantgrowth/reference/Eng_Design_5-12.html" TargetMode="External"/><Relationship Id="rId9" Type="http://schemas.openxmlformats.org/officeDocument/2006/relationships/hyperlink" Target="http://www.isip.piconepress.com/publications/courses/temple/engr_4196/lectures/2010_fall/lecture_02.mp3" TargetMode="Externa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cardesignonline.com/" TargetMode="External"/><Relationship Id="rId7" Type="http://schemas.openxmlformats.org/officeDocument/2006/relationships/image" Target="../media/image15.png"/><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hyperlink" Target="http://bkachinsky.transworld.net/files/2009/06/internal-combustion-engine1.jpeg"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myproductadvisor.com/mpa/auto_/inputSummary.do" TargetMode="External"/><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helenloe@temple.ed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8101012" cy="4548188"/>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indent="-176213" fontAlgn="auto">
              <a:spcAft>
                <a:spcPts val="0"/>
              </a:spcAft>
              <a:buFont typeface="Arial" pitchFamily="34" charset="0"/>
              <a:buChar char="•"/>
              <a:defRPr/>
            </a:pPr>
            <a:r>
              <a:rPr lang="en-US" b="1" dirty="0" smtClean="0">
                <a:solidFill>
                  <a:schemeClr val="accent1"/>
                </a:solidFill>
              </a:rPr>
              <a:t>Question: </a:t>
            </a:r>
            <a:r>
              <a:rPr lang="en-US" sz="1800" b="1" dirty="0" smtClean="0"/>
              <a:t>Which involves more engineering design</a:t>
            </a:r>
            <a:r>
              <a:rPr lang="en-US" sz="1800" b="1" smtClean="0"/>
              <a:t>: </a:t>
            </a:r>
            <a:br>
              <a:rPr lang="en-US" sz="1800" b="1" smtClean="0"/>
            </a:br>
            <a:r>
              <a:rPr lang="en-US" sz="1800" b="1" smtClean="0"/>
              <a:t>a </a:t>
            </a:r>
            <a:r>
              <a:rPr lang="en-US" sz="1800" b="1" dirty="0" smtClean="0"/>
              <a:t>golf club or an iPod?</a:t>
            </a:r>
          </a:p>
          <a:p>
            <a:pPr marL="176213" marR="0" lvl="0" indent="-176213" defTabSz="914400" rtl="0" eaLnBrk="1" fontAlgn="auto" latinLnBrk="0" hangingPunct="1">
              <a:spcBef>
                <a:spcPts val="14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Objectives:</a:t>
            </a:r>
            <a:br>
              <a:rPr kumimoji="0" lang="en-US" sz="2400" b="1" i="0" u="none" strike="noStrike" kern="1200" cap="none" spc="0" normalizeH="0" baseline="0" noProof="0" dirty="0" smtClean="0">
                <a:ln>
                  <a:noFill/>
                </a:ln>
                <a:solidFill>
                  <a:schemeClr val="accent1"/>
                </a:solidFill>
                <a:effectLst/>
                <a:uLnTx/>
                <a:uFillTx/>
                <a:latin typeface="+mn-lt"/>
                <a:ea typeface="+mn-ea"/>
                <a:cs typeface="+mn-cs"/>
              </a:rPr>
            </a:br>
            <a:r>
              <a:rPr lang="en-US" sz="1800" b="1" dirty="0" smtClean="0">
                <a:solidFill>
                  <a:schemeClr val="tx2"/>
                </a:solidFill>
                <a:latin typeface="+mn-lt"/>
              </a:rPr>
              <a:t>Definition of Design</a:t>
            </a:r>
            <a:r>
              <a:rPr lang="en-US" sz="1800" b="1" noProof="0" dirty="0" smtClean="0">
                <a:solidFill>
                  <a:schemeClr val="tx2"/>
                </a:solidFill>
                <a:latin typeface="+mn-lt"/>
              </a:rPr>
              <a:t/>
            </a:r>
            <a:br>
              <a:rPr lang="en-US" sz="1800" b="1" noProof="0" dirty="0" smtClean="0">
                <a:solidFill>
                  <a:schemeClr val="tx2"/>
                </a:solidFill>
                <a:latin typeface="+mn-lt"/>
              </a:rPr>
            </a:br>
            <a:r>
              <a:rPr lang="en-US" sz="1800" b="1" noProof="0" dirty="0" smtClean="0">
                <a:solidFill>
                  <a:schemeClr val="tx2"/>
                </a:solidFill>
                <a:latin typeface="+mn-lt"/>
              </a:rPr>
              <a:t>The Design Process</a:t>
            </a:r>
            <a:br>
              <a:rPr lang="en-US" sz="1800" b="1" noProof="0" dirty="0" smtClean="0">
                <a:solidFill>
                  <a:schemeClr val="tx2"/>
                </a:solidFill>
                <a:latin typeface="+mn-lt"/>
              </a:rPr>
            </a:br>
            <a:r>
              <a:rPr lang="en-US" sz="1800" b="1" noProof="0" dirty="0" smtClean="0">
                <a:solidFill>
                  <a:schemeClr val="tx2"/>
                </a:solidFill>
                <a:latin typeface="+mn-lt"/>
              </a:rPr>
              <a:t>The Project Abstract</a:t>
            </a: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Resources:</a:t>
            </a:r>
          </a:p>
          <a:p>
            <a:pPr marL="230188" indent="1588">
              <a:spcBef>
                <a:spcPts val="0"/>
              </a:spcBef>
            </a:pPr>
            <a:r>
              <a:rPr lang="en-US" sz="1800" b="1" dirty="0" smtClean="0">
                <a:solidFill>
                  <a:schemeClr val="bg1"/>
                </a:solidFill>
                <a:latin typeface="+mj-lt"/>
                <a:hlinkClick r:id="rId3"/>
              </a:rPr>
              <a:t>Wiki: Engineering Design</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4"/>
              </a:rPr>
              <a:t>NASA: Design Process</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5"/>
              </a:rPr>
              <a:t>EWB: Design Process</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6"/>
              </a:rPr>
              <a:t>SU: Design Lecture</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7"/>
              </a:rPr>
              <a:t>MIT: Design and Prototyping</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8"/>
              </a:rPr>
              <a:t>S.K.: Engineering Design</a:t>
            </a:r>
            <a:endParaRPr kumimoji="0" lang="en-US" sz="1800" b="1" i="0" u="none" strike="noStrike" kern="1200" cap="none" spc="0" normalizeH="0" baseline="0" noProof="0" dirty="0" smtClean="0">
              <a:ln>
                <a:noFill/>
              </a:ln>
              <a:solidFill>
                <a:schemeClr val="accent1"/>
              </a:solidFill>
              <a:effectLst/>
              <a:uLnTx/>
              <a:uFillTx/>
              <a:latin typeface="+mj-lt"/>
              <a:ea typeface="+mn-ea"/>
              <a:cs typeface="+mn-cs"/>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tabLst>
                <a:tab pos="2908300" algn="l"/>
              </a:tabLst>
            </a:pPr>
            <a:r>
              <a:rPr lang="en-US" b="1" dirty="0">
                <a:solidFill>
                  <a:schemeClr val="accent1"/>
                </a:solidFill>
              </a:rPr>
              <a:t>LECTURE </a:t>
            </a:r>
            <a:r>
              <a:rPr lang="en-US" b="1" dirty="0" smtClean="0">
                <a:solidFill>
                  <a:schemeClr val="accent1"/>
                </a:solidFill>
              </a:rPr>
              <a:t>02: </a:t>
            </a:r>
            <a:r>
              <a:rPr lang="en-US" b="1" dirty="0" smtClean="0">
                <a:solidFill>
                  <a:srgbClr val="BE0F34"/>
                </a:solidFill>
              </a:rPr>
              <a:t>ENGINEERING DESIGN</a:t>
            </a:r>
            <a:endParaRPr lang="en-US" b="1" dirty="0">
              <a:solidFill>
                <a:srgbClr val="BE0F34"/>
              </a:solidFill>
            </a:endParaRPr>
          </a:p>
        </p:txBody>
      </p:sp>
      <p:grpSp>
        <p:nvGrpSpPr>
          <p:cNvPr id="7" name="Group 6"/>
          <p:cNvGrpSpPr/>
          <p:nvPr/>
        </p:nvGrpSpPr>
        <p:grpSpPr>
          <a:xfrm>
            <a:off x="1379779" y="6116249"/>
            <a:ext cx="997684" cy="357188"/>
            <a:chOff x="563833" y="6157254"/>
            <a:chExt cx="997684" cy="357188"/>
          </a:xfrm>
        </p:grpSpPr>
        <p:sp>
          <p:nvSpPr>
            <p:cNvPr id="9" name="Text Box 7"/>
            <p:cNvSpPr txBox="1">
              <a:spLocks noChangeArrowheads="1"/>
            </p:cNvSpPr>
            <p:nvPr/>
          </p:nvSpPr>
          <p:spPr bwMode="auto">
            <a:xfrm>
              <a:off x="563833" y="6203854"/>
              <a:ext cx="913275"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Audio:</a:t>
              </a:r>
            </a:p>
          </p:txBody>
        </p:sp>
        <p:pic>
          <p:nvPicPr>
            <p:cNvPr id="10" name="Picture 9" descr="x.JPG">
              <a:hlinkClick r:id="rId9"/>
            </p:cNvPr>
            <p:cNvPicPr>
              <a:picLocks noChangeAspect="1"/>
            </p:cNvPicPr>
            <p:nvPr/>
          </p:nvPicPr>
          <p:blipFill>
            <a:blip r:embed="rId10" cstate="print"/>
            <a:stretch>
              <a:fillRect/>
            </a:stretch>
          </p:blipFill>
          <p:spPr>
            <a:xfrm>
              <a:off x="1185279" y="6157254"/>
              <a:ext cx="376238" cy="357188"/>
            </a:xfrm>
            <a:prstGeom prst="rect">
              <a:avLst/>
            </a:prstGeom>
          </p:spPr>
        </p:pic>
      </p:grpSp>
      <p:grpSp>
        <p:nvGrpSpPr>
          <p:cNvPr id="11" name="Group 10"/>
          <p:cNvGrpSpPr/>
          <p:nvPr/>
        </p:nvGrpSpPr>
        <p:grpSpPr>
          <a:xfrm>
            <a:off x="434857" y="6165787"/>
            <a:ext cx="885361" cy="279514"/>
            <a:chOff x="5231962" y="6231988"/>
            <a:chExt cx="885361" cy="279514"/>
          </a:xfrm>
        </p:grpSpPr>
        <p:pic>
          <p:nvPicPr>
            <p:cNvPr id="12" name="Picture 4">
              <a:hlinkClick r:id="rId11"/>
            </p:cNvPr>
            <p:cNvPicPr>
              <a:picLocks noChangeAspect="1" noChangeArrowheads="1"/>
            </p:cNvPicPr>
            <p:nvPr/>
          </p:nvPicPr>
          <p:blipFill>
            <a:blip r:embed="rId12"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3"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78849" name="Picture 1">
            <a:hlinkClick r:id="rId13"/>
          </p:cNvPr>
          <p:cNvPicPr>
            <a:picLocks noChangeAspect="1" noChangeArrowheads="1"/>
          </p:cNvPicPr>
          <p:nvPr/>
        </p:nvPicPr>
        <p:blipFill>
          <a:blip r:embed="rId14" cstate="print"/>
          <a:srcRect/>
          <a:stretch>
            <a:fillRect/>
          </a:stretch>
        </p:blipFill>
        <p:spPr bwMode="auto">
          <a:xfrm>
            <a:off x="6650272" y="2192550"/>
            <a:ext cx="1600200" cy="1600200"/>
          </a:xfrm>
          <a:prstGeom prst="rect">
            <a:avLst/>
          </a:prstGeom>
          <a:noFill/>
          <a:ln w="38100">
            <a:solidFill>
              <a:schemeClr val="accent1"/>
            </a:solidFill>
            <a:miter lim="800000"/>
            <a:headEnd/>
            <a:tailEnd/>
          </a:ln>
        </p:spPr>
      </p:pic>
      <p:pic>
        <p:nvPicPr>
          <p:cNvPr id="78851" name="Picture 3">
            <a:hlinkClick r:id="rId15"/>
          </p:cNvPr>
          <p:cNvPicPr>
            <a:picLocks noChangeAspect="1" noChangeArrowheads="1"/>
          </p:cNvPicPr>
          <p:nvPr/>
        </p:nvPicPr>
        <p:blipFill>
          <a:blip r:embed="rId16" cstate="print"/>
          <a:srcRect l="14910" t="15444" r="13940" b="15058"/>
          <a:stretch>
            <a:fillRect/>
          </a:stretch>
        </p:blipFill>
        <p:spPr bwMode="auto">
          <a:xfrm>
            <a:off x="4799338" y="3140521"/>
            <a:ext cx="1810105" cy="1331685"/>
          </a:xfrm>
          <a:prstGeom prst="rect">
            <a:avLst/>
          </a:prstGeom>
          <a:noFill/>
          <a:ln w="38100">
            <a:solidFill>
              <a:schemeClr val="accent1"/>
            </a:solidFill>
            <a:miter lim="800000"/>
            <a:headEnd/>
            <a:tailEnd/>
          </a:ln>
        </p:spPr>
      </p:pic>
      <p:pic>
        <p:nvPicPr>
          <p:cNvPr id="78852" name="Picture 4">
            <a:hlinkClick r:id="rId17"/>
          </p:cNvPr>
          <p:cNvPicPr>
            <a:picLocks noChangeAspect="1" noChangeArrowheads="1"/>
          </p:cNvPicPr>
          <p:nvPr/>
        </p:nvPicPr>
        <p:blipFill>
          <a:blip r:embed="rId18" cstate="print"/>
          <a:srcRect/>
          <a:stretch>
            <a:fillRect/>
          </a:stretch>
        </p:blipFill>
        <p:spPr bwMode="auto">
          <a:xfrm>
            <a:off x="6650272" y="3835385"/>
            <a:ext cx="1600200" cy="1677969"/>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47164" cy="332399"/>
          </a:xfrm>
          <a:prstGeom prst="rect">
            <a:avLst/>
          </a:prstGeom>
          <a:noFill/>
          <a:ln w="9525">
            <a:noFill/>
            <a:miter lim="800000"/>
            <a:headEnd/>
            <a:tailEnd/>
          </a:ln>
        </p:spPr>
        <p:txBody>
          <a:bodyPr wrap="square" lIns="0" tIns="0" rIns="0" bIns="0">
            <a:spAutoFit/>
          </a:bodyPr>
          <a:lstStyle/>
          <a:p>
            <a:pPr marL="342900" indent="-342900">
              <a:lnSpc>
                <a:spcPct val="90000"/>
              </a:lnSpc>
              <a:spcBef>
                <a:spcPct val="20000"/>
              </a:spcBef>
            </a:pPr>
            <a:r>
              <a:rPr lang="en-US" b="1" dirty="0" smtClean="0">
                <a:solidFill>
                  <a:schemeClr val="accent2"/>
                </a:solidFill>
              </a:rPr>
              <a:t>The Project Abstract</a:t>
            </a:r>
            <a:endParaRPr lang="en-US" b="1" dirty="0">
              <a:solidFill>
                <a:schemeClr val="accent2"/>
              </a:solidFill>
            </a:endParaRPr>
          </a:p>
        </p:txBody>
      </p:sp>
      <p:sp>
        <p:nvSpPr>
          <p:cNvPr id="5" name="Rectangle 4"/>
          <p:cNvSpPr/>
          <p:nvPr/>
        </p:nvSpPr>
        <p:spPr>
          <a:xfrm>
            <a:off x="200910" y="664304"/>
            <a:ext cx="8707438" cy="6124754"/>
          </a:xfrm>
          <a:prstGeom prst="rect">
            <a:avLst/>
          </a:prstGeom>
        </p:spPr>
        <p:txBody>
          <a:bodyPr wrap="square" lIns="0" tIns="0" rIns="0" bIns="0">
            <a:spAutoFit/>
          </a:bodyPr>
          <a:lstStyle/>
          <a:p>
            <a:pPr marL="168275" indent="-168275">
              <a:spcAft>
                <a:spcPts val="1200"/>
              </a:spcAft>
              <a:buFont typeface="Arial" pitchFamily="34" charset="0"/>
              <a:buChar char="•"/>
            </a:pPr>
            <a:r>
              <a:rPr lang="en-US" sz="1800" b="1" dirty="0" smtClean="0"/>
              <a:t>150 to 200 words</a:t>
            </a:r>
          </a:p>
          <a:p>
            <a:pPr marL="168275" indent="-168275">
              <a:spcAft>
                <a:spcPts val="1200"/>
              </a:spcAft>
              <a:buFont typeface="Arial" pitchFamily="34" charset="0"/>
              <a:buChar char="•"/>
            </a:pPr>
            <a:r>
              <a:rPr lang="en-US" sz="1800" b="1" dirty="0" smtClean="0"/>
              <a:t>Discusses what you will do, how you will do it, and why this is important.</a:t>
            </a:r>
          </a:p>
          <a:p>
            <a:pPr marL="168275" indent="-168275">
              <a:spcAft>
                <a:spcPts val="1200"/>
              </a:spcAft>
              <a:buFont typeface="Arial" pitchFamily="34" charset="0"/>
              <a:buChar char="•"/>
            </a:pPr>
            <a:r>
              <a:rPr lang="en-US" sz="1800" b="1" dirty="0" smtClean="0"/>
              <a:t>Contains numerical or quantitative goals (e.g., improve efficiency by 25%).</a:t>
            </a:r>
          </a:p>
          <a:p>
            <a:pPr marL="168275" indent="-168275">
              <a:spcAft>
                <a:spcPts val="1200"/>
              </a:spcAft>
              <a:buFont typeface="Arial" pitchFamily="34" charset="0"/>
              <a:buChar char="•"/>
            </a:pPr>
            <a:r>
              <a:rPr lang="en-US" sz="1800" b="1" dirty="0" smtClean="0"/>
              <a:t>Discusses your unique contributions.</a:t>
            </a:r>
          </a:p>
          <a:p>
            <a:pPr marL="168275" indent="-168275">
              <a:spcAft>
                <a:spcPts val="1200"/>
              </a:spcAft>
              <a:buFont typeface="Arial" pitchFamily="34" charset="0"/>
              <a:buChar char="•"/>
            </a:pPr>
            <a:r>
              <a:rPr lang="en-US" sz="1800" b="1" dirty="0" smtClean="0"/>
              <a:t>Describes the implications of success.</a:t>
            </a:r>
          </a:p>
          <a:p>
            <a:pPr marL="168275" indent="-168275">
              <a:spcAft>
                <a:spcPts val="1200"/>
              </a:spcAft>
              <a:buFont typeface="Arial" pitchFamily="34" charset="0"/>
              <a:buChar char="•"/>
            </a:pPr>
            <a:r>
              <a:rPr lang="en-US" sz="1800" b="1" dirty="0" smtClean="0"/>
              <a:t>Example:</a:t>
            </a:r>
          </a:p>
          <a:p>
            <a:pPr marL="168275" indent="-168275">
              <a:spcAft>
                <a:spcPts val="1200"/>
              </a:spcAft>
              <a:buFont typeface="Arial" pitchFamily="34" charset="0"/>
              <a:buChar char="•"/>
            </a:pPr>
            <a:r>
              <a:rPr lang="en-US" sz="1200" b="1" dirty="0" smtClean="0"/>
              <a:t>The rich harmonic response of a vibrating string makes for a sound that is pleasing to the ear. Guitars have been amplified by resonate chambers in the body until magnetic pickups were introduced in 1928 by George Beauchamp. Magnetic pickups are widely accepted as the industry standard for the electrification of guitars. While this method provides acceptable sound quality, there are drawbacks. Magnetic pickups are highly susceptible to 60 Hz interference. It is common to pick up noise from household electrical wiring occurrence when using standard pickups. In addition, the magnet under a given string is susceptible to vibrations from adjacent strings. </a:t>
            </a:r>
            <a:br>
              <a:rPr lang="en-US" sz="1200" b="1" dirty="0" smtClean="0"/>
            </a:br>
            <a:r>
              <a:rPr lang="en-US" sz="1200" b="1" dirty="0" smtClean="0"/>
              <a:t/>
            </a:r>
            <a:br>
              <a:rPr lang="en-US" sz="1200" b="1" dirty="0" smtClean="0"/>
            </a:br>
            <a:r>
              <a:rPr lang="en-US" sz="1200" b="1" dirty="0" smtClean="0"/>
              <a:t>An optical guitar pickup system detects the string's displacement rather than its velocity, as practiced by magnetic pickups. A small source infrared LED transmits across the string onto an phototransistor. The string's shadow casts an analog representation of the guitar's note into the detector circuit. Sensitive detector circuits with high dynamic range and high signal to noise ratio will give the needed response for an acceptable output. The lower strings yield a higher response due to the displacement based function. For this reason, each string will have a separate detector circuit, biased for the strings own characteristics. Optical devices eliminate 60Hz hums. Light pollution is combated with a metal guard enclosing the mounted transmitter and receiver pairs. Users will have control over the high and low tone knobs as well as the master volume.</a:t>
            </a:r>
          </a:p>
          <a:p>
            <a:pPr marL="168275" indent="-168275">
              <a:spcAft>
                <a:spcPts val="1200"/>
              </a:spcAft>
              <a:buFont typeface="Arial" pitchFamily="34" charset="0"/>
              <a:buChar char="•"/>
            </a:pPr>
            <a:r>
              <a:rPr lang="en-US" sz="1800" b="1" dirty="0" smtClean="0"/>
              <a:t>More examples will follow.</a:t>
            </a:r>
          </a:p>
          <a:p>
            <a:pPr marL="168275" indent="-168275">
              <a:spcAft>
                <a:spcPts val="1200"/>
              </a:spcAft>
              <a:buFont typeface="Arial" pitchFamily="34" charset="0"/>
              <a:buChar char="•"/>
            </a:pPr>
            <a:endParaRPr lang="en-US" sz="12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Bill and Ted’s Excellent Adventure…</a:t>
            </a:r>
            <a:endParaRPr lang="en-US" b="1" dirty="0">
              <a:solidFill>
                <a:schemeClr val="accent2"/>
              </a:solidFill>
            </a:endParaRPr>
          </a:p>
        </p:txBody>
      </p:sp>
      <p:sp>
        <p:nvSpPr>
          <p:cNvPr id="7" name="Text Box 3"/>
          <p:cNvSpPr txBox="1">
            <a:spLocks noChangeArrowheads="1"/>
          </p:cNvSpPr>
          <p:nvPr/>
        </p:nvSpPr>
        <p:spPr bwMode="auto">
          <a:xfrm>
            <a:off x="186396" y="5458269"/>
            <a:ext cx="8735354" cy="91438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tabLst>
                <a:tab pos="168275" algn="l"/>
                <a:tab pos="3206750" algn="l"/>
              </a:tabLst>
            </a:pPr>
            <a:endParaRPr lang="en-US" sz="1800" b="1" dirty="0" smtClean="0">
              <a:solidFill>
                <a:schemeClr val="accent2"/>
              </a:solidFill>
              <a:sym typeface="Wingding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76" t="16319" r="12641" b="7574"/>
          <a:stretch/>
        </p:blipFill>
        <p:spPr bwMode="auto">
          <a:xfrm>
            <a:off x="814287" y="743832"/>
            <a:ext cx="7479572" cy="5171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rot="19690111">
            <a:off x="1767004" y="2821815"/>
            <a:ext cx="5537200" cy="1015663"/>
            <a:chOff x="-431800" y="2622048"/>
            <a:chExt cx="5537200" cy="1015663"/>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7601" r="15313" b="13605"/>
            <a:stretch/>
          </p:blipFill>
          <p:spPr bwMode="auto">
            <a:xfrm>
              <a:off x="1470837" y="2622048"/>
              <a:ext cx="36345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1800" y="2622048"/>
              <a:ext cx="3733801" cy="1015663"/>
            </a:xfrm>
            <a:prstGeom prst="rect">
              <a:avLst/>
            </a:prstGeom>
            <a:solidFill>
              <a:srgbClr val="FFFFFF"/>
            </a:solidFill>
          </p:spPr>
          <p:txBody>
            <a:bodyPr wrap="square" lIns="0" tIns="0" rIns="0" bIns="0" rtlCol="0">
              <a:spAutoFit/>
            </a:bodyPr>
            <a:lstStyle/>
            <a:p>
              <a:pPr algn="r"/>
              <a:r>
                <a:rPr lang="en-US" sz="6600" b="1" dirty="0" smtClean="0">
                  <a:solidFill>
                    <a:srgbClr val="C00000"/>
                  </a:solidFill>
                  <a:latin typeface="Comic Sans MS" pitchFamily="66" charset="0"/>
                </a:rPr>
                <a:t>H</a:t>
              </a:r>
              <a:r>
                <a:rPr lang="en-US" sz="6600" b="1" dirty="0" smtClean="0">
                  <a:solidFill>
                    <a:srgbClr val="FFC000"/>
                  </a:solidFill>
                  <a:latin typeface="Comic Sans MS" pitchFamily="66" charset="0"/>
                </a:rPr>
                <a:t>a</a:t>
              </a:r>
              <a:r>
                <a:rPr lang="en-US" sz="6600" b="1" dirty="0" smtClean="0">
                  <a:solidFill>
                    <a:srgbClr val="3399FF"/>
                  </a:solidFill>
                  <a:latin typeface="Comic Sans MS" pitchFamily="66" charset="0"/>
                </a:rPr>
                <a:t>m</a:t>
              </a:r>
              <a:r>
                <a:rPr lang="en-US" sz="6600" b="1" dirty="0" smtClean="0">
                  <a:solidFill>
                    <a:srgbClr val="FF0000"/>
                  </a:solidFill>
                  <a:latin typeface="Comic Sans MS" pitchFamily="66" charset="0"/>
                </a:rPr>
                <a:t>m</a:t>
              </a:r>
              <a:r>
                <a:rPr lang="en-US" sz="6600" b="1" dirty="0" smtClean="0">
                  <a:solidFill>
                    <a:srgbClr val="BE0F34"/>
                  </a:solidFill>
                  <a:latin typeface="Comic Sans MS" pitchFamily="66" charset="0"/>
                </a:rPr>
                <a:t>e</a:t>
              </a:r>
              <a:r>
                <a:rPr lang="en-US" sz="6600" b="1" dirty="0" smtClean="0">
                  <a:solidFill>
                    <a:srgbClr val="000080"/>
                  </a:solidFill>
                  <a:latin typeface="Comic Sans MS" pitchFamily="66" charset="0"/>
                </a:rPr>
                <a:t>r</a:t>
              </a:r>
              <a:r>
                <a:rPr lang="en-US" sz="6600" b="1" dirty="0" smtClean="0">
                  <a:solidFill>
                    <a:srgbClr val="00B050"/>
                  </a:solidFill>
                  <a:latin typeface="Comic Sans MS" pitchFamily="66" charset="0"/>
                </a:rPr>
                <a:t>s</a:t>
              </a:r>
              <a:endParaRPr lang="en-US" sz="6600" b="1" dirty="0">
                <a:solidFill>
                  <a:srgbClr val="00B050"/>
                </a:solidFill>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185057" y="633047"/>
            <a:ext cx="8712199" cy="424731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You </a:t>
            </a:r>
            <a:r>
              <a:rPr lang="en-US" sz="1800" b="1" dirty="0" smtClean="0"/>
              <a:t>MUST have a senior design project approved by the course instructor BEFORE you enter Senior Design I.</a:t>
            </a:r>
          </a:p>
          <a:p>
            <a:pPr marL="168275" indent="-168275">
              <a:spcAft>
                <a:spcPts val="1200"/>
              </a:spcAft>
              <a:buFont typeface="Arial" pitchFamily="34" charset="0"/>
              <a:buChar char="•"/>
            </a:pPr>
            <a:r>
              <a:rPr lang="en-US" sz="1800" b="1" dirty="0" smtClean="0"/>
              <a:t>You MUST have a faculty member in the College of Engineering agree to serve as your primary project advisor.</a:t>
            </a:r>
          </a:p>
          <a:p>
            <a:pPr marL="168275" indent="-168275">
              <a:spcAft>
                <a:spcPts val="1200"/>
              </a:spcAft>
              <a:buFont typeface="Arial" pitchFamily="34" charset="0"/>
              <a:buChar char="•"/>
            </a:pPr>
            <a:r>
              <a:rPr lang="en-US" sz="1800" b="1" dirty="0" smtClean="0"/>
              <a:t>Good senior design projects focus more on the design aspects of the problem rather than innovation or invention.</a:t>
            </a:r>
          </a:p>
          <a:p>
            <a:pPr marL="168275" indent="-168275">
              <a:spcAft>
                <a:spcPts val="1200"/>
              </a:spcAft>
              <a:buFont typeface="Arial" pitchFamily="34" charset="0"/>
              <a:buChar char="•"/>
            </a:pPr>
            <a:r>
              <a:rPr lang="en-US" sz="1800" b="1" dirty="0" smtClean="0"/>
              <a:t>Projects must address real-world concerns such as size, power, weight, and environmental impact.</a:t>
            </a:r>
          </a:p>
          <a:p>
            <a:pPr marL="168275" indent="-168275">
              <a:spcAft>
                <a:spcPts val="1200"/>
              </a:spcAft>
              <a:buFont typeface="Arial" pitchFamily="34" charset="0"/>
              <a:buChar char="•"/>
            </a:pPr>
            <a:r>
              <a:rPr lang="en-US" sz="1800" b="1" dirty="0" smtClean="0"/>
              <a:t>Teams should ideally consist of 4 members spanning each department.</a:t>
            </a:r>
          </a:p>
          <a:p>
            <a:pPr marL="168275" indent="-168275">
              <a:spcAft>
                <a:spcPts val="1200"/>
              </a:spcAft>
              <a:buFont typeface="Arial" pitchFamily="34" charset="0"/>
              <a:buChar char="•"/>
            </a:pPr>
            <a:r>
              <a:rPr lang="en-US" sz="1800" b="1" dirty="0" smtClean="0"/>
              <a:t>Finally…</a:t>
            </a:r>
          </a:p>
          <a:p>
            <a:pPr marL="465138">
              <a:spcAft>
                <a:spcPts val="1200"/>
              </a:spcAft>
            </a:pPr>
            <a:r>
              <a:rPr lang="en-US" sz="1800" b="1" dirty="0" smtClean="0">
                <a:solidFill>
                  <a:schemeClr val="accent2"/>
                </a:solidFill>
              </a:rPr>
              <a:t>Enjoy Engineering Seminar – everything you are seeing was put there for a reason </a:t>
            </a:r>
            <a:r>
              <a:rPr lang="en-US" sz="1800" b="1" dirty="0" smtClean="0">
                <a:solidFill>
                  <a:schemeClr val="accent2"/>
                </a:solidFill>
              </a:rPr>
              <a:t>;)</a:t>
            </a:r>
            <a:endParaRPr lang="en-US" sz="1800" b="1" dirty="0">
              <a:solidFill>
                <a:schemeClr val="accent2"/>
              </a:solidFill>
            </a:endParaRPr>
          </a:p>
        </p:txBody>
      </p:sp>
      <p:sp>
        <p:nvSpPr>
          <p:cNvPr id="4" name="Text Box 3"/>
          <p:cNvSpPr txBox="1">
            <a:spLocks noChangeArrowheads="1"/>
          </p:cNvSpPr>
          <p:nvPr/>
        </p:nvSpPr>
        <p:spPr bwMode="auto">
          <a:xfrm>
            <a:off x="227012" y="57150"/>
            <a:ext cx="8670243"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Summary (ENGR 4169 – Professional Seminar)</a:t>
            </a:r>
            <a:endParaRPr lang="en-US" b="1" dirty="0">
              <a:solidFill>
                <a:schemeClr val="accent2"/>
              </a:solidFill>
            </a:endParaRPr>
          </a:p>
        </p:txBody>
      </p:sp>
    </p:spTree>
    <p:extLst>
      <p:ext uri="{BB962C8B-B14F-4D97-AF65-F5344CB8AC3E}">
        <p14:creationId xmlns:p14="http://schemas.microsoft.com/office/powerpoint/2010/main" val="409210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28600" y="633047"/>
            <a:ext cx="8610600" cy="1415772"/>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Good senior design projects focus on the design cycle (not innovation or creativity).</a:t>
            </a:r>
          </a:p>
          <a:p>
            <a:pPr marL="168275" indent="-168275">
              <a:spcAft>
                <a:spcPts val="1200"/>
              </a:spcAft>
              <a:buFont typeface="Arial" pitchFamily="34" charset="0"/>
              <a:buChar char="•"/>
            </a:pPr>
            <a:r>
              <a:rPr lang="en-US" sz="1800" b="1" dirty="0" smtClean="0"/>
              <a:t>“It is never too early to start thinking about senior design.”</a:t>
            </a:r>
            <a:endParaRPr lang="en-US" sz="1800" b="1" dirty="0" smtClean="0"/>
          </a:p>
          <a:p>
            <a:pPr marL="168275" indent="-168275">
              <a:spcAft>
                <a:spcPts val="1200"/>
              </a:spcAft>
              <a:buFont typeface="Arial" pitchFamily="34" charset="0"/>
              <a:buChar char="•"/>
            </a:pPr>
            <a:r>
              <a:rPr lang="en-US" sz="1800" b="1" dirty="0" smtClean="0"/>
              <a:t>Abstracts </a:t>
            </a:r>
            <a:r>
              <a:rPr lang="en-US" sz="1800" b="1" dirty="0" smtClean="0"/>
              <a:t>are due next </a:t>
            </a:r>
            <a:r>
              <a:rPr lang="en-US" sz="1800" b="1" dirty="0" smtClean="0"/>
              <a:t>Monday (on </a:t>
            </a:r>
            <a:r>
              <a:rPr lang="en-US" sz="1800" b="1" dirty="0" smtClean="0"/>
              <a:t>web site</a:t>
            </a:r>
            <a:r>
              <a:rPr lang="en-US" sz="1800" b="1" dirty="0" smtClean="0"/>
              <a:t>)</a:t>
            </a:r>
            <a:endParaRPr lang="en-US" sz="1800" b="1" dirty="0" smtClean="0"/>
          </a:p>
        </p:txBody>
      </p:sp>
      <p:sp>
        <p:nvSpPr>
          <p:cNvPr id="4" name="Text Box 3"/>
          <p:cNvSpPr txBox="1">
            <a:spLocks noChangeArrowheads="1"/>
          </p:cNvSpPr>
          <p:nvPr/>
        </p:nvSpPr>
        <p:spPr bwMode="auto">
          <a:xfrm>
            <a:off x="227012" y="57150"/>
            <a:ext cx="8701087"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Summary (ENGR </a:t>
            </a:r>
            <a:r>
              <a:rPr lang="en-US" b="1" dirty="0" smtClean="0">
                <a:solidFill>
                  <a:schemeClr val="accent2"/>
                </a:solidFill>
              </a:rPr>
              <a:t>4196 </a:t>
            </a:r>
            <a:r>
              <a:rPr lang="en-US" b="1" dirty="0">
                <a:solidFill>
                  <a:schemeClr val="accent2"/>
                </a:solidFill>
              </a:rPr>
              <a:t>– </a:t>
            </a:r>
            <a:r>
              <a:rPr lang="en-US" b="1" dirty="0" smtClean="0">
                <a:solidFill>
                  <a:schemeClr val="accent2"/>
                </a:solidFill>
              </a:rPr>
              <a:t>Senior Design Project I)</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Example: How does an engineer design a car?</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pic>
        <p:nvPicPr>
          <p:cNvPr id="5124" name="Picture 4">
            <a:hlinkClick r:id="rId3"/>
          </p:cNvPr>
          <p:cNvPicPr>
            <a:picLocks noChangeAspect="1" noChangeArrowheads="1"/>
          </p:cNvPicPr>
          <p:nvPr/>
        </p:nvPicPr>
        <p:blipFill>
          <a:blip r:embed="rId4" cstate="print"/>
          <a:srcRect l="3499" t="14792" r="26105"/>
          <a:stretch>
            <a:fillRect/>
          </a:stretch>
        </p:blipFill>
        <p:spPr bwMode="auto">
          <a:xfrm>
            <a:off x="1086418" y="1019628"/>
            <a:ext cx="2554009" cy="1738086"/>
          </a:xfrm>
          <a:prstGeom prst="rect">
            <a:avLst/>
          </a:prstGeom>
          <a:ln>
            <a:noFill/>
          </a:ln>
          <a:effectLst>
            <a:outerShdw blurRad="292100" dist="139700" dir="2700000" algn="tl" rotWithShape="0">
              <a:schemeClr val="accent1">
                <a:alpha val="65000"/>
              </a:schemeClr>
            </a:outerShdw>
          </a:effectLst>
        </p:spPr>
      </p:pic>
      <p:pic>
        <p:nvPicPr>
          <p:cNvPr id="5125" name="Picture 5">
            <a:hlinkClick r:id="rId5"/>
          </p:cNvPr>
          <p:cNvPicPr>
            <a:picLocks noChangeAspect="1" noChangeArrowheads="1"/>
          </p:cNvPicPr>
          <p:nvPr/>
        </p:nvPicPr>
        <p:blipFill>
          <a:blip r:embed="rId6" cstate="print"/>
          <a:srcRect/>
          <a:stretch>
            <a:fillRect/>
          </a:stretch>
        </p:blipFill>
        <p:spPr bwMode="auto">
          <a:xfrm>
            <a:off x="5333547" y="1141413"/>
            <a:ext cx="3295650" cy="3762375"/>
          </a:xfrm>
          <a:prstGeom prst="rect">
            <a:avLst/>
          </a:prstGeom>
          <a:noFill/>
          <a:ln w="9525">
            <a:noFill/>
            <a:miter lim="800000"/>
            <a:headEnd/>
            <a:tailEnd/>
          </a:ln>
        </p:spPr>
      </p:pic>
      <p:pic>
        <p:nvPicPr>
          <p:cNvPr id="5126" name="Picture 6"/>
          <p:cNvPicPr>
            <a:picLocks noChangeAspect="1" noChangeArrowheads="1"/>
          </p:cNvPicPr>
          <p:nvPr/>
        </p:nvPicPr>
        <p:blipFill>
          <a:blip r:embed="rId7" cstate="print"/>
          <a:srcRect/>
          <a:stretch>
            <a:fillRect/>
          </a:stretch>
        </p:blipFill>
        <p:spPr bwMode="auto">
          <a:xfrm>
            <a:off x="236538" y="3173466"/>
            <a:ext cx="4698093" cy="3328934"/>
          </a:xfrm>
          <a:prstGeom prst="rect">
            <a:avLst/>
          </a:prstGeom>
          <a:noFill/>
          <a:ln w="9525">
            <a:noFill/>
            <a:miter lim="800000"/>
            <a:headEnd/>
            <a:tailEnd/>
          </a:ln>
        </p:spPr>
      </p:pic>
    </p:spTree>
    <p:extLst>
      <p:ext uri="{BB962C8B-B14F-4D97-AF65-F5344CB8AC3E}">
        <p14:creationId xmlns:p14="http://schemas.microsoft.com/office/powerpoint/2010/main" val="964678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Example: Designing a Car</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sp>
        <p:nvSpPr>
          <p:cNvPr id="7" name="Text Box 3"/>
          <p:cNvSpPr txBox="1">
            <a:spLocks noChangeArrowheads="1"/>
          </p:cNvSpPr>
          <p:nvPr/>
        </p:nvSpPr>
        <p:spPr bwMode="auto">
          <a:xfrm>
            <a:off x="230187" y="783771"/>
            <a:ext cx="8652555" cy="5791200"/>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pPr>
            <a:r>
              <a:rPr lang="en-US" sz="1800" b="1" dirty="0" smtClean="0"/>
              <a:t>Consider how an engineer buys a car</a:t>
            </a:r>
          </a:p>
          <a:p>
            <a:pPr marL="165100" indent="-165100" algn="just">
              <a:spcAft>
                <a:spcPts val="600"/>
              </a:spcAft>
              <a:buFont typeface="Arial" pitchFamily="34" charset="0"/>
              <a:buChar char="•"/>
            </a:pPr>
            <a:endParaRPr lang="en-US" sz="1800" b="1" dirty="0" smtClean="0">
              <a:latin typeface="+mj-lt"/>
            </a:endParaRPr>
          </a:p>
        </p:txBody>
      </p:sp>
      <p:pic>
        <p:nvPicPr>
          <p:cNvPr id="4098" name="Picture 2">
            <a:hlinkClick r:id="rId3"/>
          </p:cNvPr>
          <p:cNvPicPr>
            <a:picLocks noChangeAspect="1" noChangeArrowheads="1"/>
          </p:cNvPicPr>
          <p:nvPr/>
        </p:nvPicPr>
        <p:blipFill>
          <a:blip r:embed="rId4" cstate="print"/>
          <a:srcRect l="569" t="13125" r="26364" b="5258"/>
          <a:stretch>
            <a:fillRect/>
          </a:stretch>
        </p:blipFill>
        <p:spPr bwMode="auto">
          <a:xfrm>
            <a:off x="611790" y="1397000"/>
            <a:ext cx="6471181" cy="4064000"/>
          </a:xfrm>
          <a:prstGeom prst="rect">
            <a:avLst/>
          </a:prstGeom>
          <a:noFill/>
          <a:ln w="9525">
            <a:noFill/>
            <a:miter lim="800000"/>
            <a:headEnd/>
            <a:tailEnd/>
          </a:ln>
        </p:spPr>
      </p:pic>
    </p:spTree>
    <p:extLst>
      <p:ext uri="{BB962C8B-B14F-4D97-AF65-F5344CB8AC3E}">
        <p14:creationId xmlns:p14="http://schemas.microsoft.com/office/powerpoint/2010/main" val="216406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230188" y="783771"/>
            <a:ext cx="8686800" cy="4136572"/>
          </a:xfrm>
          <a:prstGeom prst="rect">
            <a:avLst/>
          </a:prstGeom>
          <a:noFill/>
          <a:ln w="9525">
            <a:noFill/>
            <a:miter lim="800000"/>
            <a:headEnd/>
            <a:tailEnd/>
          </a:ln>
          <a:effectLst/>
        </p:spPr>
        <p:txBody>
          <a:bodyPr lIns="0" tIns="0" rIns="0" bIns="0"/>
          <a:lstStyle/>
          <a:p>
            <a:pPr>
              <a:spcAft>
                <a:spcPts val="1800"/>
              </a:spcAft>
            </a:pPr>
            <a:r>
              <a:rPr lang="en-US" sz="3600" b="1" i="1" dirty="0" smtClean="0">
                <a:solidFill>
                  <a:srgbClr val="000000"/>
                </a:solidFill>
                <a:latin typeface="+mn-lt"/>
              </a:rPr>
              <a:t>“The scientist seeks to understand what is; the engineer seeks to create what never was” </a:t>
            </a:r>
          </a:p>
          <a:p>
            <a:r>
              <a:rPr lang="en-US" sz="3600" b="1" dirty="0" smtClean="0">
                <a:solidFill>
                  <a:srgbClr val="000000"/>
                </a:solidFill>
                <a:latin typeface="+mn-lt"/>
              </a:rPr>
              <a:t>Theodore von Karman</a:t>
            </a:r>
          </a:p>
          <a:p>
            <a:r>
              <a:rPr lang="en-US" sz="3600" b="1" dirty="0" smtClean="0">
                <a:solidFill>
                  <a:srgbClr val="000000"/>
                </a:solidFill>
                <a:latin typeface="+mn-lt"/>
              </a:rPr>
              <a:t>“</a:t>
            </a:r>
            <a:r>
              <a:rPr lang="en-US" sz="3600" b="1" dirty="0" smtClean="0"/>
              <a:t>The Father of Supersonic Flight”</a:t>
            </a:r>
          </a:p>
          <a:p>
            <a:pPr>
              <a:spcAft>
                <a:spcPts val="1800"/>
              </a:spcAft>
            </a:pPr>
            <a:r>
              <a:rPr lang="en-US" sz="3600" b="1" dirty="0" smtClean="0">
                <a:solidFill>
                  <a:schemeClr val="bg1"/>
                </a:solidFill>
                <a:latin typeface="+mn-lt"/>
              </a:rPr>
              <a:t>1881 – 1963</a:t>
            </a:r>
          </a:p>
          <a:p>
            <a:r>
              <a:rPr lang="en-US" sz="1800" b="1" dirty="0" smtClean="0">
                <a:solidFill>
                  <a:schemeClr val="bg1"/>
                </a:solidFill>
                <a:latin typeface="+mn-lt"/>
              </a:rPr>
              <a:t>(http://www.nmspacemuseum.org/halloffame/detail.php?id=31)</a:t>
            </a:r>
          </a:p>
          <a:p>
            <a:pPr marL="165100" indent="-165100" algn="just">
              <a:spcAft>
                <a:spcPts val="600"/>
              </a:spcAft>
              <a:buFont typeface="Arial" pitchFamily="34" charset="0"/>
              <a:buChar char="•"/>
            </a:pPr>
            <a:endParaRPr lang="en-US" sz="1800" b="1" dirty="0" smtClean="0"/>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Design According to Merriam-Webster</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pic>
        <p:nvPicPr>
          <p:cNvPr id="1026" name="Picture 2"/>
          <p:cNvPicPr>
            <a:picLocks noChangeAspect="1" noChangeArrowheads="1"/>
          </p:cNvPicPr>
          <p:nvPr/>
        </p:nvPicPr>
        <p:blipFill>
          <a:blip r:embed="rId3" cstate="print"/>
          <a:srcRect l="13832" t="16667" r="36192" b="15079"/>
          <a:stretch>
            <a:fillRect/>
          </a:stretch>
        </p:blipFill>
        <p:spPr bwMode="auto">
          <a:xfrm>
            <a:off x="130631" y="603379"/>
            <a:ext cx="7518401" cy="577305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881258" y="609829"/>
            <a:ext cx="1035730" cy="1541736"/>
          </a:xfrm>
          <a:prstGeom prst="rect">
            <a:avLst/>
          </a:prstGeom>
          <a:noFill/>
          <a:ln w="9525">
            <a:noFill/>
            <a:miter lim="800000"/>
            <a:headEnd/>
            <a:tailEnd/>
          </a:ln>
        </p:spPr>
      </p:pic>
    </p:spTree>
    <p:extLst>
      <p:ext uri="{BB962C8B-B14F-4D97-AF65-F5344CB8AC3E}">
        <p14:creationId xmlns:p14="http://schemas.microsoft.com/office/powerpoint/2010/main" val="2734350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Design According to Wikipedia</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758089" y="640670"/>
            <a:ext cx="3143250" cy="2085975"/>
          </a:xfrm>
          <a:prstGeom prst="rect">
            <a:avLst/>
          </a:prstGeom>
          <a:noFill/>
          <a:ln w="38100">
            <a:solidFill>
              <a:schemeClr val="accent2"/>
            </a:solidFill>
            <a:miter lim="800000"/>
            <a:headEnd/>
            <a:tailEnd/>
          </a:ln>
        </p:spPr>
      </p:pic>
      <p:sp>
        <p:nvSpPr>
          <p:cNvPr id="7" name="Text Box 3"/>
          <p:cNvSpPr txBox="1">
            <a:spLocks noChangeArrowheads="1"/>
          </p:cNvSpPr>
          <p:nvPr/>
        </p:nvSpPr>
        <p:spPr bwMode="auto">
          <a:xfrm>
            <a:off x="230188" y="783771"/>
            <a:ext cx="8686800" cy="5239658"/>
          </a:xfrm>
          <a:prstGeom prst="rect">
            <a:avLst/>
          </a:prstGeom>
          <a:noFill/>
          <a:ln w="9525">
            <a:noFill/>
            <a:miter lim="800000"/>
            <a:headEnd/>
            <a:tailEnd/>
          </a:ln>
          <a:effectLst/>
        </p:spPr>
        <p:txBody>
          <a:bodyPr lIns="0" tIns="0" rIns="0" bIns="0"/>
          <a:lstStyle/>
          <a:p>
            <a:pPr>
              <a:spcAft>
                <a:spcPts val="1200"/>
              </a:spcAft>
            </a:pPr>
            <a:r>
              <a:rPr lang="en-US" sz="1800" b="1" dirty="0" smtClean="0">
                <a:solidFill>
                  <a:schemeClr val="bg1"/>
                </a:solidFill>
                <a:latin typeface="+mj-lt"/>
              </a:rPr>
              <a:t>“Design is the planning that lays the basis for</a:t>
            </a:r>
            <a:br>
              <a:rPr lang="en-US" sz="1800" b="1" dirty="0" smtClean="0">
                <a:solidFill>
                  <a:schemeClr val="bg1"/>
                </a:solidFill>
                <a:latin typeface="+mj-lt"/>
              </a:rPr>
            </a:br>
            <a:r>
              <a:rPr lang="en-US" sz="1800" b="1" dirty="0" smtClean="0">
                <a:solidFill>
                  <a:schemeClr val="bg1"/>
                </a:solidFill>
                <a:latin typeface="+mj-lt"/>
              </a:rPr>
              <a:t>the making of every object or system. It can </a:t>
            </a:r>
            <a:br>
              <a:rPr lang="en-US" sz="1800" b="1" dirty="0" smtClean="0">
                <a:solidFill>
                  <a:schemeClr val="bg1"/>
                </a:solidFill>
                <a:latin typeface="+mj-lt"/>
              </a:rPr>
            </a:br>
            <a:r>
              <a:rPr lang="en-US" sz="1800" b="1" dirty="0" smtClean="0">
                <a:solidFill>
                  <a:schemeClr val="bg1"/>
                </a:solidFill>
                <a:latin typeface="+mj-lt"/>
              </a:rPr>
              <a:t>be used both as a noun and as a verb and, in a</a:t>
            </a:r>
            <a:br>
              <a:rPr lang="en-US" sz="1800" b="1" dirty="0" smtClean="0">
                <a:solidFill>
                  <a:schemeClr val="bg1"/>
                </a:solidFill>
                <a:latin typeface="+mj-lt"/>
              </a:rPr>
            </a:br>
            <a:r>
              <a:rPr lang="en-US" sz="1800" b="1" dirty="0" smtClean="0">
                <a:solidFill>
                  <a:schemeClr val="bg1"/>
                </a:solidFill>
                <a:latin typeface="+mj-lt"/>
              </a:rPr>
              <a:t>broader  way, it means applied arts and </a:t>
            </a:r>
            <a:br>
              <a:rPr lang="en-US" sz="1800" b="1" dirty="0" smtClean="0">
                <a:solidFill>
                  <a:schemeClr val="bg1"/>
                </a:solidFill>
                <a:latin typeface="+mj-lt"/>
              </a:rPr>
            </a:br>
            <a:r>
              <a:rPr lang="en-US" sz="1800" b="1" dirty="0" smtClean="0">
                <a:solidFill>
                  <a:schemeClr val="bg1"/>
                </a:solidFill>
                <a:latin typeface="+mj-lt"/>
              </a:rPr>
              <a:t>engineering. </a:t>
            </a:r>
          </a:p>
          <a:p>
            <a:pPr>
              <a:spcAft>
                <a:spcPts val="1200"/>
              </a:spcAft>
            </a:pPr>
            <a:r>
              <a:rPr lang="en-US" sz="1800" b="1" dirty="0" smtClean="0">
                <a:solidFill>
                  <a:schemeClr val="bg1"/>
                </a:solidFill>
                <a:latin typeface="+mj-lt"/>
              </a:rPr>
              <a:t>As a verb, "to design" refers to the process of </a:t>
            </a:r>
            <a:br>
              <a:rPr lang="en-US" sz="1800" b="1" dirty="0" smtClean="0">
                <a:solidFill>
                  <a:schemeClr val="bg1"/>
                </a:solidFill>
                <a:latin typeface="+mj-lt"/>
              </a:rPr>
            </a:br>
            <a:r>
              <a:rPr lang="en-US" sz="1800" b="1" dirty="0" smtClean="0">
                <a:solidFill>
                  <a:schemeClr val="bg1"/>
                </a:solidFill>
                <a:latin typeface="+mj-lt"/>
              </a:rPr>
              <a:t>originating and developing a plan for a product, </a:t>
            </a:r>
            <a:br>
              <a:rPr lang="en-US" sz="1800" b="1" dirty="0" smtClean="0">
                <a:solidFill>
                  <a:schemeClr val="bg1"/>
                </a:solidFill>
                <a:latin typeface="+mj-lt"/>
              </a:rPr>
            </a:br>
            <a:r>
              <a:rPr lang="en-US" sz="1800" b="1" dirty="0" smtClean="0">
                <a:solidFill>
                  <a:schemeClr val="bg1"/>
                </a:solidFill>
                <a:latin typeface="+mj-lt"/>
              </a:rPr>
              <a:t>structure, system, or component with intention.</a:t>
            </a:r>
          </a:p>
          <a:p>
            <a:pPr>
              <a:spcAft>
                <a:spcPts val="1200"/>
              </a:spcAft>
            </a:pPr>
            <a:r>
              <a:rPr lang="en-US" sz="1800" b="1" dirty="0" smtClean="0">
                <a:solidFill>
                  <a:schemeClr val="bg1"/>
                </a:solidFill>
                <a:latin typeface="+mj-lt"/>
              </a:rPr>
              <a:t>As a noun, "a design" is used for either the final (solution) plan (e.g. proposal, drawing, model, description) or the result of implementing that plan in the form of the final product of a design process.</a:t>
            </a:r>
          </a:p>
          <a:p>
            <a:pPr>
              <a:spcAft>
                <a:spcPts val="1200"/>
              </a:spcAft>
            </a:pPr>
            <a:r>
              <a:rPr lang="en-US" sz="1800" b="1" dirty="0" smtClean="0">
                <a:solidFill>
                  <a:schemeClr val="bg1"/>
                </a:solidFill>
                <a:latin typeface="+mj-lt"/>
              </a:rPr>
              <a:t>This classification aside, in its broadest sense no other limitations exist and the final product can be anything from clothing to graphical user interfaces to skyscrapers. Even virtual concepts such as corporate identity and cultural traditions such as celebration of certain holidays are sometimes designed. More recently, processes (in general) have also been treated as products of design, giving new meaning to the term </a:t>
            </a:r>
            <a:r>
              <a:rPr lang="en-US" sz="1800" b="1" i="1" dirty="0" smtClean="0">
                <a:solidFill>
                  <a:schemeClr val="bg1"/>
                </a:solidFill>
                <a:latin typeface="+mj-lt"/>
              </a:rPr>
              <a:t>process design</a:t>
            </a:r>
            <a:r>
              <a:rPr lang="en-US" sz="1800" b="1" dirty="0" smtClean="0">
                <a:solidFill>
                  <a:schemeClr val="bg1"/>
                </a:solidFill>
                <a:latin typeface="+mj-lt"/>
              </a:rPr>
              <a:t>.</a:t>
            </a:r>
          </a:p>
          <a:p>
            <a:pPr marL="165100" indent="-165100" algn="just">
              <a:spcAft>
                <a:spcPts val="600"/>
              </a:spcAft>
              <a:buFont typeface="Arial" pitchFamily="34" charset="0"/>
              <a:buChar char="•"/>
            </a:pPr>
            <a:endParaRPr lang="en-US" sz="1800" b="1" dirty="0" smtClean="0">
              <a:latin typeface="+mj-lt"/>
            </a:endParaRPr>
          </a:p>
        </p:txBody>
      </p:sp>
    </p:spTree>
    <p:extLst>
      <p:ext uri="{BB962C8B-B14F-4D97-AF65-F5344CB8AC3E}">
        <p14:creationId xmlns:p14="http://schemas.microsoft.com/office/powerpoint/2010/main" val="422958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Design According to ABET</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sp>
        <p:nvSpPr>
          <p:cNvPr id="7" name="Text Box 3"/>
          <p:cNvSpPr txBox="1">
            <a:spLocks noChangeArrowheads="1"/>
          </p:cNvSpPr>
          <p:nvPr/>
        </p:nvSpPr>
        <p:spPr bwMode="auto">
          <a:xfrm>
            <a:off x="230187" y="783771"/>
            <a:ext cx="8652555" cy="5791200"/>
          </a:xfrm>
          <a:prstGeom prst="rect">
            <a:avLst/>
          </a:prstGeom>
          <a:noFill/>
          <a:ln w="9525">
            <a:noFill/>
            <a:miter lim="800000"/>
            <a:headEnd/>
            <a:tailEnd/>
          </a:ln>
          <a:effectLst/>
        </p:spPr>
        <p:txBody>
          <a:bodyPr lIns="0" tIns="0" rIns="0" bIns="0"/>
          <a:lstStyle/>
          <a:p>
            <a:pPr>
              <a:spcAft>
                <a:spcPts val="1200"/>
              </a:spcAft>
            </a:pPr>
            <a:r>
              <a:rPr lang="en-US" sz="1800" b="1" dirty="0" smtClean="0"/>
              <a:t>In the ABET handbook on accrediting engineering </a:t>
            </a:r>
            <a:br>
              <a:rPr lang="en-US" sz="1800" b="1" dirty="0" smtClean="0"/>
            </a:br>
            <a:r>
              <a:rPr lang="en-US" sz="1800" b="1" dirty="0" smtClean="0"/>
              <a:t>programs, it states: </a:t>
            </a:r>
          </a:p>
          <a:p>
            <a:pPr marL="231775">
              <a:spcAft>
                <a:spcPts val="1200"/>
              </a:spcAft>
            </a:pPr>
            <a:r>
              <a:rPr lang="en-US" sz="1800" b="1" dirty="0" smtClean="0"/>
              <a:t>“Students must be prepared for engineering practice </a:t>
            </a:r>
            <a:br>
              <a:rPr lang="en-US" sz="1800" b="1" dirty="0" smtClean="0"/>
            </a:br>
            <a:r>
              <a:rPr lang="en-US" sz="1800" b="1" dirty="0" smtClean="0"/>
              <a:t>through the curriculum culminating in a major design </a:t>
            </a:r>
            <a:br>
              <a:rPr lang="en-US" sz="1800" b="1" dirty="0" smtClean="0"/>
            </a:br>
            <a:r>
              <a:rPr lang="en-US" sz="1800" b="1" dirty="0" smtClean="0"/>
              <a:t>experience based on the knowledge and skills acquired </a:t>
            </a:r>
            <a:br>
              <a:rPr lang="en-US" sz="1800" b="1" dirty="0" smtClean="0"/>
            </a:br>
            <a:r>
              <a:rPr lang="en-US" sz="1800" b="1" dirty="0" smtClean="0"/>
              <a:t>in earlier course work and incorporating engineering </a:t>
            </a:r>
            <a:br>
              <a:rPr lang="en-US" sz="1800" b="1" dirty="0" smtClean="0"/>
            </a:br>
            <a:r>
              <a:rPr lang="en-US" sz="1800" b="1" dirty="0" smtClean="0"/>
              <a:t>standards and realistic constraints that include most of </a:t>
            </a:r>
            <a:br>
              <a:rPr lang="en-US" sz="1800" b="1" dirty="0" smtClean="0"/>
            </a:br>
            <a:r>
              <a:rPr lang="en-US" sz="1800" b="1" dirty="0" smtClean="0"/>
              <a:t>the following considerations: economic; environmental; </a:t>
            </a:r>
            <a:br>
              <a:rPr lang="en-US" sz="1800" b="1" dirty="0" smtClean="0"/>
            </a:br>
            <a:r>
              <a:rPr lang="en-US" sz="1800" b="1" dirty="0" smtClean="0"/>
              <a:t>sustainability; manufacturability; ethical; health and safety; </a:t>
            </a:r>
            <a:br>
              <a:rPr lang="en-US" sz="1800" b="1" dirty="0" smtClean="0"/>
            </a:br>
            <a:r>
              <a:rPr lang="en-US" sz="1800" b="1" dirty="0" smtClean="0"/>
              <a:t>social; and political.”</a:t>
            </a:r>
          </a:p>
          <a:p>
            <a:pPr>
              <a:spcAft>
                <a:spcPts val="1200"/>
              </a:spcAft>
            </a:pPr>
            <a:r>
              <a:rPr lang="en-US" sz="1800" b="1" dirty="0" smtClean="0"/>
              <a:t>In Temple’s College of Engineering, we focus on a few important aspects of design:</a:t>
            </a:r>
          </a:p>
          <a:p>
            <a:pPr marL="465138" indent="-233363">
              <a:spcAft>
                <a:spcPts val="1200"/>
              </a:spcAft>
              <a:buFont typeface="Wingdings" pitchFamily="2" charset="2"/>
              <a:buChar char="§"/>
            </a:pPr>
            <a:r>
              <a:rPr lang="en-US" sz="1800" b="1" dirty="0" smtClean="0"/>
              <a:t>Multidisciplinary</a:t>
            </a:r>
          </a:p>
          <a:p>
            <a:pPr marL="465138" indent="-233363">
              <a:spcAft>
                <a:spcPts val="1200"/>
              </a:spcAft>
              <a:buFont typeface="Wingdings" pitchFamily="2" charset="2"/>
              <a:buChar char="§"/>
            </a:pPr>
            <a:r>
              <a:rPr lang="en-US" sz="1800" b="1" dirty="0" smtClean="0"/>
              <a:t>Customer-driven, aggressive quantitative design constraints</a:t>
            </a:r>
          </a:p>
          <a:p>
            <a:pPr marL="465138" indent="-233363">
              <a:spcAft>
                <a:spcPts val="1200"/>
              </a:spcAft>
              <a:buFont typeface="Wingdings" pitchFamily="2" charset="2"/>
              <a:buChar char="§"/>
            </a:pPr>
            <a:r>
              <a:rPr lang="en-US" sz="1800" b="1" dirty="0" smtClean="0"/>
              <a:t>Incorporation of practical considerations such as energy and sustainability</a:t>
            </a:r>
          </a:p>
          <a:p>
            <a:pPr marL="465138" indent="-233363">
              <a:spcAft>
                <a:spcPts val="1200"/>
              </a:spcAft>
              <a:buFont typeface="Wingdings" pitchFamily="2" charset="2"/>
              <a:buChar char="§"/>
            </a:pPr>
            <a:r>
              <a:rPr lang="en-US" sz="1800" b="1" dirty="0" smtClean="0"/>
              <a:t>Project management</a:t>
            </a:r>
          </a:p>
          <a:p>
            <a:pPr marL="465138" indent="-233363">
              <a:spcAft>
                <a:spcPts val="1200"/>
              </a:spcAft>
              <a:buFont typeface="Wingdings" pitchFamily="2" charset="2"/>
              <a:buChar char="§"/>
            </a:pPr>
            <a:r>
              <a:rPr lang="en-US" sz="1800" b="1" dirty="0" smtClean="0"/>
              <a:t>Professional communication</a:t>
            </a:r>
          </a:p>
          <a:p>
            <a:pPr marL="165100" indent="-165100" algn="just">
              <a:spcAft>
                <a:spcPts val="600"/>
              </a:spcAft>
              <a:buFont typeface="Arial" pitchFamily="34" charset="0"/>
              <a:buChar char="•"/>
            </a:pPr>
            <a:endParaRPr lang="en-US" sz="1800" b="1" dirty="0" smtClean="0">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7050942" y="608693"/>
            <a:ext cx="1839286" cy="2294164"/>
          </a:xfrm>
          <a:prstGeom prst="rect">
            <a:avLst/>
          </a:prstGeom>
          <a:noFill/>
          <a:ln w="9525">
            <a:noFill/>
            <a:miter lim="800000"/>
            <a:headEnd/>
            <a:tailEnd/>
          </a:ln>
        </p:spPr>
      </p:pic>
    </p:spTree>
    <p:extLst>
      <p:ext uri="{BB962C8B-B14F-4D97-AF65-F5344CB8AC3E}">
        <p14:creationId xmlns:p14="http://schemas.microsoft.com/office/powerpoint/2010/main" val="312493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230188" y="604911"/>
            <a:ext cx="8686800" cy="5897489"/>
          </a:xfrm>
          <a:prstGeom prst="rect">
            <a:avLst/>
          </a:prstGeom>
          <a:noFill/>
          <a:ln w="9525">
            <a:noFill/>
            <a:miter lim="800000"/>
            <a:headEnd/>
            <a:tailEnd/>
          </a:ln>
          <a:effectLst/>
        </p:spPr>
        <p:txBody>
          <a:bodyPr lIns="0" tIns="0" rIns="0" bIns="0"/>
          <a:lstStyle/>
          <a:p>
            <a:pPr marL="165100" indent="-165100" algn="just">
              <a:spcAft>
                <a:spcPts val="1200"/>
              </a:spcAft>
              <a:buFont typeface="Arial" pitchFamily="34" charset="0"/>
              <a:buChar char="•"/>
            </a:pPr>
            <a:r>
              <a:rPr lang="en-US" sz="1800" b="1" dirty="0" smtClean="0">
                <a:solidFill>
                  <a:schemeClr val="accent2"/>
                </a:solidFill>
                <a:latin typeface="Arial" charset="0"/>
              </a:rPr>
              <a:t>Senior Design is not about:</a:t>
            </a:r>
          </a:p>
          <a:p>
            <a:pPr marL="347663" indent="-173038" algn="just">
              <a:spcAft>
                <a:spcPts val="1200"/>
              </a:spcAft>
              <a:buFont typeface="Wingdings" pitchFamily="2" charset="2"/>
              <a:buChar char="§"/>
            </a:pPr>
            <a:r>
              <a:rPr lang="en-US" sz="1800" b="1" dirty="0" smtClean="0">
                <a:solidFill>
                  <a:schemeClr val="bg1"/>
                </a:solidFill>
              </a:rPr>
              <a:t>c</a:t>
            </a:r>
            <a:r>
              <a:rPr lang="en-US" sz="1800" b="1" dirty="0" smtClean="0">
                <a:solidFill>
                  <a:schemeClr val="bg1"/>
                </a:solidFill>
                <a:latin typeface="Arial" charset="0"/>
              </a:rPr>
              <a:t>reating a unique project concept</a:t>
            </a:r>
          </a:p>
          <a:p>
            <a:pPr marL="347663" indent="-173038" algn="just">
              <a:spcAft>
                <a:spcPts val="1200"/>
              </a:spcAft>
              <a:buFont typeface="Wingdings" pitchFamily="2" charset="2"/>
              <a:buChar char="§"/>
            </a:pPr>
            <a:r>
              <a:rPr lang="en-US" sz="1800" b="1" dirty="0" smtClean="0">
                <a:solidFill>
                  <a:schemeClr val="bg1"/>
                </a:solidFill>
                <a:latin typeface="Arial" charset="0"/>
              </a:rPr>
              <a:t>inventing a new gadget</a:t>
            </a:r>
          </a:p>
          <a:p>
            <a:pPr marL="347663" indent="-173038" algn="just">
              <a:spcAft>
                <a:spcPts val="2400"/>
              </a:spcAft>
              <a:buFont typeface="Wingdings" pitchFamily="2" charset="2"/>
              <a:buChar char="§"/>
            </a:pPr>
            <a:r>
              <a:rPr lang="en-US" sz="1800" b="1" dirty="0" smtClean="0">
                <a:solidFill>
                  <a:schemeClr val="bg1"/>
                </a:solidFill>
              </a:rPr>
              <a:t>doing something that has never been done before</a:t>
            </a:r>
            <a:endParaRPr lang="en-US" sz="1800" b="1" dirty="0" smtClean="0">
              <a:solidFill>
                <a:schemeClr val="bg1"/>
              </a:solidFill>
              <a:latin typeface="Arial" charset="0"/>
            </a:endParaRPr>
          </a:p>
          <a:p>
            <a:pPr marL="165100" indent="-165100" algn="just">
              <a:spcAft>
                <a:spcPts val="1200"/>
              </a:spcAft>
              <a:buFont typeface="Arial" pitchFamily="34" charset="0"/>
              <a:buChar char="•"/>
            </a:pPr>
            <a:r>
              <a:rPr lang="en-US" sz="1800" b="1" dirty="0" smtClean="0">
                <a:solidFill>
                  <a:schemeClr val="accent2"/>
                </a:solidFill>
              </a:rPr>
              <a:t>Senior Design is about:</a:t>
            </a:r>
          </a:p>
          <a:p>
            <a:pPr marL="347663" indent="-173038" algn="just">
              <a:spcAft>
                <a:spcPts val="1200"/>
              </a:spcAft>
              <a:buFont typeface="Wingdings" pitchFamily="2" charset="2"/>
              <a:buChar char="§"/>
            </a:pPr>
            <a:r>
              <a:rPr lang="en-US" sz="1800" b="1" dirty="0" smtClean="0">
                <a:solidFill>
                  <a:schemeClr val="bg1"/>
                </a:solidFill>
              </a:rPr>
              <a:t>Translating customer needs into quantitative design constraints</a:t>
            </a:r>
          </a:p>
          <a:p>
            <a:pPr marL="347663" indent="-173038" algn="just">
              <a:spcAft>
                <a:spcPts val="1200"/>
              </a:spcAft>
              <a:buFont typeface="Wingdings" pitchFamily="2" charset="2"/>
              <a:buChar char="§"/>
            </a:pPr>
            <a:r>
              <a:rPr lang="en-US" sz="1800" b="1" dirty="0" smtClean="0">
                <a:solidFill>
                  <a:schemeClr val="bg1"/>
                </a:solidFill>
              </a:rPr>
              <a:t>Optimizing a design to meet these constraints</a:t>
            </a:r>
          </a:p>
          <a:p>
            <a:pPr marL="347663" indent="-173038" algn="just">
              <a:spcAft>
                <a:spcPts val="1200"/>
              </a:spcAft>
              <a:buFont typeface="Wingdings" pitchFamily="2" charset="2"/>
              <a:buChar char="§"/>
            </a:pPr>
            <a:r>
              <a:rPr lang="en-US" sz="1800" b="1" dirty="0" smtClean="0">
                <a:solidFill>
                  <a:schemeClr val="bg1"/>
                </a:solidFill>
              </a:rPr>
              <a:t>Verifying that your design meets these constraints</a:t>
            </a:r>
          </a:p>
          <a:p>
            <a:pPr marL="347663" indent="-173038" algn="just">
              <a:spcAft>
                <a:spcPts val="1800"/>
              </a:spcAft>
              <a:buFont typeface="Wingdings" pitchFamily="2" charset="2"/>
              <a:buChar char="§"/>
            </a:pPr>
            <a:r>
              <a:rPr lang="en-US" sz="1800" b="1" dirty="0" smtClean="0">
                <a:solidFill>
                  <a:schemeClr val="bg1"/>
                </a:solidFill>
              </a:rPr>
              <a:t>Fabricating a prototype to demonstrate proof of concept.</a:t>
            </a:r>
          </a:p>
          <a:p>
            <a:pPr marL="165100" indent="-165100" algn="just">
              <a:spcAft>
                <a:spcPts val="1200"/>
              </a:spcAft>
              <a:buFont typeface="Arial" pitchFamily="34" charset="0"/>
              <a:buChar char="•"/>
            </a:pPr>
            <a:r>
              <a:rPr lang="en-US" sz="1800" b="1" dirty="0" smtClean="0">
                <a:solidFill>
                  <a:schemeClr val="accent2"/>
                </a:solidFill>
              </a:rPr>
              <a:t>Key elements of this class include:</a:t>
            </a:r>
          </a:p>
          <a:p>
            <a:pPr marL="347663" indent="-173038" algn="just">
              <a:spcAft>
                <a:spcPts val="1200"/>
              </a:spcAft>
              <a:buFont typeface="Wingdings" pitchFamily="2" charset="2"/>
              <a:buChar char="§"/>
            </a:pPr>
            <a:r>
              <a:rPr lang="en-US" sz="1800" b="1" dirty="0" smtClean="0">
                <a:solidFill>
                  <a:schemeClr val="bg1"/>
                </a:solidFill>
              </a:rPr>
              <a:t>Learning how to communicate your ideas to management and the customer</a:t>
            </a:r>
          </a:p>
          <a:p>
            <a:pPr marL="347663" indent="-173038" algn="just">
              <a:spcAft>
                <a:spcPts val="1200"/>
              </a:spcAft>
              <a:buFont typeface="Wingdings" pitchFamily="2" charset="2"/>
              <a:buChar char="§"/>
            </a:pPr>
            <a:r>
              <a:rPr lang="en-US" sz="1800" b="1" dirty="0" smtClean="0">
                <a:solidFill>
                  <a:schemeClr val="bg1"/>
                </a:solidFill>
              </a:rPr>
              <a:t>Appreciating the multidisciplinary aspects of engineering design</a:t>
            </a:r>
          </a:p>
          <a:p>
            <a:pPr marL="347663" indent="-173038" algn="just">
              <a:spcAft>
                <a:spcPts val="1200"/>
              </a:spcAft>
              <a:buFont typeface="Wingdings" pitchFamily="2" charset="2"/>
              <a:buChar char="§"/>
            </a:pPr>
            <a:r>
              <a:rPr lang="en-US" sz="1800" b="1" dirty="0" smtClean="0">
                <a:solidFill>
                  <a:schemeClr val="bg1"/>
                </a:solidFill>
              </a:rPr>
              <a:t>Understanding how practical constraints such as cost and sustainability influence the design process at every step.</a:t>
            </a:r>
            <a:endParaRPr lang="en-US" sz="1800" b="1" dirty="0" smtClean="0"/>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The Essence of Senior Design</a:t>
            </a:r>
            <a:endParaRPr lang="en-US" b="1" dirty="0">
              <a:solidFill>
                <a:schemeClr val="accent2"/>
              </a:solidFill>
            </a:endParaRPr>
          </a:p>
        </p:txBody>
      </p:sp>
    </p:spTree>
    <p:extLst>
      <p:ext uri="{BB962C8B-B14F-4D97-AF65-F5344CB8AC3E}">
        <p14:creationId xmlns:p14="http://schemas.microsoft.com/office/powerpoint/2010/main" val="89460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5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54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54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4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54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5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1521958" y="2320489"/>
            <a:ext cx="1134155" cy="388257"/>
          </a:xfrm>
          <a:prstGeom prst="rect">
            <a:avLst/>
          </a:prstGeom>
          <a:noFill/>
          <a:ln w="9525">
            <a:noFill/>
            <a:miter lim="800000"/>
            <a:headEnd/>
            <a:tailEnd/>
          </a:ln>
          <a:effectLst/>
        </p:spPr>
        <p:txBody>
          <a:bodyPr lIns="0" tIns="0" rIns="0" bIns="0"/>
          <a:lstStyle/>
          <a:p>
            <a:pPr marL="165100" indent="-165100" algn="just">
              <a:spcAft>
                <a:spcPts val="600"/>
              </a:spcAft>
            </a:pPr>
            <a:r>
              <a:rPr lang="en-US" sz="1800" b="1" dirty="0" smtClean="0"/>
              <a:t>Schedule</a:t>
            </a:r>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Product Development Trade-offs</a:t>
            </a:r>
            <a:endParaRPr lang="en-US" b="1" dirty="0">
              <a:solidFill>
                <a:schemeClr val="accent2"/>
              </a:solidFill>
            </a:endParaRPr>
          </a:p>
        </p:txBody>
      </p:sp>
      <p:sp>
        <p:nvSpPr>
          <p:cNvPr id="5" name="Rectangle 4"/>
          <p:cNvSpPr/>
          <p:nvPr/>
        </p:nvSpPr>
        <p:spPr>
          <a:xfrm>
            <a:off x="3178628" y="1553047"/>
            <a:ext cx="2743200" cy="1828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950857" y="2309604"/>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302805" y="1141204"/>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4302805" y="3459861"/>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2685143" y="2309604"/>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4247357" y="3958790"/>
            <a:ext cx="633412" cy="337457"/>
          </a:xfrm>
          <a:prstGeom prst="rect">
            <a:avLst/>
          </a:prstGeom>
          <a:noFill/>
          <a:ln w="9525">
            <a:noFill/>
            <a:miter lim="800000"/>
            <a:headEnd/>
            <a:tailEnd/>
          </a:ln>
          <a:effectLst/>
        </p:spPr>
        <p:txBody>
          <a:bodyPr lIns="0" tIns="0" rIns="0" bIns="0"/>
          <a:lstStyle/>
          <a:p>
            <a:pPr marL="165100" indent="-165100" algn="just">
              <a:spcAft>
                <a:spcPts val="600"/>
              </a:spcAft>
            </a:pPr>
            <a:r>
              <a:rPr lang="en-US" sz="1800" b="1" dirty="0" smtClean="0"/>
              <a:t>Cost</a:t>
            </a:r>
          </a:p>
        </p:txBody>
      </p:sp>
      <p:sp>
        <p:nvSpPr>
          <p:cNvPr id="11" name="Text Box 3"/>
          <p:cNvSpPr txBox="1">
            <a:spLocks noChangeArrowheads="1"/>
          </p:cNvSpPr>
          <p:nvPr/>
        </p:nvSpPr>
        <p:spPr bwMode="auto">
          <a:xfrm>
            <a:off x="3808297" y="671304"/>
            <a:ext cx="1503929" cy="373743"/>
          </a:xfrm>
          <a:prstGeom prst="rect">
            <a:avLst/>
          </a:prstGeom>
          <a:noFill/>
          <a:ln w="9525">
            <a:noFill/>
            <a:miter lim="800000"/>
            <a:headEnd/>
            <a:tailEnd/>
          </a:ln>
          <a:effectLst/>
        </p:spPr>
        <p:txBody>
          <a:bodyPr lIns="0" tIns="0" rIns="0" bIns="0"/>
          <a:lstStyle/>
          <a:p>
            <a:pPr marL="165100" indent="-165100" algn="ctr">
              <a:spcAft>
                <a:spcPts val="600"/>
              </a:spcAft>
            </a:pPr>
            <a:r>
              <a:rPr lang="en-US" sz="1800" b="1" dirty="0" smtClean="0"/>
              <a:t>Performance</a:t>
            </a:r>
          </a:p>
        </p:txBody>
      </p:sp>
      <p:sp>
        <p:nvSpPr>
          <p:cNvPr id="12" name="Text Box 3"/>
          <p:cNvSpPr txBox="1">
            <a:spLocks noChangeArrowheads="1"/>
          </p:cNvSpPr>
          <p:nvPr/>
        </p:nvSpPr>
        <p:spPr bwMode="auto">
          <a:xfrm>
            <a:off x="6551160" y="2353146"/>
            <a:ext cx="575355" cy="351972"/>
          </a:xfrm>
          <a:prstGeom prst="rect">
            <a:avLst/>
          </a:prstGeom>
          <a:noFill/>
          <a:ln w="9525">
            <a:noFill/>
            <a:miter lim="800000"/>
            <a:headEnd/>
            <a:tailEnd/>
          </a:ln>
          <a:effectLst/>
        </p:spPr>
        <p:txBody>
          <a:bodyPr lIns="0" tIns="0" rIns="0" bIns="0"/>
          <a:lstStyle/>
          <a:p>
            <a:pPr marL="165100" indent="-165100" algn="just">
              <a:spcAft>
                <a:spcPts val="600"/>
              </a:spcAft>
            </a:pPr>
            <a:r>
              <a:rPr lang="en-US" sz="1800" b="1" dirty="0" smtClean="0"/>
              <a:t>Risk</a:t>
            </a:r>
          </a:p>
        </p:txBody>
      </p:sp>
      <p:sp>
        <p:nvSpPr>
          <p:cNvPr id="13" name="Text Box 3"/>
          <p:cNvSpPr txBox="1">
            <a:spLocks noChangeArrowheads="1"/>
          </p:cNvSpPr>
          <p:nvPr/>
        </p:nvSpPr>
        <p:spPr bwMode="auto">
          <a:xfrm>
            <a:off x="201160" y="4455886"/>
            <a:ext cx="8686800" cy="1930399"/>
          </a:xfrm>
          <a:prstGeom prst="rect">
            <a:avLst/>
          </a:prstGeom>
          <a:noFill/>
          <a:ln w="9525">
            <a:noFill/>
            <a:miter lim="800000"/>
            <a:headEnd/>
            <a:tailEnd/>
          </a:ln>
          <a:effectLst/>
        </p:spPr>
        <p:txBody>
          <a:bodyPr lIns="0" tIns="0" rIns="0" bIns="0"/>
          <a:lstStyle/>
          <a:p>
            <a:pPr marL="174625" indent="-174625">
              <a:spcAft>
                <a:spcPts val="1800"/>
              </a:spcAft>
              <a:buFont typeface="Arial" pitchFamily="34" charset="0"/>
              <a:buChar char="•"/>
            </a:pPr>
            <a:r>
              <a:rPr lang="en-US" sz="1800" b="1" dirty="0" smtClean="0">
                <a:solidFill>
                  <a:schemeClr val="accent2"/>
                </a:solidFill>
                <a:latin typeface="+mj-lt"/>
              </a:rPr>
              <a:t>Performance: </a:t>
            </a:r>
            <a:r>
              <a:rPr lang="en-US" sz="1800" b="1" dirty="0" smtClean="0">
                <a:solidFill>
                  <a:srgbClr val="000000"/>
                </a:solidFill>
                <a:latin typeface="+mj-lt"/>
              </a:rPr>
              <a:t>ability to do the primary mission</a:t>
            </a:r>
          </a:p>
          <a:p>
            <a:pPr marL="174625" indent="-174625">
              <a:spcAft>
                <a:spcPts val="1800"/>
              </a:spcAft>
              <a:buFont typeface="Arial" pitchFamily="34" charset="0"/>
              <a:buChar char="•"/>
            </a:pPr>
            <a:r>
              <a:rPr lang="en-US" sz="1800" b="1" dirty="0" smtClean="0">
                <a:solidFill>
                  <a:schemeClr val="accent2"/>
                </a:solidFill>
                <a:latin typeface="+mj-lt"/>
              </a:rPr>
              <a:t>Cost: </a:t>
            </a:r>
            <a:r>
              <a:rPr lang="en-US" sz="1800" b="1" dirty="0" smtClean="0">
                <a:solidFill>
                  <a:srgbClr val="000000"/>
                </a:solidFill>
                <a:latin typeface="+mj-lt"/>
              </a:rPr>
              <a:t>development, operation life-cycle cost</a:t>
            </a:r>
          </a:p>
          <a:p>
            <a:pPr marL="174625" indent="-174625">
              <a:spcAft>
                <a:spcPts val="1800"/>
              </a:spcAft>
              <a:buFont typeface="Arial" pitchFamily="34" charset="0"/>
              <a:buChar char="•"/>
            </a:pPr>
            <a:r>
              <a:rPr lang="en-US" sz="1800" b="1" dirty="0" smtClean="0">
                <a:solidFill>
                  <a:schemeClr val="accent2"/>
                </a:solidFill>
                <a:latin typeface="+mj-lt"/>
              </a:rPr>
              <a:t>Schedule: </a:t>
            </a:r>
            <a:r>
              <a:rPr lang="en-US" sz="1800" b="1" dirty="0" smtClean="0">
                <a:solidFill>
                  <a:srgbClr val="000000"/>
                </a:solidFill>
                <a:latin typeface="+mj-lt"/>
              </a:rPr>
              <a:t>time to first unit, production rate</a:t>
            </a:r>
          </a:p>
          <a:p>
            <a:pPr marL="174625" indent="-174625">
              <a:spcAft>
                <a:spcPts val="1800"/>
              </a:spcAft>
              <a:buFont typeface="Arial" pitchFamily="34" charset="0"/>
              <a:buChar char="•"/>
            </a:pPr>
            <a:r>
              <a:rPr lang="en-US" sz="1800" b="1" dirty="0" smtClean="0">
                <a:solidFill>
                  <a:schemeClr val="accent2"/>
                </a:solidFill>
                <a:latin typeface="+mj-lt"/>
              </a:rPr>
              <a:t>Risk: </a:t>
            </a:r>
            <a:r>
              <a:rPr lang="en-US" sz="1800" b="1" dirty="0" smtClean="0">
                <a:solidFill>
                  <a:srgbClr val="000000"/>
                </a:solidFill>
                <a:latin typeface="+mj-lt"/>
              </a:rPr>
              <a:t>of technical and/or financial failure</a:t>
            </a:r>
            <a:endParaRPr lang="en-US" sz="1800" b="1" dirty="0" smtClean="0"/>
          </a:p>
        </p:txBody>
      </p:sp>
    </p:spTree>
    <p:extLst>
      <p:ext uri="{BB962C8B-B14F-4D97-AF65-F5344CB8AC3E}">
        <p14:creationId xmlns:p14="http://schemas.microsoft.com/office/powerpoint/2010/main" val="768274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 Iterative Design Process</a:t>
            </a:r>
            <a:endParaRPr lang="en-US" b="1" dirty="0">
              <a:solidFill>
                <a:schemeClr val="accent2"/>
              </a:solidFill>
            </a:endParaRPr>
          </a:p>
        </p:txBody>
      </p:sp>
      <p:sp>
        <p:nvSpPr>
          <p:cNvPr id="7" name="Text Box 3"/>
          <p:cNvSpPr txBox="1">
            <a:spLocks noChangeArrowheads="1"/>
          </p:cNvSpPr>
          <p:nvPr/>
        </p:nvSpPr>
        <p:spPr bwMode="auto">
          <a:xfrm>
            <a:off x="186396" y="5458269"/>
            <a:ext cx="8735354" cy="91438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tabLst>
                <a:tab pos="168275" algn="l"/>
                <a:tab pos="3206750" algn="l"/>
              </a:tabLst>
            </a:pPr>
            <a:endParaRPr lang="en-US" sz="1800" b="1" dirty="0" smtClean="0">
              <a:solidFill>
                <a:schemeClr val="accent2"/>
              </a:solidFill>
              <a:sym typeface="Wingdings"/>
            </a:endParaRPr>
          </a:p>
        </p:txBody>
      </p:sp>
      <p:grpSp>
        <p:nvGrpSpPr>
          <p:cNvPr id="8" name="Group 1029"/>
          <p:cNvGrpSpPr>
            <a:grpSpLocks/>
          </p:cNvGrpSpPr>
          <p:nvPr/>
        </p:nvGrpSpPr>
        <p:grpSpPr bwMode="auto">
          <a:xfrm>
            <a:off x="3143250" y="1631052"/>
            <a:ext cx="2890838" cy="2971800"/>
            <a:chOff x="3744" y="1200"/>
            <a:chExt cx="813" cy="1086"/>
          </a:xfrm>
          <a:solidFill>
            <a:schemeClr val="accent2"/>
          </a:solidFill>
        </p:grpSpPr>
        <p:sp>
          <p:nvSpPr>
            <p:cNvPr id="9" name="AutoShape 1030"/>
            <p:cNvSpPr>
              <a:spLocks noChangeArrowheads="1"/>
            </p:cNvSpPr>
            <p:nvPr/>
          </p:nvSpPr>
          <p:spPr bwMode="auto">
            <a:xfrm>
              <a:off x="3792" y="1200"/>
              <a:ext cx="765" cy="462"/>
            </a:xfrm>
            <a:prstGeom prst="curvedDownArrow">
              <a:avLst>
                <a:gd name="adj1" fmla="val 33117"/>
                <a:gd name="adj2" fmla="val 66234"/>
                <a:gd name="adj3" fmla="val 33333"/>
              </a:avLst>
            </a:prstGeom>
            <a:grpFill/>
            <a:ln w="9525">
              <a:solidFill>
                <a:schemeClr val="hlink"/>
              </a:solidFill>
              <a:miter lim="800000"/>
              <a:headEnd/>
              <a:tailEnd/>
            </a:ln>
            <a:effectLst/>
          </p:spPr>
          <p:txBody>
            <a:bodyPr wrap="none" lIns="0" tIns="0" rIns="0" anchor="ctr"/>
            <a:lstStyle/>
            <a:p>
              <a:endParaRPr lang="en-US" b="1"/>
            </a:p>
          </p:txBody>
        </p:sp>
        <p:sp>
          <p:nvSpPr>
            <p:cNvPr id="10" name="AutoShape 1031"/>
            <p:cNvSpPr>
              <a:spLocks noChangeArrowheads="1"/>
            </p:cNvSpPr>
            <p:nvPr/>
          </p:nvSpPr>
          <p:spPr bwMode="auto">
            <a:xfrm rot="-10800000">
              <a:off x="3744" y="1824"/>
              <a:ext cx="765" cy="462"/>
            </a:xfrm>
            <a:prstGeom prst="curvedDownArrow">
              <a:avLst>
                <a:gd name="adj1" fmla="val 33117"/>
                <a:gd name="adj2" fmla="val 66234"/>
                <a:gd name="adj3" fmla="val 33333"/>
              </a:avLst>
            </a:prstGeom>
            <a:grpFill/>
            <a:ln w="9525">
              <a:solidFill>
                <a:schemeClr val="hlink"/>
              </a:solidFill>
              <a:miter lim="800000"/>
              <a:headEnd/>
              <a:tailEnd/>
            </a:ln>
            <a:effectLst/>
          </p:spPr>
          <p:txBody>
            <a:bodyPr wrap="none" lIns="0" tIns="0" rIns="0" anchor="ctr"/>
            <a:lstStyle/>
            <a:p>
              <a:endParaRPr lang="en-US" b="1"/>
            </a:p>
          </p:txBody>
        </p:sp>
      </p:grpSp>
      <p:sp>
        <p:nvSpPr>
          <p:cNvPr id="11" name="Text Box 1032"/>
          <p:cNvSpPr txBox="1">
            <a:spLocks noChangeArrowheads="1"/>
          </p:cNvSpPr>
          <p:nvPr/>
        </p:nvSpPr>
        <p:spPr bwMode="auto">
          <a:xfrm>
            <a:off x="3759200" y="984360"/>
            <a:ext cx="1658938" cy="415498"/>
          </a:xfrm>
          <a:prstGeom prst="rect">
            <a:avLst/>
          </a:prstGeom>
          <a:noFill/>
          <a:ln w="9525">
            <a:noFill/>
            <a:miter lim="800000"/>
            <a:headEnd/>
            <a:tailEnd/>
          </a:ln>
          <a:effectLst/>
        </p:spPr>
        <p:txBody>
          <a:bodyPr lIns="0" tIns="0" rIns="0" anchor="ctr" anchorCtr="1">
            <a:spAutoFit/>
          </a:bodyPr>
          <a:lstStyle/>
          <a:p>
            <a:pPr algn="ctr">
              <a:spcBef>
                <a:spcPct val="50000"/>
              </a:spcBef>
              <a:spcAft>
                <a:spcPct val="0"/>
              </a:spcAft>
            </a:pPr>
            <a:r>
              <a:rPr lang="en-US" sz="2400" b="1">
                <a:solidFill>
                  <a:schemeClr val="bg1"/>
                </a:solidFill>
              </a:rPr>
              <a:t>Problem</a:t>
            </a:r>
          </a:p>
        </p:txBody>
      </p:sp>
      <p:sp>
        <p:nvSpPr>
          <p:cNvPr id="12" name="Text Box 1033"/>
          <p:cNvSpPr txBox="1">
            <a:spLocks noChangeArrowheads="1"/>
          </p:cNvSpPr>
          <p:nvPr/>
        </p:nvSpPr>
        <p:spPr bwMode="auto">
          <a:xfrm>
            <a:off x="5508625" y="1437377"/>
            <a:ext cx="2822575"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Design Constraints</a:t>
            </a:r>
          </a:p>
        </p:txBody>
      </p:sp>
      <p:sp>
        <p:nvSpPr>
          <p:cNvPr id="13" name="Text Box 1034"/>
          <p:cNvSpPr txBox="1">
            <a:spLocks noChangeArrowheads="1"/>
          </p:cNvSpPr>
          <p:nvPr/>
        </p:nvSpPr>
        <p:spPr bwMode="auto">
          <a:xfrm>
            <a:off x="6059488" y="3470965"/>
            <a:ext cx="2882900" cy="457200"/>
          </a:xfrm>
          <a:prstGeom prst="rect">
            <a:avLst/>
          </a:prstGeom>
          <a:noFill/>
          <a:ln w="9525">
            <a:noFill/>
            <a:miter lim="800000"/>
            <a:headEnd/>
            <a:tailEnd/>
          </a:ln>
          <a:effectLst/>
        </p:spPr>
        <p:txBody>
          <a:bodyPr>
            <a:spAutoFit/>
          </a:bodyPr>
          <a:lstStyle/>
          <a:p>
            <a:pPr algn="ctr">
              <a:spcBef>
                <a:spcPct val="50000"/>
              </a:spcBef>
              <a:spcAft>
                <a:spcPct val="0"/>
              </a:spcAft>
            </a:pPr>
            <a:r>
              <a:rPr lang="en-US" sz="2400" b="1">
                <a:solidFill>
                  <a:schemeClr val="bg1"/>
                </a:solidFill>
              </a:rPr>
              <a:t>Test Specification</a:t>
            </a:r>
          </a:p>
        </p:txBody>
      </p:sp>
      <p:sp>
        <p:nvSpPr>
          <p:cNvPr id="14" name="Text Box 1035"/>
          <p:cNvSpPr txBox="1">
            <a:spLocks noChangeArrowheads="1"/>
          </p:cNvSpPr>
          <p:nvPr/>
        </p:nvSpPr>
        <p:spPr bwMode="auto">
          <a:xfrm>
            <a:off x="6211888" y="2472427"/>
            <a:ext cx="137795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Design</a:t>
            </a:r>
          </a:p>
        </p:txBody>
      </p:sp>
      <p:sp>
        <p:nvSpPr>
          <p:cNvPr id="15" name="Text Box 1036"/>
          <p:cNvSpPr txBox="1">
            <a:spLocks noChangeArrowheads="1"/>
          </p:cNvSpPr>
          <p:nvPr/>
        </p:nvSpPr>
        <p:spPr bwMode="auto">
          <a:xfrm>
            <a:off x="5822950" y="4296465"/>
            <a:ext cx="198755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Simulation</a:t>
            </a:r>
          </a:p>
        </p:txBody>
      </p:sp>
      <p:sp>
        <p:nvSpPr>
          <p:cNvPr id="16" name="Text Box 1037"/>
          <p:cNvSpPr txBox="1">
            <a:spLocks noChangeArrowheads="1"/>
          </p:cNvSpPr>
          <p:nvPr/>
        </p:nvSpPr>
        <p:spPr bwMode="auto">
          <a:xfrm>
            <a:off x="3217863" y="4790177"/>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
        <p:nvSpPr>
          <p:cNvPr id="17" name="Text Box 1038"/>
          <p:cNvSpPr txBox="1">
            <a:spLocks noChangeArrowheads="1"/>
          </p:cNvSpPr>
          <p:nvPr/>
        </p:nvSpPr>
        <p:spPr bwMode="auto">
          <a:xfrm>
            <a:off x="877888" y="4209152"/>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Prototyping</a:t>
            </a:r>
          </a:p>
        </p:txBody>
      </p:sp>
      <p:sp>
        <p:nvSpPr>
          <p:cNvPr id="18" name="Text Box 1039"/>
          <p:cNvSpPr txBox="1">
            <a:spLocks noChangeArrowheads="1"/>
          </p:cNvSpPr>
          <p:nvPr/>
        </p:nvSpPr>
        <p:spPr bwMode="auto">
          <a:xfrm>
            <a:off x="420688" y="3497952"/>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
        <p:nvSpPr>
          <p:cNvPr id="19" name="Text Box 1040"/>
          <p:cNvSpPr txBox="1">
            <a:spLocks noChangeArrowheads="1"/>
          </p:cNvSpPr>
          <p:nvPr/>
        </p:nvSpPr>
        <p:spPr bwMode="auto">
          <a:xfrm>
            <a:off x="612775" y="2172390"/>
            <a:ext cx="2743200" cy="784830"/>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Hardware Implementation</a:t>
            </a:r>
          </a:p>
        </p:txBody>
      </p:sp>
      <p:sp>
        <p:nvSpPr>
          <p:cNvPr id="20" name="Text Box 1041"/>
          <p:cNvSpPr txBox="1">
            <a:spLocks noChangeArrowheads="1"/>
          </p:cNvSpPr>
          <p:nvPr/>
        </p:nvSpPr>
        <p:spPr bwMode="auto">
          <a:xfrm>
            <a:off x="1204913" y="1313552"/>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Tree>
    <p:extLst>
      <p:ext uri="{BB962C8B-B14F-4D97-AF65-F5344CB8AC3E}">
        <p14:creationId xmlns:p14="http://schemas.microsoft.com/office/powerpoint/2010/main" val="816980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Design Methodology</a:t>
            </a:r>
            <a:endParaRPr lang="en-US" b="1" dirty="0">
              <a:solidFill>
                <a:schemeClr val="accent2"/>
              </a:solidFill>
            </a:endParaRPr>
          </a:p>
        </p:txBody>
      </p:sp>
      <p:sp>
        <p:nvSpPr>
          <p:cNvPr id="7" name="Text Box 3"/>
          <p:cNvSpPr txBox="1">
            <a:spLocks noChangeArrowheads="1"/>
          </p:cNvSpPr>
          <p:nvPr/>
        </p:nvSpPr>
        <p:spPr bwMode="auto">
          <a:xfrm>
            <a:off x="186396" y="5458269"/>
            <a:ext cx="8735354" cy="91438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tabLst>
                <a:tab pos="168275" algn="l"/>
                <a:tab pos="3206750" algn="l"/>
              </a:tabLst>
            </a:pPr>
            <a:endParaRPr lang="en-US" sz="1800" b="1" dirty="0" smtClean="0">
              <a:solidFill>
                <a:schemeClr val="accent2"/>
              </a:solidFill>
              <a:sym typeface="Wingdings"/>
            </a:endParaRPr>
          </a:p>
        </p:txBody>
      </p:sp>
      <p:sp>
        <p:nvSpPr>
          <p:cNvPr id="4" name="Text Box 3"/>
          <p:cNvSpPr txBox="1">
            <a:spLocks noChangeArrowheads="1"/>
          </p:cNvSpPr>
          <p:nvPr/>
        </p:nvSpPr>
        <p:spPr bwMode="auto">
          <a:xfrm>
            <a:off x="201160" y="604911"/>
            <a:ext cx="8686800" cy="5897489"/>
          </a:xfrm>
          <a:prstGeom prst="rect">
            <a:avLst/>
          </a:prstGeom>
          <a:noFill/>
          <a:ln w="9525">
            <a:noFill/>
            <a:miter lim="800000"/>
            <a:headEnd/>
            <a:tailEnd/>
          </a:ln>
          <a:effectLst/>
        </p:spPr>
        <p:txBody>
          <a:bodyPr lIns="0" tIns="0" rIns="0" bIns="0"/>
          <a:lstStyle/>
          <a:p>
            <a:pPr marL="173038" indent="-173038">
              <a:spcAft>
                <a:spcPts val="1200"/>
              </a:spcAft>
              <a:buFontTx/>
              <a:buChar char="•"/>
            </a:pPr>
            <a:r>
              <a:rPr lang="en-US" sz="1800" b="1" dirty="0" smtClean="0">
                <a:solidFill>
                  <a:schemeClr val="accent2"/>
                </a:solidFill>
              </a:rPr>
              <a:t>Problem: </a:t>
            </a:r>
            <a:r>
              <a:rPr lang="en-US" sz="1800" b="1" dirty="0" smtClean="0"/>
              <a:t>recognize that a problem exists, and develop a concise statement of the problem.</a:t>
            </a:r>
          </a:p>
          <a:p>
            <a:pPr marL="173038" indent="-173038">
              <a:spcAft>
                <a:spcPts val="1200"/>
              </a:spcAft>
              <a:buFontTx/>
              <a:buChar char="•"/>
            </a:pPr>
            <a:r>
              <a:rPr lang="en-US" sz="1800" b="1" dirty="0" smtClean="0">
                <a:solidFill>
                  <a:schemeClr val="accent2"/>
                </a:solidFill>
              </a:rPr>
              <a:t>Objectives: </a:t>
            </a:r>
            <a:r>
              <a:rPr lang="en-US" sz="1800" b="1" dirty="0" smtClean="0"/>
              <a:t>study the parameters of the problem, and convert them into engineering language you are familiar with.</a:t>
            </a:r>
          </a:p>
          <a:p>
            <a:pPr marL="173038" indent="-173038">
              <a:spcAft>
                <a:spcPts val="1200"/>
              </a:spcAft>
              <a:buFontTx/>
              <a:buChar char="•"/>
            </a:pPr>
            <a:r>
              <a:rPr lang="en-US" sz="1800" b="1" dirty="0" smtClean="0">
                <a:solidFill>
                  <a:schemeClr val="accent2"/>
                </a:solidFill>
              </a:rPr>
              <a:t>Literature Survey: </a:t>
            </a:r>
            <a:r>
              <a:rPr lang="en-US" sz="1800" b="1" dirty="0" smtClean="0"/>
              <a:t>assimilate existing knowledge about the problem, and search for similar data (related experiments, evaluations, etc.) </a:t>
            </a:r>
          </a:p>
          <a:p>
            <a:pPr marL="173038" indent="-173038">
              <a:spcAft>
                <a:spcPts val="1200"/>
              </a:spcAft>
              <a:buFontTx/>
              <a:buChar char="•"/>
            </a:pPr>
            <a:r>
              <a:rPr lang="en-US" sz="1800" b="1" dirty="0" smtClean="0">
                <a:solidFill>
                  <a:schemeClr val="accent2"/>
                </a:solidFill>
              </a:rPr>
              <a:t>Analysis: </a:t>
            </a:r>
            <a:r>
              <a:rPr lang="en-US" sz="1800" b="1" dirty="0" smtClean="0"/>
              <a:t>analyze the problem based on the knowledge gained from the literature survey, produce a set of design constraints, and generate test specifications to verify these design constraints.</a:t>
            </a:r>
          </a:p>
          <a:p>
            <a:pPr marL="173038" indent="-173038">
              <a:spcAft>
                <a:spcPts val="1200"/>
              </a:spcAft>
              <a:buFontTx/>
              <a:buChar char="•"/>
            </a:pPr>
            <a:r>
              <a:rPr lang="en-US" sz="1800" b="1" dirty="0" smtClean="0">
                <a:solidFill>
                  <a:schemeClr val="accent2"/>
                </a:solidFill>
              </a:rPr>
              <a:t>Synthesis: </a:t>
            </a:r>
            <a:r>
              <a:rPr lang="en-US" sz="1800" b="1" dirty="0" smtClean="0"/>
              <a:t>manipulate the analysis to yield a family of solutions (typically through simulation and prototyping).</a:t>
            </a:r>
          </a:p>
          <a:p>
            <a:pPr marL="173038" indent="-173038">
              <a:spcAft>
                <a:spcPts val="1200"/>
              </a:spcAft>
              <a:buFontTx/>
              <a:buChar char="•"/>
            </a:pPr>
            <a:r>
              <a:rPr lang="en-US" sz="1800" b="1" dirty="0" smtClean="0">
                <a:solidFill>
                  <a:schemeClr val="accent2"/>
                </a:solidFill>
              </a:rPr>
              <a:t>Evaluation: </a:t>
            </a:r>
            <a:r>
              <a:rPr lang="en-US" sz="1800" b="1" dirty="0" smtClean="0"/>
              <a:t>choose the best solution and verify it meets the design constraints.</a:t>
            </a:r>
          </a:p>
          <a:p>
            <a:pPr marL="173038" indent="-173038">
              <a:spcAft>
                <a:spcPts val="1200"/>
              </a:spcAft>
              <a:buFontTx/>
              <a:buChar char="•"/>
            </a:pPr>
            <a:r>
              <a:rPr lang="en-US" sz="1800" b="1" dirty="0" smtClean="0">
                <a:solidFill>
                  <a:schemeClr val="accent2"/>
                </a:solidFill>
              </a:rPr>
              <a:t>Presentation: </a:t>
            </a:r>
            <a:r>
              <a:rPr lang="en-US" sz="1800" b="1" dirty="0" smtClean="0"/>
              <a:t>communicate the solution to your peers/management. </a:t>
            </a:r>
          </a:p>
          <a:p>
            <a:pPr>
              <a:spcAft>
                <a:spcPts val="1200"/>
              </a:spcAft>
            </a:pPr>
            <a:r>
              <a:rPr lang="en-US" sz="1800" b="1" dirty="0" smtClean="0"/>
              <a:t>Note: In Senior Design I, some amount of simulation, modeling or even rapid prototyping will be required to ensure that your project is feasible!</a:t>
            </a:r>
            <a:endParaRPr lang="en-US" sz="1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Temple Standard">
      <a:dk1>
        <a:srgbClr val="000000"/>
      </a:dk1>
      <a:lt1>
        <a:srgbClr val="000000"/>
      </a:lt1>
      <a:dk2>
        <a:srgbClr val="000000"/>
      </a:dk2>
      <a:lt2>
        <a:srgbClr val="000000"/>
      </a:lt2>
      <a:accent1>
        <a:srgbClr val="BE0F34"/>
      </a:accent1>
      <a:accent2>
        <a:srgbClr val="333399"/>
      </a:accent2>
      <a:accent3>
        <a:srgbClr val="FFFFFF"/>
      </a:accent3>
      <a:accent4>
        <a:srgbClr val="FFFFFF"/>
      </a:accent4>
      <a:accent5>
        <a:srgbClr val="FFFFFF"/>
      </a:accent5>
      <a:accent6>
        <a:srgbClr val="FFFFFF"/>
      </a:accent6>
      <a:hlink>
        <a:srgbClr val="FFFFFF"/>
      </a:hlink>
      <a:folHlink>
        <a:srgbClr val="FFFFFF"/>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15620</TotalTime>
  <Words>785</Words>
  <Application>Microsoft Office PowerPoint</Application>
  <PresentationFormat>Letter Paper (8.5x11 in)</PresentationFormat>
  <Paragraphs>104</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lecture_title</vt:lpstr>
      <vt:lpstr>lecture_default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1281</cp:revision>
  <dcterms:created xsi:type="dcterms:W3CDTF">2002-09-12T17:13:32Z</dcterms:created>
  <dcterms:modified xsi:type="dcterms:W3CDTF">2010-09-07T12:56:52Z</dcterms:modified>
</cp:coreProperties>
</file>