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727" r:id="rId2"/>
  </p:sldMasterIdLst>
  <p:notesMasterIdLst>
    <p:notesMasterId r:id="rId7"/>
  </p:notesMasterIdLst>
  <p:handoutMasterIdLst>
    <p:handoutMasterId r:id="rId8"/>
  </p:handoutMasterIdLst>
  <p:sldIdLst>
    <p:sldId id="325" r:id="rId3"/>
    <p:sldId id="479" r:id="rId4"/>
    <p:sldId id="480" r:id="rId5"/>
    <p:sldId id="478" r:id="rId6"/>
  </p:sldIdLst>
  <p:sldSz cx="9144000" cy="6858000" type="letter"/>
  <p:notesSz cx="7077075" cy="90043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E0F34"/>
    <a:srgbClr val="FFFFFF"/>
    <a:srgbClr val="892034"/>
    <a:srgbClr val="EFF755"/>
    <a:srgbClr val="CC6600"/>
    <a:srgbClr val="6666FF"/>
    <a:srgbClr val="008000"/>
    <a:srgbClr val="000080"/>
    <a:srgbClr val="004000"/>
    <a:srgbClr val="99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4713" autoAdjust="0"/>
    <p:restoredTop sz="96226" autoAdjust="0"/>
  </p:normalViewPr>
  <p:slideViewPr>
    <p:cSldViewPr snapToGrid="0">
      <p:cViewPr varScale="1">
        <p:scale>
          <a:sx n="66" d="100"/>
          <a:sy n="66" d="100"/>
        </p:scale>
        <p:origin x="-840" y="-108"/>
      </p:cViewPr>
      <p:guideLst>
        <p:guide orient="horz" pos="3349"/>
        <p:guide pos="5618"/>
        <p:guide pos="15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734" y="-108"/>
      </p:cViewPr>
      <p:guideLst>
        <p:guide orient="horz" pos="2835"/>
        <p:guide pos="22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1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25450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09317" y="0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87463" y="674688"/>
            <a:ext cx="4502150" cy="337661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4636" y="4277043"/>
            <a:ext cx="5187804" cy="40519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09317" y="8554085"/>
            <a:ext cx="3067758" cy="4502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612" tIns="45805" rIns="91612" bIns="45805" numCol="1" anchor="b" anchorCtr="0" compatLnSpc="1">
            <a:prstTxWarp prst="textNoShape">
              <a:avLst/>
            </a:prstTxWarp>
          </a:bodyPr>
          <a:lstStyle>
            <a:lvl1pPr algn="r" defTabSz="915848">
              <a:defRPr sz="11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94024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MS</a:t>
            </a:r>
            <a:r>
              <a:rPr lang="en-US" baseline="0" dirty="0" smtClean="0"/>
              <a:t> Equation 3.0 was used with settings of: 18, 12, 8, 18, 12.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CC53042-5A96-4DBC-B738-B843823BA6D7}" type="slidenum">
              <a:rPr lang="en-US" smtClean="0"/>
              <a:pPr>
                <a:defRPr/>
              </a:pPr>
              <a:t>0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9/30/2010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dirty="0"/>
              <a:t>R. S. Sutton and A. G. </a:t>
            </a:r>
            <a:r>
              <a:rPr lang="en-US" altLang="en-US" dirty="0" err="1"/>
              <a:t>Barto</a:t>
            </a:r>
            <a:r>
              <a:rPr lang="en-US" altLang="en-US" dirty="0"/>
              <a:t>: Reinforcement Learning: An Introduction</a:t>
            </a:r>
            <a:endParaRPr lang="en-US" altLang="en-US" sz="1400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9A9A9B-D817-4253-85CF-175FAC8E63AC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lipArt">
  <p:cSld name="Title, Text and Clip 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81000"/>
            <a:ext cx="7772400" cy="6858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lipArt Placeholder 3"/>
          <p:cNvSpPr>
            <a:spLocks noGrp="1"/>
          </p:cNvSpPr>
          <p:nvPr>
            <p:ph type="clipArt" sz="half" idx="2"/>
          </p:nvPr>
        </p:nvSpPr>
        <p:spPr>
          <a:xfrm>
            <a:off x="4648200" y="1447800"/>
            <a:ext cx="3810000" cy="4876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 smtClean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xfrm>
            <a:off x="0" y="6629400"/>
            <a:ext cx="56388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R. S. Sutton and A. G. Barto: Reinforcement Learning: An Introduction</a:t>
            </a:r>
            <a:endParaRPr lang="en-US" altLang="en-US" sz="140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xfrm>
            <a:off x="7239000" y="6629400"/>
            <a:ext cx="1905000" cy="228600"/>
          </a:xfrm>
          <a:prstGeom prst="rect">
            <a:avLst/>
          </a:prstGeom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EE89630-ECFE-46C4-8DDC-33331FDD31C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2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7.xml"/><Relationship Id="rId7" Type="http://schemas.openxmlformats.org/officeDocument/2006/relationships/slideLayout" Target="../slideLayouts/slideLayout11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5.xml"/><Relationship Id="rId5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4.xml"/><Relationship Id="rId4" Type="http://schemas.openxmlformats.org/officeDocument/2006/relationships/slideLayout" Target="../slideLayouts/slideLayout8.xml"/><Relationship Id="rId9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BE0F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 dirty="0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/>
        </p:nvSpPr>
        <p:spPr bwMode="auto">
          <a:xfrm>
            <a:off x="479427" y="130175"/>
            <a:ext cx="3478424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 smtClean="0">
                <a:solidFill>
                  <a:srgbClr val="333399"/>
                </a:solidFill>
              </a:rPr>
              <a:t>ENGR</a:t>
            </a:r>
            <a:r>
              <a:rPr lang="en-US" sz="1800" b="1" baseline="0" dirty="0" smtClean="0">
                <a:solidFill>
                  <a:srgbClr val="333399"/>
                </a:solidFill>
              </a:rPr>
              <a:t> </a:t>
            </a:r>
            <a:r>
              <a:rPr lang="en-US" sz="1800" b="1" baseline="0" dirty="0" smtClean="0">
                <a:solidFill>
                  <a:srgbClr val="333399"/>
                </a:solidFill>
              </a:rPr>
              <a:t>4296</a:t>
            </a:r>
            <a:r>
              <a:rPr lang="en-US" sz="1800" b="1" dirty="0" smtClean="0">
                <a:solidFill>
                  <a:srgbClr val="333399"/>
                </a:solidFill>
              </a:rPr>
              <a:t> </a:t>
            </a:r>
            <a:r>
              <a:rPr lang="en-US" sz="1800" b="1" dirty="0" smtClean="0">
                <a:solidFill>
                  <a:srgbClr val="333399"/>
                </a:solidFill>
              </a:rPr>
              <a:t>– Senior Design </a:t>
            </a:r>
            <a:r>
              <a:rPr lang="en-US" sz="1800" b="1" dirty="0" smtClean="0">
                <a:solidFill>
                  <a:srgbClr val="333399"/>
                </a:solidFill>
              </a:rPr>
              <a:t>II</a:t>
            </a:r>
            <a:endParaRPr lang="en-US" sz="1800" b="1" dirty="0">
              <a:solidFill>
                <a:srgbClr val="333399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  <p:sldLayoutId id="2147483713" r:id="rId3"/>
    <p:sldLayoutId id="2147483714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 smtClean="0">
                <a:solidFill>
                  <a:srgbClr val="892034"/>
                </a:solidFill>
              </a:rPr>
              <a:t>ENGR </a:t>
            </a:r>
            <a:r>
              <a:rPr lang="en-US" sz="1200" b="1" dirty="0" smtClean="0">
                <a:solidFill>
                  <a:srgbClr val="892034"/>
                </a:solidFill>
              </a:rPr>
              <a:t>4296</a:t>
            </a:r>
            <a:r>
              <a:rPr lang="en-US" sz="1200" b="1" dirty="0" smtClean="0">
                <a:solidFill>
                  <a:srgbClr val="892034"/>
                </a:solidFill>
              </a:rPr>
              <a:t>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05,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8" r:id="rId1"/>
    <p:sldLayoutId id="2147483729" r:id="rId2"/>
    <p:sldLayoutId id="2147483730" r:id="rId3"/>
    <p:sldLayoutId id="2147483731" r:id="rId4"/>
    <p:sldLayoutId id="2147483732" r:id="rId5"/>
    <p:sldLayoutId id="2147483733" r:id="rId6"/>
    <p:sldLayoutId id="2147483734" r:id="rId7"/>
    <p:sldLayoutId id="2147483735" r:id="rId8"/>
    <p:sldLayoutId id="2147483736" r:id="rId9"/>
    <p:sldLayoutId id="2147483737" r:id="rId10"/>
    <p:sldLayoutId id="2147483738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emf"/><Relationship Id="rId3" Type="http://schemas.openxmlformats.org/officeDocument/2006/relationships/hyperlink" Target="http://content.usatoday.com/communities/driveon/post/2010/09/ultralight-lamborghini-smokes-em-at-paris-auto-show/1" TargetMode="External"/><Relationship Id="rId7" Type="http://schemas.openxmlformats.org/officeDocument/2006/relationships/hyperlink" Target="http://www.isip.piconepress.com/publications/courses/temple/engr_4196/lectures/2010_springl/lecture_11.ppt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hyperlink" Target="http://www.isip.piconepress.com/publications/courses/temple/engr_4196/lectures/2010_springl/lecture_11.mp3" TargetMode="External"/><Relationship Id="rId4" Type="http://schemas.openxmlformats.org/officeDocument/2006/relationships/hyperlink" Target="http://www.google.com/url?sa=t&amp;source=web&amp;cd=7&amp;ved=0CDMQFjAG&amp;url=http%3A%2F%2Fwww.science.doe.gov%2Fopa%2Fpdf%2FFinalModule1.ppt&amp;rct=j&amp;q=Earned%20Value%20Management%20ppt&amp;ei=r6SkTKjcI4H48Abu86HMCQ&amp;usg=AFQjCNFeTRsbtUnbXGrAOnkEL8GyiSqDjA&amp;cad=rja" TargetMode="External"/><Relationship Id="rId9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541338" y="1233714"/>
            <a:ext cx="8101012" cy="562428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n-US" b="1" dirty="0" smtClean="0">
                <a:solidFill>
                  <a:schemeClr val="accent2"/>
                </a:solidFill>
              </a:rPr>
              <a:t>Question: </a:t>
            </a:r>
            <a:r>
              <a:rPr lang="en-US" sz="1800" b="1" dirty="0" smtClean="0"/>
              <a:t>What impacts </a:t>
            </a:r>
            <a:r>
              <a:rPr lang="en-US" sz="1800" b="1" dirty="0" smtClean="0"/>
              <a:t>the cost of a car?</a:t>
            </a:r>
            <a:endParaRPr lang="en-US" sz="1800" b="1" dirty="0" smtClean="0"/>
          </a:p>
          <a:p>
            <a:pPr marL="176213" marR="0" lvl="0" indent="-176213" defTabSz="914400" rtl="0" eaLnBrk="1" fontAlgn="auto" latinLnBrk="0" hangingPunct="1">
              <a:spcBef>
                <a:spcPts val="14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noProof="0" dirty="0" err="1" smtClean="0">
                <a:solidFill>
                  <a:schemeClr val="tx2"/>
                </a:solidFill>
                <a:latin typeface="+mn-lt"/>
              </a:rPr>
              <a:t>iPad</a:t>
            </a: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 Case Study</a:t>
            </a: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The Calculus of Cost</a:t>
            </a: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/>
            </a:r>
            <a:br>
              <a:rPr lang="en-US" sz="1800" b="1" noProof="0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noProof="0" dirty="0" smtClean="0">
                <a:solidFill>
                  <a:schemeClr val="tx2"/>
                </a:solidFill>
                <a:latin typeface="+mn-lt"/>
              </a:rPr>
              <a:t>Project Scheduling</a:t>
            </a:r>
          </a:p>
          <a:p>
            <a:pPr marR="0" lvl="0" defTabSz="914400" rtl="0" eaLnBrk="1" fontAlgn="auto" latinLnBrk="0" hangingPunct="1">
              <a:spcBef>
                <a:spcPts val="1400"/>
              </a:spcBef>
              <a:spcAft>
                <a:spcPts val="0"/>
              </a:spcAft>
              <a:buClrTx/>
              <a:buSzTx/>
              <a:tabLst/>
              <a:defRPr/>
            </a:pP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174625" indent="-174625">
              <a:spcBef>
                <a:spcPts val="1400"/>
              </a:spcBef>
              <a:spcAft>
                <a:spcPts val="1200"/>
              </a:spcAft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2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/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bg1"/>
                </a:solidFill>
                <a:latin typeface="+mj-lt"/>
                <a:hlinkClick r:id="rId3"/>
              </a:rPr>
              <a:t>JH: :Lamborghini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/>
            </a:r>
            <a:br>
              <a:rPr lang="en-US" sz="1800" b="1" dirty="0" smtClean="0">
                <a:solidFill>
                  <a:schemeClr val="bg1"/>
                </a:solidFill>
                <a:latin typeface="+mj-lt"/>
              </a:rPr>
            </a:br>
            <a:r>
              <a:rPr lang="en-US" sz="1800" b="1" dirty="0" smtClean="0">
                <a:solidFill>
                  <a:schemeClr val="bg1"/>
                </a:solidFill>
                <a:latin typeface="+mj-lt"/>
                <a:hlinkClick r:id="rId4"/>
              </a:rPr>
              <a:t>BAH: Earned Value Management</a:t>
            </a:r>
            <a:r>
              <a:rPr lang="en-US" sz="1800" b="1" dirty="0" smtClean="0">
                <a:solidFill>
                  <a:schemeClr val="bg1"/>
                </a:solidFill>
                <a:latin typeface="+mj-lt"/>
              </a:rPr>
              <a:t/>
            </a:r>
            <a:br>
              <a:rPr lang="en-US" sz="1800" b="1" dirty="0" smtClean="0">
                <a:solidFill>
                  <a:schemeClr val="bg1"/>
                </a:solidFill>
                <a:latin typeface="+mj-lt"/>
              </a:rPr>
            </a:br>
            <a:endParaRPr lang="en-US" sz="1800" b="1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6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  <a:tabLst>
                <a:tab pos="2908300" algn="l"/>
              </a:tabLst>
            </a:pPr>
            <a:r>
              <a:rPr lang="en-US" b="1" dirty="0">
                <a:solidFill>
                  <a:schemeClr val="accent2"/>
                </a:solidFill>
              </a:rPr>
              <a:t>LECTURE </a:t>
            </a:r>
            <a:r>
              <a:rPr lang="en-US" b="1" dirty="0" smtClean="0">
                <a:solidFill>
                  <a:schemeClr val="accent2"/>
                </a:solidFill>
              </a:rPr>
              <a:t>05</a:t>
            </a:r>
            <a:r>
              <a:rPr lang="en-US" b="1" dirty="0" smtClean="0">
                <a:solidFill>
                  <a:schemeClr val="accent2"/>
                </a:solidFill>
              </a:rPr>
              <a:t>: </a:t>
            </a:r>
            <a:r>
              <a:rPr lang="en-US" b="1" dirty="0" smtClean="0">
                <a:solidFill>
                  <a:srgbClr val="BE0F34"/>
                </a:solidFill>
              </a:rPr>
              <a:t>COST AND SCHEDULING</a:t>
            </a:r>
            <a:endParaRPr lang="en-US" b="1" baseline="30000" dirty="0">
              <a:solidFill>
                <a:srgbClr val="BE0F34"/>
              </a:solidFill>
            </a:endParaRPr>
          </a:p>
        </p:txBody>
      </p:sp>
      <p:grpSp>
        <p:nvGrpSpPr>
          <p:cNvPr id="7" name="Group 6"/>
          <p:cNvGrpSpPr/>
          <p:nvPr/>
        </p:nvGrpSpPr>
        <p:grpSpPr>
          <a:xfrm>
            <a:off x="7853023" y="6116249"/>
            <a:ext cx="997684" cy="357188"/>
            <a:chOff x="563833" y="6157254"/>
            <a:chExt cx="997684" cy="357188"/>
          </a:xfrm>
        </p:grpSpPr>
        <p:sp>
          <p:nvSpPr>
            <p:cNvPr id="9" name="Text Box 7"/>
            <p:cNvSpPr txBox="1">
              <a:spLocks noChangeArrowheads="1"/>
            </p:cNvSpPr>
            <p:nvPr/>
          </p:nvSpPr>
          <p:spPr bwMode="auto">
            <a:xfrm>
              <a:off x="563833" y="6203854"/>
              <a:ext cx="913275" cy="258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29" tIns="45714" rIns="91429" bIns="45714">
              <a:spAutoFit/>
            </a:bodyPr>
            <a:lstStyle/>
            <a:p>
              <a:pPr marL="176213" indent="-176213">
                <a:lnSpc>
                  <a:spcPct val="90000"/>
                </a:lnSpc>
                <a:spcBef>
                  <a:spcPct val="20000"/>
                </a:spcBef>
                <a:tabLst>
                  <a:tab pos="6864350" algn="r"/>
                </a:tabLst>
              </a:pPr>
              <a:r>
                <a:rPr lang="en-US" sz="1200" b="1" dirty="0" smtClean="0">
                  <a:solidFill>
                    <a:schemeClr val="accent2"/>
                  </a:solidFill>
                </a:rPr>
                <a:t>Audio:</a:t>
              </a:r>
            </a:p>
          </p:txBody>
        </p:sp>
        <p:pic>
          <p:nvPicPr>
            <p:cNvPr id="10" name="Picture 9" descr="x.JPG">
              <a:hlinkClick r:id="rId5"/>
            </p:cNvPr>
            <p:cNvPicPr>
              <a:picLocks noChangeAspect="1"/>
            </p:cNvPicPr>
            <p:nvPr/>
          </p:nvPicPr>
          <p:blipFill>
            <a:blip r:embed="rId6" cstate="print"/>
            <a:stretch>
              <a:fillRect/>
            </a:stretch>
          </p:blipFill>
          <p:spPr>
            <a:xfrm>
              <a:off x="1185279" y="6157254"/>
              <a:ext cx="376238" cy="357188"/>
            </a:xfrm>
            <a:prstGeom prst="rect">
              <a:avLst/>
            </a:prstGeom>
          </p:spPr>
        </p:pic>
      </p:grpSp>
      <p:grpSp>
        <p:nvGrpSpPr>
          <p:cNvPr id="11" name="Group 10"/>
          <p:cNvGrpSpPr/>
          <p:nvPr/>
        </p:nvGrpSpPr>
        <p:grpSpPr>
          <a:xfrm>
            <a:off x="6908101" y="6165787"/>
            <a:ext cx="885361" cy="279514"/>
            <a:chOff x="5231962" y="6231988"/>
            <a:chExt cx="885361" cy="279514"/>
          </a:xfrm>
        </p:grpSpPr>
        <p:pic>
          <p:nvPicPr>
            <p:cNvPr id="12" name="Picture 4">
              <a:hlinkClick r:id="rId7"/>
            </p:cNvPr>
            <p:cNvPicPr>
              <a:picLocks noChangeAspect="1" noChangeArrowheads="1"/>
            </p:cNvPicPr>
            <p:nvPr/>
          </p:nvPicPr>
          <p:blipFill>
            <a:blip r:embed="rId8" cstate="print"/>
            <a:srcRect/>
            <a:stretch>
              <a:fillRect/>
            </a:stretch>
          </p:blipFill>
          <p:spPr bwMode="auto">
            <a:xfrm>
              <a:off x="5745659" y="6237182"/>
              <a:ext cx="371664" cy="2743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</p:pic>
        <p:sp>
          <p:nvSpPr>
            <p:cNvPr id="13" name="Text Box 7"/>
            <p:cNvSpPr txBox="1">
              <a:spLocks noChangeArrowheads="1"/>
            </p:cNvSpPr>
            <p:nvPr/>
          </p:nvSpPr>
          <p:spPr bwMode="auto">
            <a:xfrm>
              <a:off x="5231962" y="6231988"/>
              <a:ext cx="648333" cy="25852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square" lIns="91429" tIns="45714" rIns="91429" bIns="45714">
              <a:spAutoFit/>
            </a:bodyPr>
            <a:lstStyle/>
            <a:p>
              <a:pPr marL="176213" indent="-176213">
                <a:lnSpc>
                  <a:spcPct val="90000"/>
                </a:lnSpc>
                <a:spcBef>
                  <a:spcPct val="20000"/>
                </a:spcBef>
                <a:tabLst>
                  <a:tab pos="6864350" algn="r"/>
                </a:tabLst>
              </a:pPr>
              <a:r>
                <a:rPr lang="en-US" sz="1200" b="1" dirty="0" smtClean="0">
                  <a:solidFill>
                    <a:schemeClr val="accent2"/>
                  </a:solidFill>
                </a:rPr>
                <a:t>URL:</a:t>
              </a:r>
            </a:p>
          </p:txBody>
        </p:sp>
      </p:grpSp>
      <p:pic>
        <p:nvPicPr>
          <p:cNvPr id="15" name="Picture 2"/>
          <p:cNvPicPr>
            <a:picLocks noChangeAspect="1" noChangeArrowheads="1"/>
          </p:cNvPicPr>
          <p:nvPr/>
        </p:nvPicPr>
        <p:blipFill rotWithShape="1"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152"/>
          <a:stretch/>
        </p:blipFill>
        <p:spPr bwMode="auto">
          <a:xfrm>
            <a:off x="4847770" y="2365935"/>
            <a:ext cx="3461889" cy="1457182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9152"/>
          <a:stretch/>
        </p:blipFill>
        <p:spPr bwMode="auto">
          <a:xfrm>
            <a:off x="1572419" y="765273"/>
            <a:ext cx="6000750" cy="252584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4252686" y="3876677"/>
            <a:ext cx="4665889" cy="261610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Only about 2,200 lbs. (999 kilograms, </a:t>
            </a:r>
            <a:r>
              <a:rPr lang="en-US" sz="18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Lambo</a:t>
            </a:r>
            <a:r>
              <a:rPr lang="en-US" sz="1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says), even though it has all-wheel drive, a heavy features. </a:t>
            </a:r>
            <a:endParaRPr lang="en-US" sz="1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It's </a:t>
            </a:r>
            <a:r>
              <a:rPr lang="en-US" sz="1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made from very light CFRP -- carbon-fiber reinforced plastics. </a:t>
            </a:r>
            <a:endParaRPr lang="en-US" sz="1800" b="1" dirty="0" smtClean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pPr marL="285750" indent="-285750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Carbon </a:t>
            </a:r>
            <a:r>
              <a:rPr lang="en-US" sz="1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is the sixth element in the periodic table, spawning the car's name (</a:t>
            </a:r>
            <a:r>
              <a:rPr lang="en-US" sz="1800" b="1" dirty="0" err="1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sesto</a:t>
            </a:r>
            <a:r>
              <a:rPr lang="en-US" sz="18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is "sixth").</a:t>
            </a:r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7928" y="4212890"/>
            <a:ext cx="3146131" cy="16401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86915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Cost Is Influenced By Many Competing Considerations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51080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459"/>
          <a:stretch/>
        </p:blipFill>
        <p:spPr bwMode="auto">
          <a:xfrm>
            <a:off x="4539521" y="889000"/>
            <a:ext cx="4152900" cy="503282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125" y="2106074"/>
            <a:ext cx="3532187" cy="25986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Case Study: </a:t>
            </a:r>
            <a:r>
              <a:rPr lang="en-US" b="1" dirty="0" err="1" smtClean="0">
                <a:solidFill>
                  <a:schemeClr val="accent2"/>
                </a:solidFill>
              </a:rPr>
              <a:t>iPad</a:t>
            </a:r>
            <a:endParaRPr lang="en-US" b="1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9348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691" name="Text Box 3"/>
          <p:cNvSpPr txBox="1">
            <a:spLocks noChangeArrowheads="1"/>
          </p:cNvSpPr>
          <p:nvPr/>
        </p:nvSpPr>
        <p:spPr bwMode="auto">
          <a:xfrm>
            <a:off x="228599" y="633047"/>
            <a:ext cx="8689975" cy="14157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>
            <a:spAutoFit/>
          </a:bodyPr>
          <a:lstStyle/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Every senior design project </a:t>
            </a:r>
            <a:r>
              <a:rPr lang="en-US" sz="1800" b="1" dirty="0" smtClean="0"/>
              <a:t>must address cost and schedule.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Cost is quoted as manufacturing cost, not development costs.</a:t>
            </a:r>
          </a:p>
          <a:p>
            <a:pPr marL="168275" indent="-168275">
              <a:spcAft>
                <a:spcPts val="1200"/>
              </a:spcAft>
              <a:buFont typeface="Arial" pitchFamily="34" charset="0"/>
              <a:buChar char="•"/>
            </a:pPr>
            <a:r>
              <a:rPr lang="en-US" sz="1800" b="1" dirty="0" smtClean="0"/>
              <a:t>Schedule should break the project down to individual tasks including duration and person responsible.</a:t>
            </a:r>
          </a:p>
        </p:txBody>
      </p:sp>
      <p:sp>
        <p:nvSpPr>
          <p:cNvPr id="4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Temple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BE0F34"/>
      </a:accent1>
      <a:accent2>
        <a:srgbClr val="333399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BE0F34"/>
      </a:hlink>
      <a:folHlink>
        <a:srgbClr val="BE0F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ecture_default">
  <a:themeElements>
    <a:clrScheme name="Temple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BE0F34"/>
      </a:accent1>
      <a:accent2>
        <a:srgbClr val="333399"/>
      </a:accent2>
      <a:accent3>
        <a:srgbClr val="FFFFFF"/>
      </a:accent3>
      <a:accent4>
        <a:srgbClr val="FFFFFF"/>
      </a:accent4>
      <a:accent5>
        <a:srgbClr val="FFFFFF"/>
      </a:accent5>
      <a:accent6>
        <a:srgbClr val="FFFFFF"/>
      </a:accent6>
      <a:hlink>
        <a:srgbClr val="BE0F34"/>
      </a:hlink>
      <a:folHlink>
        <a:srgbClr val="BE0F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16109</TotalTime>
  <Words>144</Words>
  <Application>Microsoft Office PowerPoint</Application>
  <PresentationFormat>Letter Paper (8.5x11 in)</PresentationFormat>
  <Paragraphs>18</Paragraphs>
  <Slides>4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lecture_title</vt:lpstr>
      <vt:lpstr>lecture_default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picone</cp:lastModifiedBy>
  <cp:revision>1361</cp:revision>
  <dcterms:created xsi:type="dcterms:W3CDTF">2002-09-12T17:13:32Z</dcterms:created>
  <dcterms:modified xsi:type="dcterms:W3CDTF">2010-09-30T15:13:12Z</dcterms:modified>
</cp:coreProperties>
</file>