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27" r:id="rId2"/>
  </p:sldMasterIdLst>
  <p:notesMasterIdLst>
    <p:notesMasterId r:id="rId11"/>
  </p:notesMasterIdLst>
  <p:handoutMasterIdLst>
    <p:handoutMasterId r:id="rId12"/>
  </p:handoutMasterIdLst>
  <p:sldIdLst>
    <p:sldId id="325" r:id="rId3"/>
    <p:sldId id="483" r:id="rId4"/>
    <p:sldId id="452" r:id="rId5"/>
    <p:sldId id="484" r:id="rId6"/>
    <p:sldId id="485" r:id="rId7"/>
    <p:sldId id="482" r:id="rId8"/>
    <p:sldId id="454" r:id="rId9"/>
    <p:sldId id="478" r:id="rId10"/>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E0F34"/>
    <a:srgbClr val="FFFFFF"/>
    <a:srgbClr val="892034"/>
    <a:srgbClr val="EFF755"/>
    <a:srgbClr val="CC6600"/>
    <a:srgbClr val="6666FF"/>
    <a:srgbClr val="008000"/>
    <a:srgbClr val="000080"/>
    <a:srgbClr val="004000"/>
    <a:srgbClr val="99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713" autoAdjust="0"/>
    <p:restoredTop sz="96226" autoAdjust="0"/>
  </p:normalViewPr>
  <p:slideViewPr>
    <p:cSldViewPr snapToGrid="0">
      <p:cViewPr varScale="1">
        <p:scale>
          <a:sx n="66" d="100"/>
          <a:sy n="66" d="100"/>
        </p:scale>
        <p:origin x="-990" y="-96"/>
      </p:cViewPr>
      <p:guideLst>
        <p:guide orient="horz" pos="2160"/>
        <p:guide pos="410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734" y="-108"/>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MS</a:t>
            </a:r>
            <a:r>
              <a:rPr lang="en-US" baseline="0" dirty="0" smtClean="0"/>
              <a:t> Equation 3.0 was used with settings of: 18, 12, 8, 18, 12.</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2/2/2010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dirty="0"/>
              <a:t>R. S. Sutton and A. G. </a:t>
            </a:r>
            <a:r>
              <a:rPr lang="en-US" altLang="en-US" dirty="0" err="1"/>
              <a:t>Barto</a:t>
            </a:r>
            <a:r>
              <a:rPr lang="en-US" altLang="en-US" dirty="0"/>
              <a:t>: Reinforcement Learning: An Introduction</a:t>
            </a:r>
            <a:endParaRPr lang="en-US" altLang="en-US" sz="1400" dirty="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BE0F34"/>
            </a:outerShdw>
          </a:effectLst>
        </p:spPr>
        <p:txBody>
          <a:bodyPr wrap="none" anchor="ctr"/>
          <a:lstStyle/>
          <a:p>
            <a:pPr algn="ctr">
              <a:defRPr/>
            </a:pPr>
            <a:endParaRPr lang="en-US" dirty="0">
              <a:solidFill>
                <a:schemeClr val="hlink"/>
              </a:solidFill>
              <a:latin typeface="Times New Roman" pitchFamily="18" charset="0"/>
            </a:endParaRPr>
          </a:p>
        </p:txBody>
      </p:sp>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5" name="Text Box 8"/>
          <p:cNvSpPr txBox="1">
            <a:spLocks noChangeArrowheads="1"/>
          </p:cNvSpPr>
          <p:nvPr/>
        </p:nvSpPr>
        <p:spPr bwMode="auto">
          <a:xfrm>
            <a:off x="479427" y="130175"/>
            <a:ext cx="3358282" cy="369332"/>
          </a:xfrm>
          <a:prstGeom prst="rect">
            <a:avLst/>
          </a:prstGeom>
          <a:solidFill>
            <a:srgbClr val="FFFFFF"/>
          </a:solidFill>
          <a:ln w="9525">
            <a:noFill/>
            <a:miter lim="800000"/>
            <a:headEnd/>
            <a:tailEnd/>
          </a:ln>
        </p:spPr>
        <p:txBody>
          <a:bodyPr wrap="square" anchor="ctr" anchorCtr="1">
            <a:spAutoFit/>
          </a:bodyPr>
          <a:lstStyle/>
          <a:p>
            <a:pPr>
              <a:spcBef>
                <a:spcPct val="50000"/>
              </a:spcBef>
            </a:pPr>
            <a:r>
              <a:rPr lang="en-US" sz="1800" b="1" dirty="0" smtClean="0">
                <a:solidFill>
                  <a:srgbClr val="333399"/>
                </a:solidFill>
              </a:rPr>
              <a:t>ENGR</a:t>
            </a:r>
            <a:r>
              <a:rPr lang="en-US" sz="1800" b="1" baseline="0" dirty="0" smtClean="0">
                <a:solidFill>
                  <a:srgbClr val="333399"/>
                </a:solidFill>
              </a:rPr>
              <a:t> 4196</a:t>
            </a:r>
            <a:r>
              <a:rPr lang="en-US" sz="1800" b="1" dirty="0" smtClean="0">
                <a:solidFill>
                  <a:srgbClr val="333399"/>
                </a:solidFill>
              </a:rPr>
              <a:t> – Senior Design I</a:t>
            </a:r>
            <a:endParaRPr lang="en-US" sz="1800" b="1" dirty="0">
              <a:solidFill>
                <a:srgbClr val="333399"/>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7" r:id="rId2"/>
    <p:sldLayoutId id="2147483713" r:id="rId3"/>
    <p:sldLayoutId id="214748371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cstate="print"/>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smtClean="0">
                <a:solidFill>
                  <a:srgbClr val="892034"/>
                </a:solidFill>
              </a:rPr>
              <a:t>ENGR 4196: </a:t>
            </a:r>
            <a:r>
              <a:rPr lang="en-US" sz="1200" b="1" dirty="0">
                <a:solidFill>
                  <a:srgbClr val="892034"/>
                </a:solidFill>
              </a:rPr>
              <a:t>Lecture </a:t>
            </a:r>
            <a:r>
              <a:rPr lang="en-US" sz="1200" b="1" dirty="0" smtClean="0">
                <a:solidFill>
                  <a:srgbClr val="892034"/>
                </a:solidFill>
              </a:rPr>
              <a:t>03,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en.wikipedia.org/wiki/Problem_statement" TargetMode="External"/><Relationship Id="rId13" Type="http://schemas.openxmlformats.org/officeDocument/2006/relationships/hyperlink" Target="http://photos4.flickr.com/6828194_579da3f8bc.jpg" TargetMode="External"/><Relationship Id="rId18" Type="http://schemas.openxmlformats.org/officeDocument/2006/relationships/image" Target="../media/image6.png"/><Relationship Id="rId3" Type="http://schemas.openxmlformats.org/officeDocument/2006/relationships/hyperlink" Target="http://web3.uwindsor.ca/kits/jlichaa/59-110a/vck13materials.nsf/467dadf398d63ead8525676d005c149d/691b975a8dec382f8525735a006fb05b/$FILE/How%20to%20write%20an%20abstract.pdf" TargetMode="External"/><Relationship Id="rId7" Type="http://schemas.openxmlformats.org/officeDocument/2006/relationships/hyperlink" Target="http://www.personal.psu.edu/users/c/v/cvm115/proposal/formulating_problem_statements.htm" TargetMode="External"/><Relationship Id="rId12" Type="http://schemas.openxmlformats.org/officeDocument/2006/relationships/image" Target="../media/image3.emf"/><Relationship Id="rId17" Type="http://schemas.openxmlformats.org/officeDocument/2006/relationships/hyperlink" Target="http://www.nailballoon.com/nail3.jpg" TargetMode="External"/><Relationship Id="rId2" Type="http://schemas.openxmlformats.org/officeDocument/2006/relationships/notesSlide" Target="../notesSlides/notesSlide1.xml"/><Relationship Id="rId16"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hyperlink" Target="http://www.write-and-publish-fiction.com/good-book-title.html" TargetMode="External"/><Relationship Id="rId11" Type="http://schemas.openxmlformats.org/officeDocument/2006/relationships/hyperlink" Target="http://www.isip.piconepress.com/publications/courses/temple/engr_4196/lectures/2010_springl/lecture_03.pptx" TargetMode="External"/><Relationship Id="rId5" Type="http://schemas.openxmlformats.org/officeDocument/2006/relationships/hyperlink" Target="http://www.gooddocuments.com/techniques/titleexample.htm" TargetMode="External"/><Relationship Id="rId15" Type="http://schemas.openxmlformats.org/officeDocument/2006/relationships/hyperlink" Target="http://leanhomebuilding.files.wordpress.com/2009/11/mirror2.jpg" TargetMode="External"/><Relationship Id="rId10" Type="http://schemas.openxmlformats.org/officeDocument/2006/relationships/image" Target="../media/image2.jpeg"/><Relationship Id="rId4" Type="http://schemas.openxmlformats.org/officeDocument/2006/relationships/hyperlink" Target="http://research.berkeley.edu/ucday/abstract.html" TargetMode="External"/><Relationship Id="rId9" Type="http://schemas.openxmlformats.org/officeDocument/2006/relationships/hyperlink" Target="http://www.isip.piconepress.com/publications/courses/temple/engr_4196/lectures/2010_springl/lecture_03.mp3" TargetMode="External"/><Relationship Id="rId1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hyperlink" Target="http://www.basicjokes.com/djoke.php?id=5429"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www.isip.piconepress.com/publications/courses/temple/engr_4196/templates/design_document/examples/example_hvcv.doc" TargetMode="External"/><Relationship Id="rId2" Type="http://schemas.openxmlformats.org/officeDocument/2006/relationships/hyperlink" Target="http://www.isip.piconepress.com/publications/courses/temple/engr_4196/templates/design_document/examples/example_ts.doc" TargetMode="External"/><Relationship Id="rId1" Type="http://schemas.openxmlformats.org/officeDocument/2006/relationships/slideLayout" Target="../slideLayouts/slideLayout11.xml"/><Relationship Id="rId4" Type="http://schemas.openxmlformats.org/officeDocument/2006/relationships/hyperlink" Target="http://www.isip.piconepress.com/publications/courses/temple/engr_4196/templates/design_document/examples/example_plccs.doc"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41338" y="1358900"/>
            <a:ext cx="8101012" cy="4548188"/>
          </a:xfrm>
          <a:prstGeom prst="rect">
            <a:avLst/>
          </a:prstGeom>
          <a:noFill/>
          <a:ln>
            <a:miter lim="800000"/>
            <a:headEnd/>
            <a:tailEnd/>
          </a:ln>
        </p:spPr>
        <p:txBody>
          <a:bodyPr vert="horz" wrap="square" lIns="0" tIns="0" rIns="0" bIns="0" numCol="1" anchor="t" anchorCtr="0" compatLnSpc="1">
            <a:prstTxWarp prst="textNoShape">
              <a:avLst/>
            </a:prstTxWarp>
          </a:bodyPr>
          <a:lstStyle/>
          <a:p>
            <a:pPr marL="176213" indent="-176213" fontAlgn="auto">
              <a:spcAft>
                <a:spcPts val="0"/>
              </a:spcAft>
              <a:buFont typeface="Arial" pitchFamily="34" charset="0"/>
              <a:buChar char="•"/>
              <a:defRPr/>
            </a:pPr>
            <a:r>
              <a:rPr lang="en-US" b="1" dirty="0" smtClean="0">
                <a:solidFill>
                  <a:schemeClr val="accent2"/>
                </a:solidFill>
              </a:rPr>
              <a:t>Question: </a:t>
            </a:r>
            <a:r>
              <a:rPr lang="en-US" sz="1800" b="1" dirty="0" smtClean="0"/>
              <a:t>Which is more important – the project title or abstract?</a:t>
            </a:r>
          </a:p>
          <a:p>
            <a:pPr marL="176213" marR="0" lvl="0" indent="-176213" defTabSz="914400" rtl="0" eaLnBrk="1" fontAlgn="auto" latinLnBrk="0" hangingPunct="1">
              <a:spcBef>
                <a:spcPts val="140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2"/>
                </a:solidFill>
                <a:effectLst/>
                <a:uLnTx/>
                <a:uFillTx/>
                <a:latin typeface="+mn-lt"/>
                <a:ea typeface="+mn-ea"/>
                <a:cs typeface="+mn-cs"/>
              </a:rPr>
              <a:t>Objectives:</a:t>
            </a: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noProof="0" dirty="0" smtClean="0">
                <a:solidFill>
                  <a:schemeClr val="tx2"/>
                </a:solidFill>
                <a:latin typeface="+mn-lt"/>
              </a:rPr>
              <a:t>Abstract Revision Exercise</a:t>
            </a:r>
            <a:br>
              <a:rPr lang="en-US" sz="1800" b="1" noProof="0" dirty="0" smtClean="0">
                <a:solidFill>
                  <a:schemeClr val="tx2"/>
                </a:solidFill>
                <a:latin typeface="+mn-lt"/>
              </a:rPr>
            </a:br>
            <a:r>
              <a:rPr lang="en-US" sz="1800" b="1" dirty="0" smtClean="0">
                <a:solidFill>
                  <a:schemeClr val="tx2"/>
                </a:solidFill>
                <a:latin typeface="+mn-lt"/>
              </a:rPr>
              <a:t>Project Title</a:t>
            </a:r>
            <a:r>
              <a:rPr lang="en-US" sz="1800" b="1" noProof="0" dirty="0" smtClean="0">
                <a:solidFill>
                  <a:schemeClr val="tx2"/>
                </a:solidFill>
                <a:latin typeface="+mn-lt"/>
              </a:rPr>
              <a:t/>
            </a:r>
            <a:br>
              <a:rPr lang="en-US" sz="1800" b="1" noProof="0" dirty="0" smtClean="0">
                <a:solidFill>
                  <a:schemeClr val="tx2"/>
                </a:solidFill>
                <a:latin typeface="+mn-lt"/>
              </a:rPr>
            </a:br>
            <a:r>
              <a:rPr lang="en-US" sz="1800" b="1" noProof="0" dirty="0" smtClean="0">
                <a:solidFill>
                  <a:schemeClr val="tx2"/>
                </a:solidFill>
                <a:latin typeface="+mn-lt"/>
              </a:rPr>
              <a:t>The Problem Statement</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174625" indent="-174625">
              <a:spcBef>
                <a:spcPts val="1400"/>
              </a:spcBef>
              <a:buFont typeface="Arial" pitchFamily="34" charset="0"/>
              <a:buChar char="•"/>
            </a:pPr>
            <a:r>
              <a:rPr kumimoji="0" lang="en-US" sz="2400" b="1" i="0" u="none" strike="noStrike" kern="1200" cap="none" spc="0" normalizeH="0" baseline="0" noProof="0" dirty="0" smtClean="0">
                <a:ln>
                  <a:noFill/>
                </a:ln>
                <a:solidFill>
                  <a:schemeClr val="accent2"/>
                </a:solidFill>
                <a:effectLst/>
                <a:uLnTx/>
                <a:uFillTx/>
                <a:latin typeface="+mn-lt"/>
                <a:ea typeface="+mn-ea"/>
                <a:cs typeface="+mn-cs"/>
              </a:rPr>
              <a:t>Resources:</a:t>
            </a: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latin typeface="+mj-lt"/>
                <a:hlinkClick r:id="rId3"/>
              </a:rPr>
              <a:t>PK: Scientific Abstracts</a:t>
            </a:r>
            <a:r>
              <a:rPr lang="en-US" sz="1800" b="1" dirty="0" smtClean="0">
                <a:solidFill>
                  <a:schemeClr val="bg1"/>
                </a:solidFill>
                <a:latin typeface="+mj-lt"/>
              </a:rPr>
              <a:t/>
            </a:r>
            <a:br>
              <a:rPr lang="en-US" sz="1800" b="1" dirty="0" smtClean="0">
                <a:solidFill>
                  <a:schemeClr val="bg1"/>
                </a:solidFill>
                <a:latin typeface="+mj-lt"/>
              </a:rPr>
            </a:br>
            <a:r>
              <a:rPr lang="en-US" sz="1800" b="1" dirty="0" smtClean="0">
                <a:solidFill>
                  <a:schemeClr val="bg1"/>
                </a:solidFill>
                <a:latin typeface="+mj-lt"/>
                <a:hlinkClick r:id="rId4"/>
              </a:rPr>
              <a:t>UCB: Writing Abstracts</a:t>
            </a:r>
            <a:r>
              <a:rPr lang="en-US" sz="1800" b="1" dirty="0" smtClean="0">
                <a:solidFill>
                  <a:schemeClr val="bg1"/>
                </a:solidFill>
                <a:latin typeface="+mj-lt"/>
              </a:rPr>
              <a:t/>
            </a:r>
            <a:br>
              <a:rPr lang="en-US" sz="1800" b="1" dirty="0" smtClean="0">
                <a:solidFill>
                  <a:schemeClr val="bg1"/>
                </a:solidFill>
                <a:latin typeface="+mj-lt"/>
              </a:rPr>
            </a:br>
            <a:r>
              <a:rPr lang="en-US" sz="1800" b="1" dirty="0" err="1" smtClean="0">
                <a:solidFill>
                  <a:schemeClr val="bg1"/>
                </a:solidFill>
                <a:latin typeface="+mj-lt"/>
                <a:hlinkClick r:id="rId5"/>
              </a:rPr>
              <a:t>GDoc</a:t>
            </a:r>
            <a:r>
              <a:rPr lang="en-US" sz="1800" b="1" dirty="0" smtClean="0">
                <a:solidFill>
                  <a:schemeClr val="bg1"/>
                </a:solidFill>
                <a:latin typeface="+mj-lt"/>
                <a:hlinkClick r:id="rId5"/>
              </a:rPr>
              <a:t>: Project Titles</a:t>
            </a:r>
            <a:r>
              <a:rPr lang="en-US" sz="1800" b="1" dirty="0" smtClean="0">
                <a:solidFill>
                  <a:schemeClr val="bg1"/>
                </a:solidFill>
                <a:latin typeface="+mj-lt"/>
              </a:rPr>
              <a:t/>
            </a:r>
            <a:br>
              <a:rPr lang="en-US" sz="1800" b="1" dirty="0" smtClean="0">
                <a:solidFill>
                  <a:schemeClr val="bg1"/>
                </a:solidFill>
                <a:latin typeface="+mj-lt"/>
              </a:rPr>
            </a:br>
            <a:r>
              <a:rPr lang="en-US" sz="1800" b="1" dirty="0" smtClean="0">
                <a:solidFill>
                  <a:schemeClr val="bg1"/>
                </a:solidFill>
                <a:latin typeface="+mj-lt"/>
                <a:hlinkClick r:id="rId6"/>
              </a:rPr>
              <a:t>GF: Writing Exercise</a:t>
            </a:r>
            <a:r>
              <a:rPr lang="en-US" sz="1800" b="1" dirty="0" smtClean="0">
                <a:solidFill>
                  <a:schemeClr val="bg1"/>
                </a:solidFill>
                <a:latin typeface="+mj-lt"/>
              </a:rPr>
              <a:t/>
            </a:r>
            <a:br>
              <a:rPr lang="en-US" sz="1800" b="1" dirty="0" smtClean="0">
                <a:solidFill>
                  <a:schemeClr val="bg1"/>
                </a:solidFill>
                <a:latin typeface="+mj-lt"/>
              </a:rPr>
            </a:br>
            <a:r>
              <a:rPr lang="en-US" sz="1800" b="1" dirty="0" smtClean="0">
                <a:solidFill>
                  <a:schemeClr val="bg1"/>
                </a:solidFill>
                <a:latin typeface="+mj-lt"/>
                <a:hlinkClick r:id="rId7"/>
              </a:rPr>
              <a:t>PSU: Problem Statements</a:t>
            </a:r>
            <a:r>
              <a:rPr lang="en-US" sz="1800" b="1" dirty="0" smtClean="0">
                <a:solidFill>
                  <a:schemeClr val="bg1"/>
                </a:solidFill>
                <a:latin typeface="+mj-lt"/>
              </a:rPr>
              <a:t/>
            </a:r>
            <a:br>
              <a:rPr lang="en-US" sz="1800" b="1" dirty="0" smtClean="0">
                <a:solidFill>
                  <a:schemeClr val="bg1"/>
                </a:solidFill>
                <a:latin typeface="+mj-lt"/>
              </a:rPr>
            </a:br>
            <a:r>
              <a:rPr lang="en-US" sz="1800" b="1" dirty="0" smtClean="0">
                <a:solidFill>
                  <a:schemeClr val="bg1"/>
                </a:solidFill>
                <a:latin typeface="+mj-lt"/>
                <a:hlinkClick r:id="rId8"/>
              </a:rPr>
              <a:t>Wiki: Problem Statements</a:t>
            </a:r>
            <a:endParaRPr kumimoji="0" lang="en-US" sz="1800" b="1" i="0" u="none" strike="noStrike" kern="1200" cap="none" spc="0" normalizeH="0" baseline="0" noProof="0" dirty="0" smtClean="0">
              <a:ln>
                <a:noFill/>
              </a:ln>
              <a:solidFill>
                <a:schemeClr val="accent1"/>
              </a:solidFill>
              <a:effectLst/>
              <a:uLnTx/>
              <a:uFillTx/>
              <a:latin typeface="+mj-lt"/>
              <a:ea typeface="+mn-ea"/>
              <a:cs typeface="+mn-cs"/>
            </a:endParaRPr>
          </a:p>
        </p:txBody>
      </p:sp>
      <p:sp>
        <p:nvSpPr>
          <p:cNvPr id="6"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tabLst>
                <a:tab pos="2908300" algn="l"/>
              </a:tabLst>
            </a:pPr>
            <a:r>
              <a:rPr lang="en-US" b="1" dirty="0">
                <a:solidFill>
                  <a:schemeClr val="accent2"/>
                </a:solidFill>
              </a:rPr>
              <a:t>LECTURE </a:t>
            </a:r>
            <a:r>
              <a:rPr lang="en-US" b="1" dirty="0" smtClean="0">
                <a:solidFill>
                  <a:schemeClr val="accent2"/>
                </a:solidFill>
              </a:rPr>
              <a:t>03: </a:t>
            </a:r>
            <a:r>
              <a:rPr lang="en-US" b="1" dirty="0" smtClean="0">
                <a:solidFill>
                  <a:srgbClr val="BE0F34"/>
                </a:solidFill>
              </a:rPr>
              <a:t>PROBLEM STATEMENTS</a:t>
            </a:r>
            <a:endParaRPr lang="en-US" b="1" dirty="0">
              <a:solidFill>
                <a:srgbClr val="BE0F34"/>
              </a:solidFill>
            </a:endParaRPr>
          </a:p>
        </p:txBody>
      </p:sp>
      <p:grpSp>
        <p:nvGrpSpPr>
          <p:cNvPr id="7" name="Group 6"/>
          <p:cNvGrpSpPr/>
          <p:nvPr/>
        </p:nvGrpSpPr>
        <p:grpSpPr>
          <a:xfrm>
            <a:off x="1379779" y="6116249"/>
            <a:ext cx="997684" cy="357188"/>
            <a:chOff x="563833" y="6157254"/>
            <a:chExt cx="997684" cy="357188"/>
          </a:xfrm>
        </p:grpSpPr>
        <p:sp>
          <p:nvSpPr>
            <p:cNvPr id="9" name="Text Box 7"/>
            <p:cNvSpPr txBox="1">
              <a:spLocks noChangeArrowheads="1"/>
            </p:cNvSpPr>
            <p:nvPr/>
          </p:nvSpPr>
          <p:spPr bwMode="auto">
            <a:xfrm>
              <a:off x="563833" y="6203854"/>
              <a:ext cx="913275"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Audio:</a:t>
              </a:r>
            </a:p>
          </p:txBody>
        </p:sp>
        <p:pic>
          <p:nvPicPr>
            <p:cNvPr id="10" name="Picture 9" descr="x.JPG">
              <a:hlinkClick r:id="rId9"/>
            </p:cNvPr>
            <p:cNvPicPr>
              <a:picLocks noChangeAspect="1"/>
            </p:cNvPicPr>
            <p:nvPr/>
          </p:nvPicPr>
          <p:blipFill>
            <a:blip r:embed="rId10" cstate="print"/>
            <a:stretch>
              <a:fillRect/>
            </a:stretch>
          </p:blipFill>
          <p:spPr>
            <a:xfrm>
              <a:off x="1185279" y="6157254"/>
              <a:ext cx="376238" cy="357188"/>
            </a:xfrm>
            <a:prstGeom prst="rect">
              <a:avLst/>
            </a:prstGeom>
          </p:spPr>
        </p:pic>
      </p:grpSp>
      <p:grpSp>
        <p:nvGrpSpPr>
          <p:cNvPr id="11" name="Group 10"/>
          <p:cNvGrpSpPr/>
          <p:nvPr/>
        </p:nvGrpSpPr>
        <p:grpSpPr>
          <a:xfrm>
            <a:off x="434857" y="6165787"/>
            <a:ext cx="885361" cy="279514"/>
            <a:chOff x="5231962" y="6231988"/>
            <a:chExt cx="885361" cy="279514"/>
          </a:xfrm>
        </p:grpSpPr>
        <p:pic>
          <p:nvPicPr>
            <p:cNvPr id="12" name="Picture 4">
              <a:hlinkClick r:id="rId11"/>
            </p:cNvPr>
            <p:cNvPicPr>
              <a:picLocks noChangeAspect="1" noChangeArrowheads="1"/>
            </p:cNvPicPr>
            <p:nvPr/>
          </p:nvPicPr>
          <p:blipFill>
            <a:blip r:embed="rId12" cstate="print"/>
            <a:srcRect/>
            <a:stretch>
              <a:fillRect/>
            </a:stretch>
          </p:blipFill>
          <p:spPr bwMode="auto">
            <a:xfrm>
              <a:off x="5745659" y="6237182"/>
              <a:ext cx="371664" cy="274320"/>
            </a:xfrm>
            <a:prstGeom prst="rect">
              <a:avLst/>
            </a:prstGeom>
            <a:noFill/>
            <a:ln w="9525">
              <a:noFill/>
              <a:miter lim="800000"/>
              <a:headEnd/>
              <a:tailEnd/>
            </a:ln>
            <a:effectLst/>
          </p:spPr>
        </p:pic>
        <p:sp>
          <p:nvSpPr>
            <p:cNvPr id="13" name="Text Box 7"/>
            <p:cNvSpPr txBox="1">
              <a:spLocks noChangeArrowheads="1"/>
            </p:cNvSpPr>
            <p:nvPr/>
          </p:nvSpPr>
          <p:spPr bwMode="auto">
            <a:xfrm>
              <a:off x="5231962" y="6231988"/>
              <a:ext cx="648333"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URL:</a:t>
              </a:r>
            </a:p>
          </p:txBody>
        </p:sp>
      </p:grpSp>
      <p:pic>
        <p:nvPicPr>
          <p:cNvPr id="1026" name="Picture 2">
            <a:hlinkClick r:id="rId13"/>
          </p:cNvPr>
          <p:cNvPicPr>
            <a:picLocks noChangeAspect="1" noChangeArrowheads="1"/>
          </p:cNvPicPr>
          <p:nvPr/>
        </p:nvPicPr>
        <p:blipFill>
          <a:blip r:embed="rId14" cstate="print"/>
          <a:srcRect/>
          <a:stretch>
            <a:fillRect/>
          </a:stretch>
        </p:blipFill>
        <p:spPr bwMode="auto">
          <a:xfrm>
            <a:off x="6496590" y="2293250"/>
            <a:ext cx="2145760" cy="1828800"/>
          </a:xfrm>
          <a:prstGeom prst="rect">
            <a:avLst/>
          </a:prstGeom>
          <a:noFill/>
          <a:ln w="38100">
            <a:solidFill>
              <a:schemeClr val="accent1"/>
            </a:solidFill>
            <a:miter lim="800000"/>
            <a:headEnd/>
            <a:tailEnd/>
          </a:ln>
        </p:spPr>
      </p:pic>
      <p:pic>
        <p:nvPicPr>
          <p:cNvPr id="1028" name="Picture 4">
            <a:hlinkClick r:id="rId15"/>
          </p:cNvPr>
          <p:cNvPicPr>
            <a:picLocks noChangeAspect="1" noChangeArrowheads="1"/>
          </p:cNvPicPr>
          <p:nvPr/>
        </p:nvPicPr>
        <p:blipFill>
          <a:blip r:embed="rId16" cstate="print"/>
          <a:srcRect/>
          <a:stretch>
            <a:fillRect/>
          </a:stretch>
        </p:blipFill>
        <p:spPr bwMode="auto">
          <a:xfrm>
            <a:off x="6508750" y="4151080"/>
            <a:ext cx="2133600" cy="1828800"/>
          </a:xfrm>
          <a:prstGeom prst="rect">
            <a:avLst/>
          </a:prstGeom>
          <a:noFill/>
          <a:ln w="38100">
            <a:solidFill>
              <a:schemeClr val="accent1"/>
            </a:solidFill>
            <a:miter lim="800000"/>
            <a:headEnd/>
            <a:tailEnd/>
          </a:ln>
        </p:spPr>
      </p:pic>
      <p:pic>
        <p:nvPicPr>
          <p:cNvPr id="1027" name="Picture 3">
            <a:hlinkClick r:id="rId17"/>
          </p:cNvPr>
          <p:cNvPicPr>
            <a:picLocks noChangeAspect="1" noChangeArrowheads="1"/>
          </p:cNvPicPr>
          <p:nvPr/>
        </p:nvPicPr>
        <p:blipFill>
          <a:blip r:embed="rId18" cstate="print"/>
          <a:srcRect/>
          <a:stretch>
            <a:fillRect/>
          </a:stretch>
        </p:blipFill>
        <p:spPr bwMode="auto">
          <a:xfrm>
            <a:off x="4247607" y="3211280"/>
            <a:ext cx="2217979" cy="1828800"/>
          </a:xfrm>
          <a:prstGeom prst="rect">
            <a:avLst/>
          </a:prstGeom>
          <a:noFill/>
          <a:ln w="38100">
            <a:solidFill>
              <a:schemeClr val="accent1"/>
            </a:solid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Text Box 3"/>
          <p:cNvSpPr txBox="1">
            <a:spLocks noChangeArrowheads="1"/>
          </p:cNvSpPr>
          <p:nvPr/>
        </p:nvSpPr>
        <p:spPr bwMode="auto">
          <a:xfrm>
            <a:off x="230188" y="783771"/>
            <a:ext cx="8686800" cy="4136572"/>
          </a:xfrm>
          <a:prstGeom prst="rect">
            <a:avLst/>
          </a:prstGeom>
          <a:noFill/>
          <a:ln w="9525">
            <a:noFill/>
            <a:miter lim="800000"/>
            <a:headEnd/>
            <a:tailEnd/>
          </a:ln>
          <a:effectLst/>
        </p:spPr>
        <p:txBody>
          <a:bodyPr lIns="0" tIns="0" rIns="0" bIns="0"/>
          <a:lstStyle/>
          <a:p>
            <a:pPr>
              <a:spcAft>
                <a:spcPts val="1200"/>
              </a:spcAft>
            </a:pPr>
            <a:r>
              <a:rPr lang="en-US" sz="1800" b="1" i="1" dirty="0" smtClean="0">
                <a:solidFill>
                  <a:schemeClr val="accent2"/>
                </a:solidFill>
              </a:rPr>
              <a:t>Operating on Engineers </a:t>
            </a:r>
          </a:p>
          <a:p>
            <a:pPr>
              <a:spcAft>
                <a:spcPts val="1200"/>
              </a:spcAft>
            </a:pPr>
            <a:r>
              <a:rPr lang="en-US" sz="1800" b="1" dirty="0" smtClean="0"/>
              <a:t>Five surgeons were taking a coffee break and were discussing their work.</a:t>
            </a:r>
          </a:p>
          <a:p>
            <a:pPr>
              <a:spcAft>
                <a:spcPts val="1200"/>
              </a:spcAft>
            </a:pPr>
            <a:r>
              <a:rPr lang="en-US" sz="1800" b="1" dirty="0" smtClean="0"/>
              <a:t>The first said, </a:t>
            </a:r>
            <a:r>
              <a:rPr lang="en-US" sz="1800" b="1" dirty="0" smtClean="0"/>
              <a:t>“</a:t>
            </a:r>
            <a:r>
              <a:rPr lang="en-US" sz="1800" b="1" dirty="0" smtClean="0"/>
              <a:t>I </a:t>
            </a:r>
            <a:r>
              <a:rPr lang="en-US" sz="1800" b="1" dirty="0" smtClean="0"/>
              <a:t>think accountants are the easiest to operate on. You open them up and everything inside is numbered</a:t>
            </a:r>
            <a:r>
              <a:rPr lang="en-US" sz="1800" b="1" dirty="0" smtClean="0"/>
              <a:t>.”</a:t>
            </a:r>
            <a:endParaRPr lang="en-US" sz="1800" b="1" dirty="0" smtClean="0"/>
          </a:p>
          <a:p>
            <a:pPr>
              <a:spcAft>
                <a:spcPts val="1200"/>
              </a:spcAft>
            </a:pPr>
            <a:r>
              <a:rPr lang="en-US" sz="1800" b="1" dirty="0" smtClean="0"/>
              <a:t>The second said, </a:t>
            </a:r>
            <a:r>
              <a:rPr lang="en-US" sz="1800" b="1" dirty="0" smtClean="0"/>
              <a:t>“I </a:t>
            </a:r>
            <a:r>
              <a:rPr lang="en-US" sz="1800" b="1" dirty="0" smtClean="0"/>
              <a:t>think librarians are the easiest to operate on. You open them up and everything inside is in alphabetical order</a:t>
            </a:r>
            <a:r>
              <a:rPr lang="en-US" sz="1800" b="1" dirty="0" smtClean="0"/>
              <a:t>.”</a:t>
            </a:r>
            <a:endParaRPr lang="en-US" sz="1800" b="1" dirty="0" smtClean="0"/>
          </a:p>
          <a:p>
            <a:pPr>
              <a:spcAft>
                <a:spcPts val="1200"/>
              </a:spcAft>
            </a:pPr>
            <a:r>
              <a:rPr lang="en-US" sz="1800" b="1" dirty="0" smtClean="0"/>
              <a:t>The third said, "I like to operate on electricians. You open them up and everything inside is color-coded."</a:t>
            </a:r>
          </a:p>
          <a:p>
            <a:pPr>
              <a:spcAft>
                <a:spcPts val="1200"/>
              </a:spcAft>
            </a:pPr>
            <a:r>
              <a:rPr lang="en-US" sz="1800" b="1" dirty="0" smtClean="0"/>
              <a:t>The fourth one said, "I like to operate on lawyers. They're heartless spineless, gutless, and their heads and their tails are interchangeable."</a:t>
            </a:r>
          </a:p>
          <a:p>
            <a:pPr>
              <a:spcAft>
                <a:spcPts val="1200"/>
              </a:spcAft>
            </a:pPr>
            <a:r>
              <a:rPr lang="en-US" sz="1800" b="1" dirty="0" smtClean="0"/>
              <a:t>The fifth surgeon says "I like engineers . They always understand when you have a few parts left over at the end.“</a:t>
            </a:r>
          </a:p>
          <a:p>
            <a:endParaRPr lang="en-US" sz="1800" b="1" dirty="0" smtClean="0"/>
          </a:p>
          <a:p>
            <a:r>
              <a:rPr lang="en-US" sz="1800" b="1" dirty="0" smtClean="0"/>
              <a:t>Provided by </a:t>
            </a:r>
            <a:r>
              <a:rPr lang="en-US" sz="1800" b="1" i="1" dirty="0" smtClean="0">
                <a:solidFill>
                  <a:schemeClr val="accent1"/>
                </a:solidFill>
                <a:hlinkClick r:id="rId2"/>
              </a:rPr>
              <a:t>http://www.basicjokes.com/djoke.php?id=5429</a:t>
            </a:r>
            <a:r>
              <a:rPr lang="en-US" sz="1800" b="1" dirty="0" smtClean="0"/>
              <a:t>.</a:t>
            </a:r>
          </a:p>
          <a:p>
            <a:endParaRPr lang="en-US" sz="1800" b="1" dirty="0" smtClean="0">
              <a:solidFill>
                <a:schemeClr val="bg1"/>
              </a:solidFill>
              <a:latin typeface="+mn-lt"/>
            </a:endParaRPr>
          </a:p>
          <a:p>
            <a:pPr marL="165100" indent="-165100" algn="just">
              <a:spcAft>
                <a:spcPts val="600"/>
              </a:spcAft>
              <a:buFont typeface="Arial" pitchFamily="34" charset="0"/>
              <a:buChar char="•"/>
            </a:pPr>
            <a:endParaRPr lang="en-US" sz="1800" b="1" dirty="0" smtClean="0"/>
          </a:p>
        </p:txBody>
      </p:sp>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Engineering Humor</a:t>
            </a:r>
            <a:endParaRPr lang="en-US" b="1" dirty="0">
              <a:solidFill>
                <a:schemeClr val="accent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Text Box 3"/>
          <p:cNvSpPr txBox="1">
            <a:spLocks noChangeArrowheads="1"/>
          </p:cNvSpPr>
          <p:nvPr/>
        </p:nvSpPr>
        <p:spPr bwMode="auto">
          <a:xfrm>
            <a:off x="230188" y="604911"/>
            <a:ext cx="8686800" cy="5897489"/>
          </a:xfrm>
          <a:prstGeom prst="rect">
            <a:avLst/>
          </a:prstGeom>
          <a:noFill/>
          <a:ln w="9525">
            <a:noFill/>
            <a:miter lim="800000"/>
            <a:headEnd/>
            <a:tailEnd/>
          </a:ln>
          <a:effectLst/>
        </p:spPr>
        <p:txBody>
          <a:bodyPr lIns="0" tIns="0" rIns="0" bIns="0"/>
          <a:lstStyle/>
          <a:p>
            <a:pPr marL="165100" indent="-165100" algn="just">
              <a:spcAft>
                <a:spcPts val="600"/>
              </a:spcAft>
              <a:buFont typeface="Arial" pitchFamily="34" charset="0"/>
              <a:buChar char="•"/>
            </a:pPr>
            <a:r>
              <a:rPr lang="en-US" sz="1800" b="1" dirty="0" smtClean="0">
                <a:solidFill>
                  <a:schemeClr val="accent2"/>
                </a:solidFill>
                <a:latin typeface="Arial" charset="0"/>
              </a:rPr>
              <a:t>Characteristics of a good abstract:</a:t>
            </a:r>
          </a:p>
          <a:p>
            <a:pPr marL="406400" indent="-174625">
              <a:spcAft>
                <a:spcPts val="600"/>
              </a:spcAft>
              <a:buFont typeface="Wingdings" pitchFamily="2" charset="2"/>
              <a:buChar char="§"/>
            </a:pPr>
            <a:r>
              <a:rPr lang="en-US" sz="1800" b="1" dirty="0" smtClean="0"/>
              <a:t>Must </a:t>
            </a:r>
            <a:r>
              <a:rPr lang="en-US" sz="1800" b="1" dirty="0" smtClean="0"/>
              <a:t>contain information </a:t>
            </a:r>
            <a:r>
              <a:rPr lang="en-US" sz="1800" b="1" dirty="0" smtClean="0"/>
              <a:t>about what you did, how you did it, how did you assess your results, and what was impact of these results.</a:t>
            </a:r>
          </a:p>
          <a:p>
            <a:pPr marL="406400" indent="-174625">
              <a:spcAft>
                <a:spcPts val="600"/>
              </a:spcAft>
              <a:buFont typeface="Wingdings" pitchFamily="2" charset="2"/>
              <a:buChar char="§"/>
            </a:pPr>
            <a:r>
              <a:rPr lang="en-US" sz="1800" b="1" dirty="0" smtClean="0"/>
              <a:t>Between 150 and 200 words; about 6 to 8 sentences.</a:t>
            </a:r>
          </a:p>
          <a:p>
            <a:pPr marL="406400" indent="-174625">
              <a:spcAft>
                <a:spcPts val="600"/>
              </a:spcAft>
              <a:buFont typeface="Wingdings" pitchFamily="2" charset="2"/>
              <a:buChar char="§"/>
            </a:pPr>
            <a:r>
              <a:rPr lang="en-US" sz="1800" b="1" dirty="0" smtClean="0"/>
              <a:t>First two sentences are an introduction specific to the project.</a:t>
            </a:r>
          </a:p>
          <a:p>
            <a:pPr marL="406400" indent="-174625">
              <a:spcAft>
                <a:spcPts val="600"/>
              </a:spcAft>
              <a:buFont typeface="Wingdings" pitchFamily="2" charset="2"/>
              <a:buChar char="§"/>
            </a:pPr>
            <a:r>
              <a:rPr lang="en-US" sz="1800" b="1" dirty="0" smtClean="0"/>
              <a:t>Next two sentences describe what you did – your technical approach.</a:t>
            </a:r>
          </a:p>
          <a:p>
            <a:pPr marL="406400" indent="-174625">
              <a:spcAft>
                <a:spcPts val="600"/>
              </a:spcAft>
              <a:buFont typeface="Wingdings" pitchFamily="2" charset="2"/>
              <a:buChar char="§"/>
            </a:pPr>
            <a:r>
              <a:rPr lang="en-US" sz="1800" b="1" dirty="0" smtClean="0"/>
              <a:t>Next two sentences describe how you assessed your outcomes, including descriptions of the data you used.</a:t>
            </a:r>
          </a:p>
          <a:p>
            <a:pPr marL="406400" indent="-174625">
              <a:spcAft>
                <a:spcPts val="600"/>
              </a:spcAft>
              <a:buFont typeface="Wingdings" pitchFamily="2" charset="2"/>
              <a:buChar char="§"/>
            </a:pPr>
            <a:r>
              <a:rPr lang="en-US" sz="1800" b="1" dirty="0" smtClean="0"/>
              <a:t>Last two sentences describe the impact of your results.</a:t>
            </a:r>
          </a:p>
          <a:p>
            <a:pPr marL="174625" indent="-174625">
              <a:spcAft>
                <a:spcPts val="600"/>
              </a:spcAft>
              <a:buFont typeface="Arial" pitchFamily="34" charset="0"/>
              <a:buChar char="•"/>
              <a:tabLst>
                <a:tab pos="174625" algn="l"/>
              </a:tabLst>
            </a:pPr>
            <a:r>
              <a:rPr lang="en-US" sz="1800" b="1" dirty="0" smtClean="0">
                <a:solidFill>
                  <a:schemeClr val="accent2"/>
                </a:solidFill>
              </a:rPr>
              <a:t>Example:</a:t>
            </a:r>
          </a:p>
          <a:p>
            <a:pPr marL="174625" algn="just"/>
            <a:r>
              <a:rPr lang="en-US" sz="1400" b="1" dirty="0" smtClean="0"/>
              <a:t>Guitar effects based on vacuum tubes are enjoying resurgence in the music community. Ease of integration into digital systems remains an important goal, however. The goal of our project is to build a digitally-controlled tremolo special effects box. Our project will consist of two main sections: a digital control structure based on a low-cost PIC microcontroller, and an analog tremolo effect based on a 12AX7 vacuum tube. A user will be able to change the tempo of the effect by turning a knob on the face of the device or by using a footswitch. Target customers, such as guitarists and bassists, will benefit tremendously from the hands-free option that the footswitch offers. The footswitch will contain a tap-tempo, multipliers, and a bypass switch. The tap-tempo will allow the user to dictate the tempo of the device, while the 1/2x, 2x, and 3x multipliers will let the user make a quick tempo change. The bypass switch will give the user a switch to turn the effect on or off. The retail price of the unit is expected to be less than $100, thereby enabling hobbyists and entry-level musicians access to a high-quality but affordable special effects </a:t>
            </a:r>
            <a:r>
              <a:rPr lang="en-US" sz="1400" b="1" dirty="0" smtClean="0"/>
              <a:t>device.</a:t>
            </a:r>
            <a:endParaRPr lang="en-US" sz="1400" dirty="0" smtClean="0"/>
          </a:p>
          <a:p>
            <a:pPr marL="174625" indent="-174625">
              <a:spcAft>
                <a:spcPts val="1200"/>
              </a:spcAft>
              <a:buFont typeface="Arial" pitchFamily="34" charset="0"/>
              <a:buChar char="•"/>
              <a:tabLst>
                <a:tab pos="174625" algn="l"/>
              </a:tabLst>
            </a:pPr>
            <a:endParaRPr lang="en-US" sz="1800" b="1" dirty="0" smtClean="0">
              <a:solidFill>
                <a:schemeClr val="accent2"/>
              </a:solidFill>
            </a:endParaRPr>
          </a:p>
          <a:p>
            <a:pPr marL="174625" indent="-174625">
              <a:spcAft>
                <a:spcPts val="1200"/>
              </a:spcAft>
              <a:tabLst>
                <a:tab pos="174625" algn="l"/>
              </a:tabLst>
            </a:pPr>
            <a:endParaRPr lang="en-US" sz="1800" b="1" dirty="0" smtClean="0"/>
          </a:p>
        </p:txBody>
      </p:sp>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Abstract</a:t>
            </a:r>
            <a:endParaRPr lang="en-US" b="1" dirty="0">
              <a:solidFill>
                <a:schemeClr val="accent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Text Box 3"/>
          <p:cNvSpPr txBox="1">
            <a:spLocks noChangeArrowheads="1"/>
          </p:cNvSpPr>
          <p:nvPr/>
        </p:nvSpPr>
        <p:spPr bwMode="auto">
          <a:xfrm>
            <a:off x="230188" y="604911"/>
            <a:ext cx="8686800" cy="5897489"/>
          </a:xfrm>
          <a:prstGeom prst="rect">
            <a:avLst/>
          </a:prstGeom>
          <a:noFill/>
          <a:ln w="9525">
            <a:noFill/>
            <a:miter lim="800000"/>
            <a:headEnd/>
            <a:tailEnd/>
          </a:ln>
          <a:effectLst/>
        </p:spPr>
        <p:txBody>
          <a:bodyPr lIns="0" tIns="0" rIns="0" bIns="0"/>
          <a:lstStyle/>
          <a:p>
            <a:pPr marL="165100" indent="-165100" algn="just">
              <a:spcAft>
                <a:spcPts val="600"/>
              </a:spcAft>
              <a:buFont typeface="Arial" pitchFamily="34" charset="0"/>
              <a:buChar char="•"/>
            </a:pPr>
            <a:r>
              <a:rPr lang="en-US" sz="1800" b="1" dirty="0" smtClean="0">
                <a:solidFill>
                  <a:schemeClr val="accent1"/>
                </a:solidFill>
                <a:latin typeface="Arial" charset="0"/>
              </a:rPr>
              <a:t>Characteristics of a good project title:</a:t>
            </a:r>
          </a:p>
          <a:p>
            <a:pPr marL="406400" indent="-174625">
              <a:spcAft>
                <a:spcPts val="600"/>
              </a:spcAft>
              <a:buFont typeface="Wingdings" pitchFamily="2" charset="2"/>
              <a:buChar char="§"/>
            </a:pPr>
            <a:r>
              <a:rPr lang="en-US" sz="1800" b="1" dirty="0" smtClean="0"/>
              <a:t>Short and to the point:</a:t>
            </a:r>
          </a:p>
          <a:p>
            <a:pPr marL="566738" indent="-160338">
              <a:spcAft>
                <a:spcPts val="600"/>
              </a:spcAft>
            </a:pPr>
            <a:r>
              <a:rPr lang="en-US" sz="1800" b="1" i="1" dirty="0" smtClean="0">
                <a:solidFill>
                  <a:schemeClr val="accent2"/>
                </a:solidFill>
              </a:rPr>
              <a:t>Renewable Energy Using High-Efficiency Turbines</a:t>
            </a:r>
          </a:p>
          <a:p>
            <a:pPr marL="406400" indent="-174625">
              <a:spcAft>
                <a:spcPts val="600"/>
              </a:spcAft>
              <a:buFont typeface="Wingdings" pitchFamily="2" charset="2"/>
              <a:buChar char="§"/>
            </a:pPr>
            <a:r>
              <a:rPr lang="en-US" sz="1800" b="1" dirty="0" smtClean="0"/>
              <a:t>Action-oriented:</a:t>
            </a:r>
          </a:p>
          <a:p>
            <a:pPr marL="406400">
              <a:spcAft>
                <a:spcPts val="600"/>
              </a:spcAft>
            </a:pPr>
            <a:r>
              <a:rPr lang="en-US" sz="1800" b="1" dirty="0" smtClean="0"/>
              <a:t>Avoid passive words like “study” or “research” in favor of action-oriented words like “stewardship” or “renewable.”</a:t>
            </a:r>
          </a:p>
          <a:p>
            <a:pPr marL="406400" indent="-174625">
              <a:spcAft>
                <a:spcPts val="600"/>
              </a:spcAft>
              <a:buFont typeface="Wingdings" pitchFamily="2" charset="2"/>
              <a:buChar char="§"/>
            </a:pPr>
            <a:r>
              <a:rPr lang="en-US" sz="1800" b="1" dirty="0" smtClean="0"/>
              <a:t>Longer titles are okay if they tease:</a:t>
            </a:r>
          </a:p>
          <a:p>
            <a:pPr marL="406400">
              <a:spcAft>
                <a:spcPts val="1200"/>
              </a:spcAft>
            </a:pPr>
            <a:r>
              <a:rPr lang="en-US" sz="1800" b="1" i="1" dirty="0" smtClean="0">
                <a:solidFill>
                  <a:schemeClr val="accent2"/>
                </a:solidFill>
              </a:rPr>
              <a:t>Good to Great: Why Some Companies Make the Leap... and Others Don't </a:t>
            </a:r>
          </a:p>
          <a:p>
            <a:pPr marL="174625" indent="-174625">
              <a:spcAft>
                <a:spcPts val="600"/>
              </a:spcAft>
              <a:buFont typeface="Arial" pitchFamily="34" charset="0"/>
              <a:buChar char="•"/>
              <a:tabLst>
                <a:tab pos="174625" algn="l"/>
              </a:tabLst>
            </a:pPr>
            <a:r>
              <a:rPr lang="en-US" sz="1800" b="1" dirty="0" smtClean="0">
                <a:solidFill>
                  <a:schemeClr val="accent1"/>
                </a:solidFill>
              </a:rPr>
              <a:t>Where do I find examples of good titles?</a:t>
            </a:r>
          </a:p>
          <a:p>
            <a:pPr marL="406400" indent="-174625">
              <a:spcAft>
                <a:spcPts val="600"/>
              </a:spcAft>
              <a:buFont typeface="Wingdings" pitchFamily="2" charset="2"/>
              <a:buChar char="§"/>
            </a:pPr>
            <a:r>
              <a:rPr lang="en-US" sz="1800" b="1" dirty="0" smtClean="0"/>
              <a:t>Amazon.com or Barnes &amp; Noble of course!</a:t>
            </a:r>
          </a:p>
          <a:p>
            <a:pPr marL="406400" indent="-174625">
              <a:spcAft>
                <a:spcPts val="600"/>
              </a:spcAft>
              <a:buFont typeface="Wingdings" pitchFamily="2" charset="2"/>
              <a:buChar char="§"/>
            </a:pPr>
            <a:r>
              <a:rPr lang="en-US" sz="1800" b="1" dirty="0" smtClean="0"/>
              <a:t>Newspapers</a:t>
            </a:r>
          </a:p>
          <a:p>
            <a:pPr marL="406400" indent="-174625">
              <a:spcAft>
                <a:spcPts val="1200"/>
              </a:spcAft>
              <a:buFont typeface="Wingdings" pitchFamily="2" charset="2"/>
              <a:buChar char="§"/>
            </a:pPr>
            <a:r>
              <a:rPr lang="en-US" sz="1800" b="1" dirty="0" smtClean="0"/>
              <a:t>The National Inquirer… well, sort of…</a:t>
            </a:r>
          </a:p>
          <a:p>
            <a:pPr marL="174625" indent="-174625">
              <a:spcAft>
                <a:spcPts val="600"/>
              </a:spcAft>
              <a:buFont typeface="Arial" pitchFamily="34" charset="0"/>
              <a:buChar char="•"/>
            </a:pPr>
            <a:r>
              <a:rPr lang="en-US" sz="1800" b="1" dirty="0" smtClean="0">
                <a:solidFill>
                  <a:schemeClr val="accent1"/>
                </a:solidFill>
              </a:rPr>
              <a:t>Some Senior Design Examples:</a:t>
            </a:r>
          </a:p>
          <a:p>
            <a:pPr marL="347663" indent="-173038">
              <a:spcAft>
                <a:spcPts val="600"/>
              </a:spcAft>
              <a:buFont typeface="Wingdings" pitchFamily="2" charset="2"/>
              <a:buChar char="§"/>
            </a:pPr>
            <a:r>
              <a:rPr lang="en-US" sz="1800" b="1" dirty="0" smtClean="0"/>
              <a:t>Standing Wave Ratio Analyzer</a:t>
            </a:r>
          </a:p>
          <a:p>
            <a:pPr marL="347663" indent="-173038">
              <a:spcAft>
                <a:spcPts val="600"/>
              </a:spcAft>
              <a:buFont typeface="Wingdings" pitchFamily="2" charset="2"/>
              <a:buChar char="§"/>
            </a:pPr>
            <a:r>
              <a:rPr lang="en-US" sz="1800" b="1" dirty="0" smtClean="0"/>
              <a:t>Programmable Digital Thermostat</a:t>
            </a:r>
          </a:p>
          <a:p>
            <a:pPr marL="347663" indent="-173038">
              <a:spcAft>
                <a:spcPts val="600"/>
              </a:spcAft>
              <a:buFont typeface="Wingdings" pitchFamily="2" charset="2"/>
              <a:buChar char="§"/>
            </a:pPr>
            <a:r>
              <a:rPr lang="en-US" sz="1800" b="1" dirty="0" smtClean="0"/>
              <a:t>… Your title goes here …</a:t>
            </a:r>
          </a:p>
          <a:p>
            <a:pPr marL="347663" indent="-173038">
              <a:spcAft>
                <a:spcPts val="600"/>
              </a:spcAft>
              <a:buFont typeface="Wingdings" pitchFamily="2" charset="2"/>
              <a:buChar char="§"/>
            </a:pPr>
            <a:endParaRPr lang="en-US" sz="1800" b="1" dirty="0" smtClean="0"/>
          </a:p>
        </p:txBody>
      </p:sp>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The Project Title</a:t>
            </a:r>
            <a:endParaRPr lang="en-US" b="1" dirty="0">
              <a:solidFill>
                <a:schemeClr val="accent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Text Box 3"/>
          <p:cNvSpPr txBox="1">
            <a:spLocks noChangeArrowheads="1"/>
          </p:cNvSpPr>
          <p:nvPr/>
        </p:nvSpPr>
        <p:spPr bwMode="auto">
          <a:xfrm>
            <a:off x="230188" y="604911"/>
            <a:ext cx="8686800" cy="5897489"/>
          </a:xfrm>
          <a:prstGeom prst="rect">
            <a:avLst/>
          </a:prstGeom>
          <a:noFill/>
          <a:ln w="9525">
            <a:noFill/>
            <a:miter lim="800000"/>
            <a:headEnd/>
            <a:tailEnd/>
          </a:ln>
          <a:effectLst/>
        </p:spPr>
        <p:txBody>
          <a:bodyPr lIns="0" tIns="0" rIns="0" bIns="0"/>
          <a:lstStyle/>
          <a:p>
            <a:pPr marL="165100" indent="-165100" algn="just">
              <a:spcAft>
                <a:spcPts val="1200"/>
              </a:spcAft>
              <a:buFont typeface="Arial" pitchFamily="34" charset="0"/>
              <a:buChar char="•"/>
            </a:pPr>
            <a:r>
              <a:rPr lang="en-US" sz="1800" b="1" dirty="0" smtClean="0">
                <a:solidFill>
                  <a:schemeClr val="bg1"/>
                </a:solidFill>
                <a:latin typeface="Arial" charset="0"/>
              </a:rPr>
              <a:t>Divide into groups of three people.</a:t>
            </a:r>
          </a:p>
          <a:p>
            <a:pPr marL="165100" indent="-165100" algn="just">
              <a:spcAft>
                <a:spcPts val="1200"/>
              </a:spcAft>
              <a:buFont typeface="Arial" pitchFamily="34" charset="0"/>
              <a:buChar char="•"/>
            </a:pPr>
            <a:r>
              <a:rPr lang="en-US" sz="1800" b="1" dirty="0" smtClean="0">
                <a:solidFill>
                  <a:schemeClr val="bg1"/>
                </a:solidFill>
                <a:latin typeface="Arial" charset="0"/>
              </a:rPr>
              <a:t>Rewrite one of the selected project abstracts (15 min.)</a:t>
            </a:r>
          </a:p>
          <a:p>
            <a:pPr marL="165100" indent="-165100" algn="just">
              <a:spcAft>
                <a:spcPts val="1200"/>
              </a:spcAft>
              <a:buFont typeface="Arial" pitchFamily="34" charset="0"/>
              <a:buChar char="•"/>
            </a:pPr>
            <a:r>
              <a:rPr lang="en-US" sz="1800" b="1" dirty="0" smtClean="0">
                <a:solidFill>
                  <a:schemeClr val="bg1"/>
                </a:solidFill>
              </a:rPr>
              <a:t>Suggest a new title for the project (5 min.)</a:t>
            </a:r>
          </a:p>
          <a:p>
            <a:pPr marL="165100" indent="-165100" algn="just">
              <a:spcAft>
                <a:spcPts val="1200"/>
              </a:spcAft>
              <a:buFont typeface="Arial" pitchFamily="34" charset="0"/>
              <a:buChar char="•"/>
            </a:pPr>
            <a:r>
              <a:rPr lang="en-US" sz="1800" b="1" dirty="0" smtClean="0">
                <a:solidFill>
                  <a:schemeClr val="bg1"/>
                </a:solidFill>
              </a:rPr>
              <a:t>Present your rewritten version to the class (10 min.)</a:t>
            </a:r>
          </a:p>
        </p:txBody>
      </p:sp>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Abstract Exercise</a:t>
            </a:r>
            <a:endParaRPr lang="en-US" b="1" dirty="0">
              <a:solidFill>
                <a:schemeClr val="accent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What is a Problem Statement? (Wikipedia)</a:t>
            </a:r>
            <a:endParaRPr lang="en-US" b="1" dirty="0">
              <a:solidFill>
                <a:schemeClr val="accent2"/>
              </a:solidFill>
            </a:endParaRPr>
          </a:p>
        </p:txBody>
      </p:sp>
      <p:sp>
        <p:nvSpPr>
          <p:cNvPr id="13" name="Text Box 3"/>
          <p:cNvSpPr txBox="1">
            <a:spLocks noChangeArrowheads="1"/>
          </p:cNvSpPr>
          <p:nvPr/>
        </p:nvSpPr>
        <p:spPr bwMode="auto">
          <a:xfrm>
            <a:off x="232228" y="653144"/>
            <a:ext cx="8655731" cy="5733142"/>
          </a:xfrm>
          <a:prstGeom prst="rect">
            <a:avLst/>
          </a:prstGeom>
          <a:noFill/>
          <a:ln w="9525">
            <a:noFill/>
            <a:miter lim="800000"/>
            <a:headEnd/>
            <a:tailEnd/>
          </a:ln>
          <a:effectLst/>
        </p:spPr>
        <p:txBody>
          <a:bodyPr lIns="0" tIns="0" rIns="0" bIns="0"/>
          <a:lstStyle/>
          <a:p>
            <a:pPr marL="174625" indent="-174625">
              <a:spcAft>
                <a:spcPts val="600"/>
              </a:spcAft>
              <a:buFont typeface="Arial" pitchFamily="34" charset="0"/>
              <a:buChar char="•"/>
            </a:pPr>
            <a:r>
              <a:rPr lang="en-US" sz="1800" b="1" dirty="0" smtClean="0"/>
              <a:t>A problem statement is a clear concise description of the issues that need to be addressed by a </a:t>
            </a:r>
            <a:r>
              <a:rPr lang="en-US" sz="1800" b="1" dirty="0" smtClean="0"/>
              <a:t>problem-solving </a:t>
            </a:r>
            <a:r>
              <a:rPr lang="en-US" sz="1800" b="1" dirty="0" smtClean="0"/>
              <a:t>team and should be presented to them (or created by them) before they try to solve the problem. </a:t>
            </a:r>
            <a:endParaRPr lang="en-US" sz="1800" b="1" dirty="0" smtClean="0"/>
          </a:p>
          <a:p>
            <a:pPr marL="174625" indent="-174625">
              <a:spcAft>
                <a:spcPts val="600"/>
              </a:spcAft>
              <a:buFont typeface="Arial" pitchFamily="34" charset="0"/>
              <a:buChar char="•"/>
            </a:pPr>
            <a:r>
              <a:rPr lang="en-US" sz="1800" b="1" dirty="0" smtClean="0"/>
              <a:t>A </a:t>
            </a:r>
            <a:r>
              <a:rPr lang="en-US" sz="1800" b="1" dirty="0" smtClean="0"/>
              <a:t>good problem statement should answer these questions:</a:t>
            </a:r>
          </a:p>
          <a:p>
            <a:pPr marL="347663" indent="-173038">
              <a:spcAft>
                <a:spcPts val="600"/>
              </a:spcAft>
              <a:buFont typeface="Wingdings" pitchFamily="2" charset="2"/>
              <a:buChar char="§"/>
            </a:pPr>
            <a:r>
              <a:rPr lang="en-US" sz="1800" b="1" dirty="0" smtClean="0"/>
              <a:t>What is the problem</a:t>
            </a:r>
            <a:r>
              <a:rPr lang="en-US" sz="1800" b="1" dirty="0" smtClean="0"/>
              <a:t>?</a:t>
            </a:r>
            <a:endParaRPr lang="en-US" sz="1800" b="1" dirty="0" smtClean="0"/>
          </a:p>
          <a:p>
            <a:pPr marL="347663" indent="-173038">
              <a:spcAft>
                <a:spcPts val="600"/>
              </a:spcAft>
              <a:buFont typeface="Wingdings" pitchFamily="2" charset="2"/>
              <a:buChar char="§"/>
            </a:pPr>
            <a:r>
              <a:rPr lang="en-US" sz="1800" b="1" dirty="0" smtClean="0"/>
              <a:t>Who has the problem or who is the client/customer</a:t>
            </a:r>
            <a:r>
              <a:rPr lang="en-US" sz="1800" b="1" dirty="0" smtClean="0"/>
              <a:t>?</a:t>
            </a:r>
            <a:endParaRPr lang="en-US" sz="1800" b="1" dirty="0" smtClean="0"/>
          </a:p>
          <a:p>
            <a:pPr marL="347663" indent="-173038">
              <a:spcAft>
                <a:spcPts val="600"/>
              </a:spcAft>
              <a:buFont typeface="Wingdings" pitchFamily="2" charset="2"/>
              <a:buChar char="§"/>
            </a:pPr>
            <a:r>
              <a:rPr lang="en-US" sz="1800" b="1" dirty="0" smtClean="0"/>
              <a:t>What form can the resolution be</a:t>
            </a:r>
            <a:r>
              <a:rPr lang="en-US" sz="1800" b="1" dirty="0" smtClean="0"/>
              <a:t>?</a:t>
            </a:r>
            <a:endParaRPr lang="en-US" sz="1800" b="1" dirty="0" smtClean="0"/>
          </a:p>
          <a:p>
            <a:pPr marL="174625" indent="-174625">
              <a:spcAft>
                <a:spcPts val="600"/>
              </a:spcAft>
              <a:buFont typeface="Arial" pitchFamily="34" charset="0"/>
              <a:buChar char="•"/>
            </a:pPr>
            <a:r>
              <a:rPr lang="en-US" sz="1800" b="1" dirty="0" smtClean="0"/>
              <a:t>The primary purpose of a problem statement is to focus the attention of the </a:t>
            </a:r>
            <a:r>
              <a:rPr lang="en-US" sz="1800" b="1" dirty="0" smtClean="0"/>
              <a:t>problem-solving </a:t>
            </a:r>
            <a:r>
              <a:rPr lang="en-US" sz="1800" b="1" dirty="0" smtClean="0"/>
              <a:t>team. However, if the focus of the problem is too narrow or the scope of the solution too limited the creativity and innovation of the solution can be stifling.</a:t>
            </a:r>
          </a:p>
          <a:p>
            <a:pPr marL="174625" indent="-174625">
              <a:spcAft>
                <a:spcPts val="600"/>
              </a:spcAft>
              <a:buFont typeface="Arial" pitchFamily="34" charset="0"/>
              <a:buChar char="•"/>
            </a:pPr>
            <a:r>
              <a:rPr lang="en-US" sz="1800" b="1" dirty="0" smtClean="0"/>
              <a:t>A research-worthy problem statement is the description of an active challenge (i.e. problem) faced by researchers and/or practitioners that does not have adequate solutions available including the argumentation for its viability based on solid peer-reviewed sources as well as theoretical foundation. </a:t>
            </a:r>
            <a:endParaRPr lang="en-US" sz="1800" b="1" dirty="0" smtClean="0"/>
          </a:p>
          <a:p>
            <a:pPr marL="174625" indent="-174625">
              <a:spcAft>
                <a:spcPts val="600"/>
              </a:spcAft>
              <a:buFont typeface="Arial" pitchFamily="34" charset="0"/>
              <a:buChar char="•"/>
            </a:pPr>
            <a:r>
              <a:rPr lang="en-US" sz="1800" b="1" dirty="0" smtClean="0"/>
              <a:t>The </a:t>
            </a:r>
            <a:r>
              <a:rPr lang="en-US" sz="1800" b="1" dirty="0" smtClean="0"/>
              <a:t>research-worthy problem statement should address all six questions: what, how, where, when, why, and who</a:t>
            </a:r>
            <a:r>
              <a:rPr lang="en-US" sz="1800" b="1" dirty="0" smtClean="0"/>
              <a:t>.</a:t>
            </a:r>
            <a:endParaRPr lang="en-US"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27013" y="57150"/>
            <a:ext cx="861718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Your Problem Statement Template</a:t>
            </a:r>
            <a:endParaRPr lang="en-US" b="1" dirty="0">
              <a:solidFill>
                <a:schemeClr val="accent2"/>
              </a:solidFill>
            </a:endParaRPr>
          </a:p>
        </p:txBody>
      </p:sp>
      <p:sp>
        <p:nvSpPr>
          <p:cNvPr id="7" name="Text Box 3"/>
          <p:cNvSpPr txBox="1">
            <a:spLocks noChangeArrowheads="1"/>
          </p:cNvSpPr>
          <p:nvPr/>
        </p:nvSpPr>
        <p:spPr bwMode="auto">
          <a:xfrm>
            <a:off x="186396" y="5458269"/>
            <a:ext cx="8735354" cy="914389"/>
          </a:xfrm>
          <a:prstGeom prst="rect">
            <a:avLst/>
          </a:prstGeom>
          <a:noFill/>
          <a:ln w="9525">
            <a:noFill/>
            <a:miter lim="800000"/>
            <a:headEnd/>
            <a:tailEnd/>
          </a:ln>
          <a:effectLst/>
        </p:spPr>
        <p:txBody>
          <a:bodyPr lIns="0" tIns="0" rIns="0" bIns="0"/>
          <a:lstStyle/>
          <a:p>
            <a:pPr marL="168275" indent="-168275">
              <a:spcAft>
                <a:spcPts val="600"/>
              </a:spcAft>
              <a:buFont typeface="Arial" pitchFamily="34" charset="0"/>
              <a:buChar char="•"/>
              <a:tabLst>
                <a:tab pos="168275" algn="l"/>
                <a:tab pos="3206750" algn="l"/>
              </a:tabLst>
            </a:pPr>
            <a:endParaRPr lang="en-US" sz="1800" b="1" dirty="0" smtClean="0">
              <a:solidFill>
                <a:schemeClr val="accent2"/>
              </a:solidFill>
              <a:sym typeface="Wingdings"/>
            </a:endParaRPr>
          </a:p>
        </p:txBody>
      </p:sp>
      <p:sp>
        <p:nvSpPr>
          <p:cNvPr id="4" name="Text Box 3"/>
          <p:cNvSpPr txBox="1">
            <a:spLocks noChangeArrowheads="1"/>
          </p:cNvSpPr>
          <p:nvPr/>
        </p:nvSpPr>
        <p:spPr bwMode="auto">
          <a:xfrm>
            <a:off x="232228" y="653144"/>
            <a:ext cx="8655731" cy="5733142"/>
          </a:xfrm>
          <a:prstGeom prst="rect">
            <a:avLst/>
          </a:prstGeom>
          <a:noFill/>
          <a:ln w="9525">
            <a:noFill/>
            <a:miter lim="800000"/>
            <a:headEnd/>
            <a:tailEnd/>
          </a:ln>
          <a:effectLst/>
        </p:spPr>
        <p:txBody>
          <a:bodyPr lIns="0" tIns="0" rIns="0" bIns="0"/>
          <a:lstStyle/>
          <a:p>
            <a:pPr marL="174625" indent="-174625">
              <a:spcAft>
                <a:spcPts val="1200"/>
              </a:spcAft>
              <a:buFont typeface="Arial" pitchFamily="34" charset="0"/>
              <a:buChar char="•"/>
            </a:pPr>
            <a:r>
              <a:rPr lang="en-US" sz="1800" b="1" dirty="0" smtClean="0"/>
              <a:t>Two pages following the design document template</a:t>
            </a:r>
            <a:br>
              <a:rPr lang="en-US" sz="1800" b="1" dirty="0" smtClean="0"/>
            </a:br>
            <a:r>
              <a:rPr lang="en-US" sz="1800" b="1" dirty="0" smtClean="0"/>
              <a:t> (e.g., 1” margins, 11-pt. Times New Roman font).</a:t>
            </a:r>
          </a:p>
          <a:p>
            <a:pPr marL="174625" indent="-174625">
              <a:spcAft>
                <a:spcPts val="1200"/>
              </a:spcAft>
              <a:buFont typeface="Arial" pitchFamily="34" charset="0"/>
              <a:buChar char="•"/>
            </a:pPr>
            <a:r>
              <a:rPr lang="en-US" sz="1800" b="1" dirty="0" smtClean="0"/>
              <a:t>Makes heavy use of references; does not plagiarize or restate the obvious.</a:t>
            </a:r>
          </a:p>
          <a:p>
            <a:pPr marL="347663" indent="-173038">
              <a:spcAft>
                <a:spcPts val="1200"/>
              </a:spcAft>
              <a:buFont typeface="Wingdings" pitchFamily="2" charset="2"/>
              <a:buChar char="§"/>
            </a:pPr>
            <a:r>
              <a:rPr lang="en-US" sz="1800" b="1" dirty="0" smtClean="0"/>
              <a:t>We will follow a numeric reference format:</a:t>
            </a:r>
          </a:p>
          <a:p>
            <a:pPr marL="682625" indent="-276225">
              <a:spcAft>
                <a:spcPts val="1200"/>
              </a:spcAft>
              <a:tabLst>
                <a:tab pos="682625" algn="l"/>
              </a:tabLst>
            </a:pPr>
            <a:r>
              <a:rPr lang="en-US" sz="1800" b="1" dirty="0" smtClean="0">
                <a:sym typeface="Wingdings"/>
              </a:rPr>
              <a:t>	“Touch screen displays have been the dominant human computer interface on cell phones for the past decade [11]. </a:t>
            </a:r>
            <a:endParaRPr lang="en-US" sz="1800" b="1" dirty="0" smtClean="0"/>
          </a:p>
          <a:p>
            <a:pPr marL="174625" indent="-174625">
              <a:spcAft>
                <a:spcPts val="1200"/>
              </a:spcAft>
              <a:buFont typeface="Arial" pitchFamily="34" charset="0"/>
              <a:buChar char="•"/>
            </a:pPr>
            <a:r>
              <a:rPr lang="en-US" sz="1800" b="1" dirty="0" smtClean="0"/>
              <a:t>Begin with a general introduction; then get progressively more detailed.</a:t>
            </a:r>
          </a:p>
          <a:p>
            <a:pPr marL="174625" indent="-174625">
              <a:spcAft>
                <a:spcPts val="1200"/>
              </a:spcAft>
              <a:buFont typeface="Arial" pitchFamily="34" charset="0"/>
              <a:buChar char="•"/>
            </a:pPr>
            <a:r>
              <a:rPr lang="en-US" sz="1800" b="1" dirty="0" smtClean="0"/>
              <a:t>Must include a review of relevant/competing technology.</a:t>
            </a:r>
          </a:p>
          <a:p>
            <a:pPr marL="174625" indent="-174625">
              <a:spcAft>
                <a:spcPts val="1200"/>
              </a:spcAft>
              <a:buFont typeface="Arial" pitchFamily="34" charset="0"/>
              <a:buChar char="•"/>
            </a:pPr>
            <a:r>
              <a:rPr lang="en-US" sz="1800" b="1" dirty="0" smtClean="0"/>
              <a:t>Some good examples are:</a:t>
            </a:r>
          </a:p>
          <a:p>
            <a:pPr marL="347663" indent="-173038">
              <a:spcAft>
                <a:spcPts val="1200"/>
              </a:spcAft>
              <a:buFont typeface="Wingdings" pitchFamily="2" charset="2"/>
              <a:buChar char="§"/>
            </a:pPr>
            <a:r>
              <a:rPr lang="en-US" sz="1800" b="1" dirty="0" smtClean="0"/>
              <a:t>J. Wallace, M. Jackson, C. Rice, and J. </a:t>
            </a:r>
            <a:r>
              <a:rPr lang="en-US" sz="1800" b="1" dirty="0" err="1" smtClean="0"/>
              <a:t>Bjelobrk</a:t>
            </a:r>
            <a:r>
              <a:rPr lang="en-US" sz="1800" b="1" dirty="0" smtClean="0"/>
              <a:t>, </a:t>
            </a:r>
            <a:r>
              <a:rPr lang="en-US" sz="1800" b="1" dirty="0" smtClean="0">
                <a:hlinkClick r:id="rId2"/>
              </a:rPr>
              <a:t>Temperature Sensor Fabrication in Silicon Carbide</a:t>
            </a:r>
            <a:r>
              <a:rPr lang="en-US" sz="1800" b="1" dirty="0" smtClean="0"/>
              <a:t>, </a:t>
            </a:r>
            <a:r>
              <a:rPr lang="en-US" sz="1800" b="1" dirty="0" smtClean="0"/>
              <a:t>Mississippi State University, Spring </a:t>
            </a:r>
            <a:r>
              <a:rPr lang="en-US" sz="1800" b="1" dirty="0" smtClean="0"/>
              <a:t>2001. </a:t>
            </a:r>
            <a:endParaRPr lang="en-US" sz="1800" b="1" dirty="0" smtClean="0"/>
          </a:p>
          <a:p>
            <a:pPr marL="347663" indent="-173038">
              <a:spcAft>
                <a:spcPts val="1200"/>
              </a:spcAft>
              <a:buFont typeface="Wingdings" pitchFamily="2" charset="2"/>
              <a:buChar char="§"/>
            </a:pPr>
            <a:r>
              <a:rPr lang="en-US" sz="1800" b="1" dirty="0" smtClean="0"/>
              <a:t>W. Draper, R. Miller, J. Burkett, and J. Heath, </a:t>
            </a:r>
            <a:r>
              <a:rPr lang="en-US" sz="1800" b="1" dirty="0" smtClean="0">
                <a:hlinkClick r:id="rId3"/>
              </a:rPr>
              <a:t>High Voltage CV Characterization of </a:t>
            </a:r>
            <a:r>
              <a:rPr lang="en-US" sz="1800" b="1" dirty="0" err="1" smtClean="0">
                <a:hlinkClick r:id="rId3"/>
              </a:rPr>
              <a:t>SiC</a:t>
            </a:r>
            <a:r>
              <a:rPr lang="en-US" sz="1800" b="1" dirty="0" smtClean="0"/>
              <a:t>, Mississippi State University, </a:t>
            </a:r>
            <a:r>
              <a:rPr lang="en-US" sz="1800" b="1" dirty="0" smtClean="0"/>
              <a:t>Spring </a:t>
            </a:r>
            <a:r>
              <a:rPr lang="en-US" sz="1800" b="1" dirty="0" smtClean="0"/>
              <a:t>2001</a:t>
            </a:r>
            <a:r>
              <a:rPr lang="en-US" sz="1800" b="1" dirty="0" smtClean="0"/>
              <a:t>.</a:t>
            </a:r>
          </a:p>
          <a:p>
            <a:pPr marL="347663" indent="-173038">
              <a:spcAft>
                <a:spcPts val="1200"/>
              </a:spcAft>
              <a:buFont typeface="Wingdings" pitchFamily="2" charset="2"/>
              <a:buChar char="§"/>
            </a:pPr>
            <a:r>
              <a:rPr lang="en-US" sz="1800" b="1" dirty="0" smtClean="0"/>
              <a:t>W. Parker, B. Roberts, J. Tatum, and W.Y. Kwan, </a:t>
            </a:r>
            <a:r>
              <a:rPr lang="en-US" sz="1800" b="1" dirty="0" smtClean="0">
                <a:hlinkClick r:id="rId4"/>
              </a:rPr>
              <a:t>Power Line Carrier Communication System</a:t>
            </a:r>
            <a:r>
              <a:rPr lang="en-US" sz="1800" b="1" dirty="0" smtClean="0"/>
              <a:t>, Mississippi State University, </a:t>
            </a:r>
            <a:r>
              <a:rPr lang="en-US" sz="1800" b="1" dirty="0" smtClean="0"/>
              <a:t>Fall </a:t>
            </a:r>
            <a:r>
              <a:rPr lang="en-US" sz="1800" b="1" dirty="0" smtClean="0"/>
              <a:t>2000. </a:t>
            </a:r>
            <a:endParaRPr lang="en-US" sz="18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Text Box 3"/>
          <p:cNvSpPr txBox="1">
            <a:spLocks noChangeArrowheads="1"/>
          </p:cNvSpPr>
          <p:nvPr/>
        </p:nvSpPr>
        <p:spPr bwMode="auto">
          <a:xfrm>
            <a:off x="228600" y="633047"/>
            <a:ext cx="8610600" cy="984885"/>
          </a:xfrm>
          <a:prstGeom prst="rect">
            <a:avLst/>
          </a:prstGeom>
          <a:noFill/>
          <a:ln w="9525">
            <a:noFill/>
            <a:miter lim="800000"/>
            <a:headEnd/>
            <a:tailEnd/>
          </a:ln>
          <a:effectLst/>
        </p:spPr>
        <p:txBody>
          <a:bodyPr wrap="square" lIns="0" tIns="0" rIns="0" bIns="0">
            <a:spAutoFit/>
          </a:bodyPr>
          <a:lstStyle/>
          <a:p>
            <a:pPr marL="168275" indent="-168275">
              <a:spcAft>
                <a:spcPts val="1200"/>
              </a:spcAft>
              <a:buFont typeface="Arial" pitchFamily="34" charset="0"/>
              <a:buChar char="•"/>
            </a:pPr>
            <a:r>
              <a:rPr lang="en-US" sz="1800" b="1" dirty="0" smtClean="0"/>
              <a:t>Revised abstracts, project titles and </a:t>
            </a:r>
            <a:r>
              <a:rPr lang="en-US" sz="1800" b="1" dirty="0" smtClean="0"/>
              <a:t>the first draft of the problem statements are </a:t>
            </a:r>
            <a:r>
              <a:rPr lang="en-US" sz="1800" b="1" dirty="0" smtClean="0"/>
              <a:t>due next week.</a:t>
            </a:r>
          </a:p>
          <a:p>
            <a:pPr marL="168275" indent="-168275">
              <a:spcAft>
                <a:spcPts val="1200"/>
              </a:spcAft>
              <a:buFont typeface="Arial" pitchFamily="34" charset="0"/>
              <a:buChar char="•"/>
            </a:pPr>
            <a:r>
              <a:rPr lang="en-US" sz="1800" b="1" dirty="0" smtClean="0"/>
              <a:t>Next lecture: quantitative design constraints.</a:t>
            </a:r>
          </a:p>
        </p:txBody>
      </p:sp>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Temple Standard">
      <a:dk1>
        <a:srgbClr val="000000"/>
      </a:dk1>
      <a:lt1>
        <a:srgbClr val="000000"/>
      </a:lt1>
      <a:dk2>
        <a:srgbClr val="000000"/>
      </a:dk2>
      <a:lt2>
        <a:srgbClr val="000000"/>
      </a:lt2>
      <a:accent1>
        <a:srgbClr val="BE0F34"/>
      </a:accent1>
      <a:accent2>
        <a:srgbClr val="333399"/>
      </a:accent2>
      <a:accent3>
        <a:srgbClr val="FFFFFF"/>
      </a:accent3>
      <a:accent4>
        <a:srgbClr val="FFFFFF"/>
      </a:accent4>
      <a:accent5>
        <a:srgbClr val="FFFFFF"/>
      </a:accent5>
      <a:accent6>
        <a:srgbClr val="FFFFFF"/>
      </a:accent6>
      <a:hlink>
        <a:srgbClr val="BE0F34"/>
      </a:hlink>
      <a:folHlink>
        <a:srgbClr val="BE0F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Temple Standard">
      <a:dk1>
        <a:srgbClr val="000000"/>
      </a:dk1>
      <a:lt1>
        <a:srgbClr val="000000"/>
      </a:lt1>
      <a:dk2>
        <a:srgbClr val="000000"/>
      </a:dk2>
      <a:lt2>
        <a:srgbClr val="000000"/>
      </a:lt2>
      <a:accent1>
        <a:srgbClr val="BE0F34"/>
      </a:accent1>
      <a:accent2>
        <a:srgbClr val="333399"/>
      </a:accent2>
      <a:accent3>
        <a:srgbClr val="FFFFFF"/>
      </a:accent3>
      <a:accent4>
        <a:srgbClr val="FFFFFF"/>
      </a:accent4>
      <a:accent5>
        <a:srgbClr val="FFFFFF"/>
      </a:accent5>
      <a:accent6>
        <a:srgbClr val="FFFFFF"/>
      </a:accent6>
      <a:hlink>
        <a:srgbClr val="BE0F34"/>
      </a:hlink>
      <a:folHlink>
        <a:srgbClr val="BE0F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15712</TotalTime>
  <Words>900</Words>
  <Application>Microsoft Office PowerPoint</Application>
  <PresentationFormat>Letter Paper (8.5x11 in)</PresentationFormat>
  <Paragraphs>72</Paragraphs>
  <Slides>8</Slides>
  <Notes>1</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lecture_title</vt:lpstr>
      <vt:lpstr>lecture_default</vt:lpstr>
      <vt:lpstr>Slide 0</vt:lpstr>
      <vt:lpstr>Slide 1</vt:lpstr>
      <vt:lpstr>Slide 2</vt:lpstr>
      <vt:lpstr>Slide 3</vt:lpstr>
      <vt:lpstr>Slide 4</vt:lpstr>
      <vt:lpstr>Slide 5</vt:lpstr>
      <vt:lpstr>Slide 6</vt:lpstr>
      <vt:lpstr>Slide 7</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picone</cp:lastModifiedBy>
  <cp:revision>1297</cp:revision>
  <dcterms:created xsi:type="dcterms:W3CDTF">2002-09-12T17:13:32Z</dcterms:created>
  <dcterms:modified xsi:type="dcterms:W3CDTF">2010-02-02T15:27:16Z</dcterms:modified>
</cp:coreProperties>
</file>