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4" autoAdjust="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B50089-1180-4335-A79E-16D5413F4D48}" type="datetimeFigureOut">
              <a:rPr lang="en-US" smtClean="0"/>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89D9A-C2A3-489E-A022-8980E46DD866}" type="slidenum">
              <a:rPr lang="en-US" smtClean="0"/>
              <a:t>‹#›</a:t>
            </a:fld>
            <a:endParaRPr lang="en-US"/>
          </a:p>
        </p:txBody>
      </p:sp>
    </p:spTree>
    <p:extLst>
      <p:ext uri="{BB962C8B-B14F-4D97-AF65-F5344CB8AC3E}">
        <p14:creationId xmlns:p14="http://schemas.microsoft.com/office/powerpoint/2010/main" val="2628554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B50089-1180-4335-A79E-16D5413F4D48}" type="datetimeFigureOut">
              <a:rPr lang="en-US" smtClean="0"/>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89D9A-C2A3-489E-A022-8980E46DD866}" type="slidenum">
              <a:rPr lang="en-US" smtClean="0"/>
              <a:t>‹#›</a:t>
            </a:fld>
            <a:endParaRPr lang="en-US"/>
          </a:p>
        </p:txBody>
      </p:sp>
    </p:spTree>
    <p:extLst>
      <p:ext uri="{BB962C8B-B14F-4D97-AF65-F5344CB8AC3E}">
        <p14:creationId xmlns:p14="http://schemas.microsoft.com/office/powerpoint/2010/main" val="1991201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B50089-1180-4335-A79E-16D5413F4D48}" type="datetimeFigureOut">
              <a:rPr lang="en-US" smtClean="0"/>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89D9A-C2A3-489E-A022-8980E46DD866}" type="slidenum">
              <a:rPr lang="en-US" smtClean="0"/>
              <a:t>‹#›</a:t>
            </a:fld>
            <a:endParaRPr lang="en-US"/>
          </a:p>
        </p:txBody>
      </p:sp>
    </p:spTree>
    <p:extLst>
      <p:ext uri="{BB962C8B-B14F-4D97-AF65-F5344CB8AC3E}">
        <p14:creationId xmlns:p14="http://schemas.microsoft.com/office/powerpoint/2010/main" val="323633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B50089-1180-4335-A79E-16D5413F4D48}" type="datetimeFigureOut">
              <a:rPr lang="en-US" smtClean="0"/>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89D9A-C2A3-489E-A022-8980E46DD866}" type="slidenum">
              <a:rPr lang="en-US" smtClean="0"/>
              <a:t>‹#›</a:t>
            </a:fld>
            <a:endParaRPr lang="en-US"/>
          </a:p>
        </p:txBody>
      </p:sp>
    </p:spTree>
    <p:extLst>
      <p:ext uri="{BB962C8B-B14F-4D97-AF65-F5344CB8AC3E}">
        <p14:creationId xmlns:p14="http://schemas.microsoft.com/office/powerpoint/2010/main" val="24349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B50089-1180-4335-A79E-16D5413F4D48}" type="datetimeFigureOut">
              <a:rPr lang="en-US" smtClean="0"/>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89D9A-C2A3-489E-A022-8980E46DD866}" type="slidenum">
              <a:rPr lang="en-US" smtClean="0"/>
              <a:t>‹#›</a:t>
            </a:fld>
            <a:endParaRPr lang="en-US"/>
          </a:p>
        </p:txBody>
      </p:sp>
    </p:spTree>
    <p:extLst>
      <p:ext uri="{BB962C8B-B14F-4D97-AF65-F5344CB8AC3E}">
        <p14:creationId xmlns:p14="http://schemas.microsoft.com/office/powerpoint/2010/main" val="3843924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B50089-1180-4335-A79E-16D5413F4D48}" type="datetimeFigureOut">
              <a:rPr lang="en-US" smtClean="0"/>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89D9A-C2A3-489E-A022-8980E46DD866}" type="slidenum">
              <a:rPr lang="en-US" smtClean="0"/>
              <a:t>‹#›</a:t>
            </a:fld>
            <a:endParaRPr lang="en-US"/>
          </a:p>
        </p:txBody>
      </p:sp>
    </p:spTree>
    <p:extLst>
      <p:ext uri="{BB962C8B-B14F-4D97-AF65-F5344CB8AC3E}">
        <p14:creationId xmlns:p14="http://schemas.microsoft.com/office/powerpoint/2010/main" val="279191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B50089-1180-4335-A79E-16D5413F4D48}" type="datetimeFigureOut">
              <a:rPr lang="en-US" smtClean="0"/>
              <a:t>10/24/2011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889D9A-C2A3-489E-A022-8980E46DD866}" type="slidenum">
              <a:rPr lang="en-US" smtClean="0"/>
              <a:t>‹#›</a:t>
            </a:fld>
            <a:endParaRPr lang="en-US"/>
          </a:p>
        </p:txBody>
      </p:sp>
    </p:spTree>
    <p:extLst>
      <p:ext uri="{BB962C8B-B14F-4D97-AF65-F5344CB8AC3E}">
        <p14:creationId xmlns:p14="http://schemas.microsoft.com/office/powerpoint/2010/main" val="314869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B50089-1180-4335-A79E-16D5413F4D48}" type="datetimeFigureOut">
              <a:rPr lang="en-US" smtClean="0"/>
              <a:t>10/24/2011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889D9A-C2A3-489E-A022-8980E46DD866}" type="slidenum">
              <a:rPr lang="en-US" smtClean="0"/>
              <a:t>‹#›</a:t>
            </a:fld>
            <a:endParaRPr lang="en-US"/>
          </a:p>
        </p:txBody>
      </p:sp>
    </p:spTree>
    <p:extLst>
      <p:ext uri="{BB962C8B-B14F-4D97-AF65-F5344CB8AC3E}">
        <p14:creationId xmlns:p14="http://schemas.microsoft.com/office/powerpoint/2010/main" val="2075555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50089-1180-4335-A79E-16D5413F4D48}" type="datetimeFigureOut">
              <a:rPr lang="en-US" smtClean="0"/>
              <a:t>10/24/2011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889D9A-C2A3-489E-A022-8980E46DD866}" type="slidenum">
              <a:rPr lang="en-US" smtClean="0"/>
              <a:t>‹#›</a:t>
            </a:fld>
            <a:endParaRPr lang="en-US"/>
          </a:p>
        </p:txBody>
      </p:sp>
    </p:spTree>
    <p:extLst>
      <p:ext uri="{BB962C8B-B14F-4D97-AF65-F5344CB8AC3E}">
        <p14:creationId xmlns:p14="http://schemas.microsoft.com/office/powerpoint/2010/main" val="3526382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B50089-1180-4335-A79E-16D5413F4D48}" type="datetimeFigureOut">
              <a:rPr lang="en-US" smtClean="0"/>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89D9A-C2A3-489E-A022-8980E46DD866}" type="slidenum">
              <a:rPr lang="en-US" smtClean="0"/>
              <a:t>‹#›</a:t>
            </a:fld>
            <a:endParaRPr lang="en-US"/>
          </a:p>
        </p:txBody>
      </p:sp>
    </p:spTree>
    <p:extLst>
      <p:ext uri="{BB962C8B-B14F-4D97-AF65-F5344CB8AC3E}">
        <p14:creationId xmlns:p14="http://schemas.microsoft.com/office/powerpoint/2010/main" val="3259144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B50089-1180-4335-A79E-16D5413F4D48}" type="datetimeFigureOut">
              <a:rPr lang="en-US" smtClean="0"/>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89D9A-C2A3-489E-A022-8980E46DD866}" type="slidenum">
              <a:rPr lang="en-US" smtClean="0"/>
              <a:t>‹#›</a:t>
            </a:fld>
            <a:endParaRPr lang="en-US"/>
          </a:p>
        </p:txBody>
      </p:sp>
    </p:spTree>
    <p:extLst>
      <p:ext uri="{BB962C8B-B14F-4D97-AF65-F5344CB8AC3E}">
        <p14:creationId xmlns:p14="http://schemas.microsoft.com/office/powerpoint/2010/main" val="53560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50089-1180-4335-A79E-16D5413F4D48}" type="datetimeFigureOut">
              <a:rPr lang="en-US" smtClean="0"/>
              <a:t>10/24/2011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89D9A-C2A3-489E-A022-8980E46DD866}" type="slidenum">
              <a:rPr lang="en-US" smtClean="0"/>
              <a:t>‹#›</a:t>
            </a:fld>
            <a:endParaRPr lang="en-US"/>
          </a:p>
        </p:txBody>
      </p:sp>
    </p:spTree>
    <p:extLst>
      <p:ext uri="{BB962C8B-B14F-4D97-AF65-F5344CB8AC3E}">
        <p14:creationId xmlns:p14="http://schemas.microsoft.com/office/powerpoint/2010/main" val="1369351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ites.google.com/a/temple.edu/urbanwin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sip.piconepress.com/publications/courses/msstate/ece_4512/templates/doc/examples/exec_e0.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ce.msstate.edu/classes/design/ece4542/2003_fall/car_alarm/Deliverabl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ites.google.com/a/temple.edu/windg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ce.msstate.edu/classes/design/ece4542/2003_fall/led_array/doc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ites.google.com/a/temple.edu/oil-circulation-system-for-windmill-gear-box/hom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Executive Summery</a:t>
            </a:r>
            <a:endParaRPr lang="en-US" dirty="0"/>
          </a:p>
        </p:txBody>
      </p:sp>
      <p:sp>
        <p:nvSpPr>
          <p:cNvPr id="3" name="Subtitle 2"/>
          <p:cNvSpPr>
            <a:spLocks noGrp="1"/>
          </p:cNvSpPr>
          <p:nvPr>
            <p:ph type="subTitle" idx="1"/>
          </p:nvPr>
        </p:nvSpPr>
        <p:spPr/>
        <p:txBody>
          <a:bodyPr/>
          <a:lstStyle/>
          <a:p>
            <a:r>
              <a:rPr lang="en-US" dirty="0" smtClean="0"/>
              <a:t>Amir Harati</a:t>
            </a:r>
            <a:endParaRPr lang="en-US" dirty="0"/>
          </a:p>
        </p:txBody>
      </p:sp>
    </p:spTree>
    <p:extLst>
      <p:ext uri="{BB962C8B-B14F-4D97-AF65-F5344CB8AC3E}">
        <p14:creationId xmlns:p14="http://schemas.microsoft.com/office/powerpoint/2010/main" val="160502699"/>
      </p:ext>
    </p:extLst>
  </p:cSld>
  <p:clrMapOvr>
    <a:masterClrMapping/>
  </p:clrMapOvr>
  <mc:AlternateContent xmlns:mc="http://schemas.openxmlformats.org/markup-compatibility/2006">
    <mc:Choice xmlns:p14="http://schemas.microsoft.com/office/powerpoint/2010/main" Requires="p14">
      <p:transition spd="slow" p14:dur="2000" advTm="1261"/>
    </mc:Choice>
    <mc:Fallback>
      <p:transition spd="slow" advTm="126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(Analyze them)</a:t>
            </a:r>
            <a:endParaRPr lang="en-US" dirty="0"/>
          </a:p>
        </p:txBody>
      </p:sp>
      <p:sp>
        <p:nvSpPr>
          <p:cNvPr id="3" name="Content Placeholder 2"/>
          <p:cNvSpPr>
            <a:spLocks noGrp="1"/>
          </p:cNvSpPr>
          <p:nvPr>
            <p:ph idx="1"/>
          </p:nvPr>
        </p:nvSpPr>
        <p:spPr>
          <a:xfrm>
            <a:off x="457200" y="1219200"/>
            <a:ext cx="8229600" cy="5486400"/>
          </a:xfrm>
        </p:spPr>
        <p:txBody>
          <a:bodyPr>
            <a:normAutofit fontScale="25000" lnSpcReduction="20000"/>
          </a:bodyPr>
          <a:lstStyle/>
          <a:p>
            <a:pPr marL="0" indent="0">
              <a:buNone/>
            </a:pPr>
            <a:r>
              <a:rPr lang="en-US" sz="4400" dirty="0"/>
              <a:t>Wind energy is a clean, independent and sustainable method of producing electricity. Currently, wind is a source that is experiencing incredible growth in the renewable energy sector. This strong growth creates a great investment opportunity as well as a logical environmental choice. However, wind is a natural phenomenon with tremendous daily, seasonal and annual variability. Turbines are used to convert wind power to electricity, but they require a minimum amount of wind speed to initiate rotation which produces electricity. The variability and minimum requirements of wind power can lead to significant risks of installing turbines that do not generate enough electricity to justify the capital and maintenance expenses. In order for the wind generation market to continue to grow, accurate knowledge of wind resource potential for a site must be gathered. Wind resources can be measured with anemometers, but placing anemometers over an entire site to account for buildings, open space, man-made structures, and other obstacles is unfeasible because of its high cost. It would also be inaccurate, every location across a site is not encompassed, therefore wind resource potential can only be found by modeling.</a:t>
            </a:r>
          </a:p>
          <a:p>
            <a:pPr marL="0" indent="0">
              <a:buNone/>
            </a:pPr>
            <a:r>
              <a:rPr lang="en-US" sz="4400" dirty="0"/>
              <a:t>Sufficient knowledge of wind resource potential can only come from a model of wind that predicts the wind in all three dimensions because wind varies in all three dimensional directions. The proposed model is computer software that utilizes computational fluid dynamics (CFD) to make predictions on wind speed, direction, and turbulence. CFD is based on the </a:t>
            </a:r>
            <a:r>
              <a:rPr lang="en-US" sz="4400" dirty="0" err="1"/>
              <a:t>Navier</a:t>
            </a:r>
            <a:r>
              <a:rPr lang="en-US" sz="4400" dirty="0"/>
              <a:t>-Stokes equation which takes into account acceleration, pressure, and friction. </a:t>
            </a:r>
            <a:r>
              <a:rPr lang="en-US" sz="4400" dirty="0" err="1"/>
              <a:t>Navier</a:t>
            </a:r>
            <a:r>
              <a:rPr lang="en-US" sz="4400" dirty="0"/>
              <a:t>-Stokes outputs the instantaneous state of a fluid in motion, however this is complicated. To simplify the equation and CFD output, wind modeling is performed in an average state. Data used as input is also averaged, so </a:t>
            </a:r>
            <a:r>
              <a:rPr lang="en-US" sz="4400" dirty="0" err="1"/>
              <a:t>Navier</a:t>
            </a:r>
            <a:r>
              <a:rPr lang="en-US" sz="4400" dirty="0"/>
              <a:t>-Stokes is modified to include the average and instantaneous states of the fluid. This combined equation is called the Time Averaged </a:t>
            </a:r>
            <a:r>
              <a:rPr lang="en-US" sz="4400" dirty="0" err="1"/>
              <a:t>Navier</a:t>
            </a:r>
            <a:r>
              <a:rPr lang="en-US" sz="4400" dirty="0"/>
              <a:t> Stokes equation (TANS). TANS must be closed using at least one additional equation because TANS contains more variables than equations. The proposed software, </a:t>
            </a:r>
            <a:r>
              <a:rPr lang="en-US" sz="4400" dirty="0" err="1"/>
              <a:t>UrbaWind</a:t>
            </a:r>
            <a:r>
              <a:rPr lang="en-US" sz="4400" dirty="0"/>
              <a:t> by </a:t>
            </a:r>
            <a:r>
              <a:rPr lang="en-US" sz="4400" dirty="0" err="1"/>
              <a:t>Meteodyn</a:t>
            </a:r>
            <a:r>
              <a:rPr lang="en-US" sz="4400" dirty="0"/>
              <a:t>, </a:t>
            </a:r>
            <a:r>
              <a:rPr lang="en-US" sz="4400" dirty="0" err="1"/>
              <a:t>Inc</a:t>
            </a:r>
            <a:r>
              <a:rPr lang="en-US" sz="4400" dirty="0"/>
              <a:t>, uses a single equation to close TANS. Since models must be verified, a representative anemometer will be set up to determine how accurately the model predicted the wind. The model must also be verified through the extrapolation of wind data measured from other locations. These verifications are constrained to the accuracy of the wind model, actual wind measurements, and comparisons to third party sources.  </a:t>
            </a:r>
          </a:p>
          <a:p>
            <a:pPr marL="0" indent="0">
              <a:buNone/>
            </a:pPr>
            <a:r>
              <a:rPr lang="en-US" sz="4400" dirty="0"/>
              <a:t>The results of our model established that the Broad Street side of the </a:t>
            </a:r>
            <a:r>
              <a:rPr lang="en-US" sz="4400" dirty="0" err="1"/>
              <a:t>McGonigle</a:t>
            </a:r>
            <a:r>
              <a:rPr lang="en-US" sz="4400" dirty="0"/>
              <a:t> building was an adequate site for a wind turbine. </a:t>
            </a:r>
            <a:r>
              <a:rPr lang="en-US" sz="4400" dirty="0" err="1"/>
              <a:t>UrbaWind</a:t>
            </a:r>
            <a:r>
              <a:rPr lang="en-US" sz="4400" dirty="0"/>
              <a:t> uses CFD and TANS to successfully model the wind’s speed, direction, turbulence, and pressure on the entire site. The model has been validated by actual wind measurements to accuracy between 90 and 95 percent. The turbine can use the model to determine placement and is performing at expectations. </a:t>
            </a:r>
            <a:r>
              <a:rPr lang="en-US" sz="4400" dirty="0" err="1"/>
              <a:t>McGonigle</a:t>
            </a:r>
            <a:r>
              <a:rPr lang="en-US" sz="4400" dirty="0"/>
              <a:t> is not the area of fastest wind speed, but other factors such as maintenance, structural stability, visibility, funding and research accessibility contributed to the selection of </a:t>
            </a:r>
            <a:r>
              <a:rPr lang="en-US" sz="4400" dirty="0" err="1"/>
              <a:t>McGonigle’s</a:t>
            </a:r>
            <a:r>
              <a:rPr lang="en-US" sz="4400" dirty="0"/>
              <a:t> roof as the site for the turbine. The model provided data that demonstrated there would be enough wind for a turbine to generate enough electricity to pay for itself within 8 years, given that the cost of electricity grows at the predicted rate. The wind data was correlated to a power curve for different turbines to determine the generation rates. The generations rates were in turn correlated to a financial model another company had created to determine the income each turbine would produce. The turbine selected is an optimization of available wind power, capital and maintenance costs and return on investment.</a:t>
            </a:r>
          </a:p>
          <a:p>
            <a:pPr marL="0" indent="0">
              <a:buNone/>
            </a:pPr>
            <a:r>
              <a:rPr lang="en-US" sz="4400" dirty="0"/>
              <a:t>Urban lands have incredible potential for wind power generation. Approximately half the world lives in cities and much power is lost in transmission, locally produced electricity also makes sense. The sheer number of turbines can make an important impact in meeting global carbon emissions. </a:t>
            </a:r>
            <a:r>
              <a:rPr lang="en-US" sz="4400" dirty="0" err="1"/>
              <a:t>UrbaWind</a:t>
            </a:r>
            <a:r>
              <a:rPr lang="en-US" sz="4400" dirty="0"/>
              <a:t> along with the financial model can provide significant clarification and information to an urban dweller who is thinking about generating electricity. It is also useful to a campus manager who wants to add a green asset to his electrical generation portfolio. If you would like to reduce your carbon footprint, </a:t>
            </a:r>
            <a:r>
              <a:rPr lang="en-US" sz="4400" dirty="0" err="1"/>
              <a:t>UrbaWind</a:t>
            </a:r>
            <a:r>
              <a:rPr lang="en-US" sz="4400" dirty="0"/>
              <a:t> software with financial modeling can provide you with the data to make an informed decision and an incredible investment.</a:t>
            </a:r>
          </a:p>
          <a:p>
            <a:endParaRPr lang="en-US" dirty="0" smtClean="0"/>
          </a:p>
          <a:p>
            <a:pPr marL="0" indent="0">
              <a:buNone/>
            </a:pPr>
            <a:r>
              <a:rPr lang="en-US" dirty="0" smtClean="0">
                <a:hlinkClick r:id="rId2"/>
              </a:rPr>
              <a:t>https://sites.google.com/a/temple.edu/urbanwind/</a:t>
            </a:r>
            <a:endParaRPr lang="en-US" dirty="0"/>
          </a:p>
        </p:txBody>
      </p:sp>
    </p:spTree>
    <p:extLst>
      <p:ext uri="{BB962C8B-B14F-4D97-AF65-F5344CB8AC3E}">
        <p14:creationId xmlns:p14="http://schemas.microsoft.com/office/powerpoint/2010/main" val="855119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(Analyze them)</a:t>
            </a:r>
            <a:endParaRPr lang="en-US" dirty="0"/>
          </a:p>
        </p:txBody>
      </p:sp>
      <p:sp>
        <p:nvSpPr>
          <p:cNvPr id="3" name="Content Placeholder 2"/>
          <p:cNvSpPr>
            <a:spLocks noGrp="1"/>
          </p:cNvSpPr>
          <p:nvPr>
            <p:ph idx="1"/>
          </p:nvPr>
        </p:nvSpPr>
        <p:spPr>
          <a:xfrm>
            <a:off x="457200" y="1600200"/>
            <a:ext cx="8229600" cy="5029200"/>
          </a:xfrm>
        </p:spPr>
        <p:txBody>
          <a:bodyPr>
            <a:normAutofit fontScale="25000" lnSpcReduction="20000"/>
          </a:bodyPr>
          <a:lstStyle/>
          <a:p>
            <a:pPr marL="0" indent="0" hangingPunct="0">
              <a:buNone/>
            </a:pPr>
            <a:r>
              <a:rPr lang="en-US" sz="4400" dirty="0"/>
              <a:t>Border security, particularly at airports, has become a worldwide concern in the aftermath of the events on 9/11, and it is a primary thrust of the Department of Homeland Security and this ITR program. Biometric-based systems are expected to be a cornerstone of the U.S. homeland security strategy. The goal of this proposal is to develop an automated </a:t>
            </a:r>
            <a:r>
              <a:rPr lang="en-US" sz="4400" b="1" dirty="0"/>
              <a:t>deceit detection</a:t>
            </a:r>
            <a:r>
              <a:rPr lang="en-US" sz="4400" dirty="0"/>
              <a:t> system that determines when a person is being sufficiently deceptive to warrant further investigation. The long-term goal for such a system would be a fully automated system involving speech and video inputs and outputs, and an intelligent agent that incorporates sophisticated speech and facial gesture generation as well as understanding. As a first step towards this far-reaching goal, we propose automatic processing of speech and video inputs moderated by a human agent who can direct questions based on a number of interpretations provided from their direct surveillance of the subject and the automated system. It will be critical that the system not require large amounts of subject‑specific calibration data or speaker‑specific </a:t>
            </a:r>
            <a:r>
              <a:rPr lang="en-US" sz="4400" i="1" dirty="0"/>
              <a:t>a priori</a:t>
            </a:r>
            <a:r>
              <a:rPr lang="en-US" sz="4400" dirty="0"/>
              <a:t> knowledge. Knowledge of human behavior and subject‑independent approaches to detection and estimation will be integrated with a short amount of calibration data captured from answers to introductory questions.</a:t>
            </a:r>
          </a:p>
          <a:p>
            <a:pPr marL="0" indent="0" hangingPunct="0">
              <a:buNone/>
            </a:pPr>
            <a:r>
              <a:rPr lang="en-US" sz="4400" dirty="0"/>
              <a:t>We propose extending speaker verification technology and developing new model combination frameworks to fuse likelihoods from acoustic processing, prosody, facial analysis, and external knowledge sources (e.g., specially designed questions) into a single decision‑making process. Optimal ways to encode </a:t>
            </a:r>
            <a:r>
              <a:rPr lang="en-US" sz="4400" i="1" dirty="0"/>
              <a:t>a priori</a:t>
            </a:r>
            <a:r>
              <a:rPr lang="en-US" sz="4400" dirty="0"/>
              <a:t> knowledge into conventional statistical modeling approaches will be an important research problem, along with speaker and response content normalization based on calibration data. We propose a five-year plan that consists of three phases. In the first phase, we will assemble the necessary infrastructure, such as databases and domain knowledge in this new problem area, and calibrate the difficulty of the problem using the first implementation of our proposed system. In the second phase, we will perform basic algorithm research on prosody and facial expression analysis, and fusion of these techniques into an integrated decision‑making system. In the final phase of the project, we will evaluate the technology in a limited field test. The proposed research will be one of the first attempts to provide a rigorous framework for evaluation of such technology for airport security applications.</a:t>
            </a:r>
          </a:p>
          <a:p>
            <a:pPr marL="0" indent="0" hangingPunct="0">
              <a:buNone/>
            </a:pPr>
            <a:r>
              <a:rPr lang="en-US" sz="4400" b="1" dirty="0"/>
              <a:t>Intellectual merit:</a:t>
            </a:r>
            <a:r>
              <a:rPr lang="en-US" sz="4400" dirty="0"/>
              <a:t> The national priority area for this proposal is </a:t>
            </a:r>
            <a:r>
              <a:rPr lang="en-US" sz="4400" i="1" dirty="0"/>
              <a:t>National and</a:t>
            </a:r>
            <a:r>
              <a:rPr lang="en-US" sz="4400" dirty="0"/>
              <a:t> </a:t>
            </a:r>
            <a:r>
              <a:rPr lang="en-US" sz="4400" i="1" dirty="0"/>
              <a:t>Homeland Security</a:t>
            </a:r>
            <a:r>
              <a:rPr lang="en-US" sz="4400" dirty="0"/>
              <a:t>. The primary technical focus area is </a:t>
            </a:r>
            <a:r>
              <a:rPr lang="en-US" sz="4400" i="1" dirty="0"/>
              <a:t>DMC: Innovative approaches to the integration of data and analysis systems, including dynamic, data-driven models for use in risk-assessment and decision-making</a:t>
            </a:r>
            <a:r>
              <a:rPr lang="en-US" sz="4400" dirty="0"/>
              <a:t>. The pioneering technical and scientific aspects of our work include (1) development of resources, including databases and software, to rigorously study this problem and to benchmark performance; (2) exploration of prosodic and voice quality cues to deceit by combining traditional events with automatically learned events associated with facial action units; (3) definition and recognition of new facial action units for deceit detection; (4) development of normalization techniques to</a:t>
            </a:r>
            <a:r>
              <a:rPr lang="en-US" sz="4400" b="1" dirty="0"/>
              <a:t> </a:t>
            </a:r>
            <a:r>
              <a:rPr lang="en-US" sz="4400" dirty="0"/>
              <a:t>enable high performance verification using only small amounts of calibration data; and (5) use of risk minimization combined with a dynamic Bayesian network framework to handle multiple asynchronous streams of cues (possibly ambiguous) from audio and video to achieve high performance classification.</a:t>
            </a:r>
          </a:p>
          <a:p>
            <a:pPr marL="0" indent="0" hangingPunct="0">
              <a:buNone/>
            </a:pPr>
            <a:r>
              <a:rPr lang="en-US" sz="4400" b="1" dirty="0"/>
              <a:t>Broader impact:</a:t>
            </a:r>
            <a:r>
              <a:rPr lang="en-US" sz="4400" dirty="0"/>
              <a:t> The proposed research offers the potential for the development of biometrics technology of great interest to the Department of Homeland Security. Major benefits of this proposed research is the ability to increase the effectiveness and to reduce the training time required of human agents, while reducing delays for most travelers. The project will culminate with the development of an application </a:t>
            </a:r>
            <a:r>
              <a:rPr lang="en-US" sz="4400" dirty="0" err="1"/>
              <a:t>testbed</a:t>
            </a:r>
            <a:r>
              <a:rPr lang="en-US" sz="4400" dirty="0"/>
              <a:t> that can be used for future research evaluations. If successful, a path to development of this technology for a variety of similar applications will follow. We also propose conducting four workshops for graduate students and researchers on technology related to this project, and to encourage participation of underrepresented groups at these workshops. All educational materials related to these workshops will be made available on the web to support graduate course work</a:t>
            </a:r>
            <a:r>
              <a:rPr lang="en-US" sz="4400" dirty="0" smtClean="0"/>
              <a:t>.</a:t>
            </a:r>
          </a:p>
          <a:p>
            <a:pPr marL="0" indent="0" hangingPunct="0">
              <a:buNone/>
            </a:pPr>
            <a:endParaRPr lang="en-US" sz="4400" dirty="0"/>
          </a:p>
          <a:p>
            <a:pPr marL="0" indent="0">
              <a:buNone/>
            </a:pPr>
            <a:r>
              <a:rPr lang="en-US" dirty="0" smtClean="0">
                <a:hlinkClick r:id="rId2"/>
              </a:rPr>
              <a:t>http://www.isip.piconepress.com/publications/courses/msstate/ece_4512/templates/doc/examples/exec_e0.doc</a:t>
            </a:r>
            <a:endParaRPr lang="en-US" dirty="0"/>
          </a:p>
        </p:txBody>
      </p:sp>
    </p:spTree>
    <p:extLst>
      <p:ext uri="{BB962C8B-B14F-4D97-AF65-F5344CB8AC3E}">
        <p14:creationId xmlns:p14="http://schemas.microsoft.com/office/powerpoint/2010/main" val="266248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smtClean="0"/>
              <a:t>[1]http://www.isip.piconepress.com/publications/courses/msstate/ece_4512/templates/doc/index.html#executive</a:t>
            </a:r>
          </a:p>
          <a:p>
            <a:pPr marL="0" indent="0">
              <a:buNone/>
            </a:pPr>
            <a:r>
              <a:rPr lang="en-US" sz="1600" dirty="0" smtClean="0"/>
              <a:t>[2] http://paulgsilva.wordpress.com/2011/05/19/lecture-video-executive-summary-good-bad-ugly/</a:t>
            </a:r>
          </a:p>
        </p:txBody>
      </p:sp>
    </p:spTree>
    <p:extLst>
      <p:ext uri="{BB962C8B-B14F-4D97-AF65-F5344CB8AC3E}">
        <p14:creationId xmlns:p14="http://schemas.microsoft.com/office/powerpoint/2010/main" val="3430170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and Why?</a:t>
            </a:r>
            <a:endParaRPr lang="en-US" dirty="0"/>
          </a:p>
        </p:txBody>
      </p:sp>
      <p:sp>
        <p:nvSpPr>
          <p:cNvPr id="3" name="Content Placeholder 2"/>
          <p:cNvSpPr>
            <a:spLocks noGrp="1"/>
          </p:cNvSpPr>
          <p:nvPr>
            <p:ph idx="1"/>
          </p:nvPr>
        </p:nvSpPr>
        <p:spPr/>
        <p:txBody>
          <a:bodyPr>
            <a:noAutofit/>
          </a:bodyPr>
          <a:lstStyle/>
          <a:p>
            <a:r>
              <a:rPr lang="en-US" sz="2400" dirty="0" smtClean="0"/>
              <a:t>Readers (often your boss/manager or potential customers) can rapidly get acquainted with a large body of the material without reading it.</a:t>
            </a:r>
          </a:p>
          <a:p>
            <a:r>
              <a:rPr lang="en-US" sz="2400" dirty="0" smtClean="0"/>
              <a:t>It is also called “management summery” because it is used by managers for decision making.</a:t>
            </a:r>
          </a:p>
          <a:p>
            <a:r>
              <a:rPr lang="en-US" sz="2400" dirty="0" smtClean="0"/>
              <a:t>It is often cited as the most important part of a business plan.</a:t>
            </a:r>
          </a:p>
          <a:p>
            <a:r>
              <a:rPr lang="en-US" sz="2400" dirty="0" smtClean="0"/>
              <a:t>It is a way of marketing of your ideas and plans (Get fund from investors, Banks, …)</a:t>
            </a:r>
          </a:p>
          <a:p>
            <a:r>
              <a:rPr lang="en-US" sz="2400" dirty="0" smtClean="0"/>
              <a:t>Executive Summery can be written for a accomplished project or a proposal.</a:t>
            </a:r>
          </a:p>
          <a:p>
            <a:r>
              <a:rPr lang="en-US" sz="2400" dirty="0" smtClean="0"/>
              <a:t>We should always consider potential audiences of any report or executive summery. ( your advisor or a bank investor ?)   </a:t>
            </a:r>
            <a:endParaRPr lang="en-US" sz="2400" dirty="0"/>
          </a:p>
        </p:txBody>
      </p:sp>
    </p:spTree>
    <p:extLst>
      <p:ext uri="{BB962C8B-B14F-4D97-AF65-F5344CB8AC3E}">
        <p14:creationId xmlns:p14="http://schemas.microsoft.com/office/powerpoint/2010/main" val="3990734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Differences with abstract</a:t>
            </a:r>
            <a:endParaRPr lang="en-US" dirty="0"/>
          </a:p>
        </p:txBody>
      </p:sp>
      <p:sp>
        <p:nvSpPr>
          <p:cNvPr id="3" name="Content Placeholder 2"/>
          <p:cNvSpPr>
            <a:spLocks noGrp="1"/>
          </p:cNvSpPr>
          <p:nvPr>
            <p:ph idx="1"/>
          </p:nvPr>
        </p:nvSpPr>
        <p:spPr/>
        <p:txBody>
          <a:bodyPr/>
          <a:lstStyle/>
          <a:p>
            <a:r>
              <a:rPr lang="en-US" dirty="0" smtClean="0"/>
              <a:t>Abstracts are shorter.</a:t>
            </a:r>
          </a:p>
          <a:p>
            <a:r>
              <a:rPr lang="en-US" dirty="0" smtClean="0"/>
              <a:t>Abstracts provide an orientation of the document but you can not replace them with the document itself.</a:t>
            </a:r>
          </a:p>
          <a:p>
            <a:r>
              <a:rPr lang="en-US" dirty="0" smtClean="0"/>
              <a:t> Abstract is more used in Academia while executive summery is used in real world.</a:t>
            </a:r>
          </a:p>
          <a:p>
            <a:pPr marL="0" indent="0">
              <a:buNone/>
            </a:pPr>
            <a:endParaRPr lang="en-US" dirty="0"/>
          </a:p>
        </p:txBody>
      </p:sp>
    </p:spTree>
    <p:extLst>
      <p:ext uri="{BB962C8B-B14F-4D97-AF65-F5344CB8AC3E}">
        <p14:creationId xmlns:p14="http://schemas.microsoft.com/office/powerpoint/2010/main" val="38156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Blocks [1]</a:t>
            </a:r>
            <a:endParaRPr lang="en-US" dirty="0"/>
          </a:p>
        </p:txBody>
      </p:sp>
      <p:sp>
        <p:nvSpPr>
          <p:cNvPr id="3" name="Content Placeholder 2"/>
          <p:cNvSpPr>
            <a:spLocks noGrp="1"/>
          </p:cNvSpPr>
          <p:nvPr>
            <p:ph idx="1"/>
          </p:nvPr>
        </p:nvSpPr>
        <p:spPr>
          <a:xfrm>
            <a:off x="457200" y="1295400"/>
            <a:ext cx="8229600" cy="4953000"/>
          </a:xfrm>
        </p:spPr>
        <p:txBody>
          <a:bodyPr>
            <a:normAutofit fontScale="25000" lnSpcReduction="20000"/>
          </a:bodyPr>
          <a:lstStyle/>
          <a:p>
            <a:r>
              <a:rPr lang="en-US" sz="6400" b="1" dirty="0" smtClean="0"/>
              <a:t>Problem Statement: summarize the problem, motivations, why market need this product, emotional not technical.</a:t>
            </a:r>
          </a:p>
          <a:p>
            <a:pPr marL="400050" lvl="1" indent="0">
              <a:buNone/>
            </a:pPr>
            <a:r>
              <a:rPr lang="en-US" sz="6400" dirty="0"/>
              <a:t>P</a:t>
            </a:r>
            <a:r>
              <a:rPr lang="en-US" sz="6400" dirty="0" smtClean="0"/>
              <a:t>oor example [2]: </a:t>
            </a:r>
          </a:p>
          <a:p>
            <a:pPr marL="400050" lvl="1" indent="0">
              <a:buNone/>
            </a:pPr>
            <a:r>
              <a:rPr lang="en-US" sz="6400" dirty="0" smtClean="0"/>
              <a:t>Current gas chromatographs employ NDIR technology, suffering from all the typical problems associated with narrow frequency spectra analysis.</a:t>
            </a:r>
          </a:p>
          <a:p>
            <a:pPr marL="400050" lvl="1" indent="0">
              <a:buNone/>
            </a:pPr>
            <a:r>
              <a:rPr lang="en-US" sz="6400" dirty="0" smtClean="0"/>
              <a:t>Good example [2]:</a:t>
            </a:r>
          </a:p>
          <a:p>
            <a:pPr marL="400050" lvl="1" indent="0">
              <a:buNone/>
            </a:pPr>
            <a:r>
              <a:rPr lang="en-US" sz="6400" dirty="0" smtClean="0"/>
              <a:t>The government needs an extremely accurate remote gas detection system to warn troops and important facilities of external chemical warfare attacks.</a:t>
            </a:r>
          </a:p>
          <a:p>
            <a:r>
              <a:rPr lang="en-US" sz="6400" b="1" dirty="0" smtClean="0"/>
              <a:t>Approaches and Constraints: technical aspects, overview of the design and expressing how it relates to the desired functionality, requirements/challenges, quantitative  measurements</a:t>
            </a:r>
            <a:r>
              <a:rPr lang="en-US" sz="6400" dirty="0" smtClean="0"/>
              <a:t>.</a:t>
            </a:r>
          </a:p>
          <a:p>
            <a:pPr marL="400050" lvl="1" indent="0">
              <a:buNone/>
            </a:pPr>
            <a:r>
              <a:rPr lang="en-US" sz="6400" dirty="0" smtClean="0"/>
              <a:t>Poor example [2]:</a:t>
            </a:r>
          </a:p>
          <a:p>
            <a:pPr marL="400050" lvl="1" indent="0">
              <a:buNone/>
            </a:pPr>
            <a:r>
              <a:rPr lang="en-US" sz="6400" dirty="0" smtClean="0"/>
              <a:t>Six nanometer doped metal oxide cerium particles stabilized with oxygenate adsorbents, co-dispersed with Nano-reverse micelles (water in oil emulsion) provides the basic of our patent portfolio.</a:t>
            </a:r>
          </a:p>
          <a:p>
            <a:pPr marL="400050" lvl="1" indent="0">
              <a:buNone/>
            </a:pPr>
            <a:r>
              <a:rPr lang="en-US" sz="6400" dirty="0" smtClean="0"/>
              <a:t>Good example [2]:</a:t>
            </a:r>
          </a:p>
          <a:p>
            <a:pPr marL="400050" lvl="1" indent="0">
              <a:buNone/>
            </a:pPr>
            <a:r>
              <a:rPr lang="en-US" sz="6400" dirty="0" smtClean="0"/>
              <a:t>The company has developed tested and sold a portable system that detects clouds of toxic chemicals up to 5 km away from the detector- allowing mobile soldiers or sensitive facilities to detect dangerous chemical clouds from a safe distance</a:t>
            </a:r>
          </a:p>
          <a:p>
            <a:r>
              <a:rPr lang="en-US" sz="6400" b="1" dirty="0" smtClean="0"/>
              <a:t>Results: Confirmation that the device meets the requirements, evaluations</a:t>
            </a:r>
          </a:p>
          <a:p>
            <a:r>
              <a:rPr lang="en-US" sz="6400" b="1" dirty="0" smtClean="0"/>
              <a:t>Impacts: How this product/plan differs from other  competitors?, applications, marketing (cost, potential consumers,…)    </a:t>
            </a:r>
          </a:p>
          <a:p>
            <a:endParaRPr lang="en-US" sz="6400" b="1" dirty="0"/>
          </a:p>
          <a:p>
            <a:endParaRPr lang="en-US" sz="6400" b="1" dirty="0" smtClean="0"/>
          </a:p>
          <a:p>
            <a:endParaRPr lang="en-US" sz="6400" b="1" dirty="0"/>
          </a:p>
          <a:p>
            <a:endParaRPr lang="en-US" sz="6400" b="1" dirty="0" smtClean="0"/>
          </a:p>
          <a:p>
            <a:pPr marL="0" indent="0">
              <a:buNone/>
            </a:pPr>
            <a:endParaRPr lang="en-US" sz="6400" b="1" dirty="0" smtClean="0"/>
          </a:p>
        </p:txBody>
      </p:sp>
    </p:spTree>
    <p:extLst>
      <p:ext uri="{BB962C8B-B14F-4D97-AF65-F5344CB8AC3E}">
        <p14:creationId xmlns:p14="http://schemas.microsoft.com/office/powerpoint/2010/main" val="246608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Blocks</a:t>
            </a:r>
            <a:endParaRPr lang="en-US" dirty="0"/>
          </a:p>
        </p:txBody>
      </p:sp>
      <p:sp>
        <p:nvSpPr>
          <p:cNvPr id="3" name="Content Placeholder 2"/>
          <p:cNvSpPr>
            <a:spLocks noGrp="1"/>
          </p:cNvSpPr>
          <p:nvPr>
            <p:ph idx="1"/>
          </p:nvPr>
        </p:nvSpPr>
        <p:spPr>
          <a:xfrm>
            <a:off x="457200" y="1295400"/>
            <a:ext cx="8229600" cy="4953000"/>
          </a:xfrm>
        </p:spPr>
        <p:txBody>
          <a:bodyPr>
            <a:normAutofit fontScale="25000" lnSpcReduction="20000"/>
          </a:bodyPr>
          <a:lstStyle/>
          <a:p>
            <a:pPr marL="400050" lvl="1" indent="0">
              <a:buNone/>
            </a:pPr>
            <a:r>
              <a:rPr lang="en-US" sz="6400" dirty="0" smtClean="0"/>
              <a:t>Poor example  for marketing [2]:</a:t>
            </a:r>
          </a:p>
          <a:p>
            <a:pPr marL="400050" lvl="1" indent="0">
              <a:buNone/>
            </a:pPr>
            <a:r>
              <a:rPr lang="en-US" sz="6400" dirty="0" smtClean="0"/>
              <a:t>Chemical weapons in the hands of  terrorists pose a terrible risk to our citizens and soldiers. Failure to stop a chemical attack would result in untold loss of life. </a:t>
            </a:r>
            <a:endParaRPr lang="en-US" sz="6400" dirty="0" smtClean="0"/>
          </a:p>
          <a:p>
            <a:pPr marL="400050" lvl="1" indent="0">
              <a:buNone/>
            </a:pPr>
            <a:r>
              <a:rPr lang="en-US" sz="6400" dirty="0" smtClean="0"/>
              <a:t>The chemical detection industry is a $20 billion dollar market and growing at a staggering 5% annually. </a:t>
            </a:r>
          </a:p>
          <a:p>
            <a:pPr marL="400050" lvl="1" indent="0">
              <a:buNone/>
            </a:pPr>
            <a:r>
              <a:rPr lang="en-US" sz="6400" dirty="0" smtClean="0"/>
              <a:t>Good example for marketing [2]:</a:t>
            </a:r>
          </a:p>
          <a:p>
            <a:pPr marL="400050" lvl="1" indent="0">
              <a:buNone/>
            </a:pPr>
            <a:r>
              <a:rPr lang="en-US" sz="6400" dirty="0" smtClean="0"/>
              <a:t>-Target customers: Large security forces charged with protecting against chemical attack such as NATO, port/airport security, major city police forces, etc.</a:t>
            </a:r>
          </a:p>
          <a:p>
            <a:pPr marL="400050" lvl="1" indent="0">
              <a:buNone/>
            </a:pPr>
            <a:r>
              <a:rPr lang="en-US" sz="6400" dirty="0" smtClean="0"/>
              <a:t>-Target market size: $175 Million</a:t>
            </a:r>
          </a:p>
          <a:p>
            <a:pPr marL="400050" lvl="1" indent="0">
              <a:buNone/>
            </a:pPr>
            <a:r>
              <a:rPr lang="en-US" sz="6400" dirty="0" smtClean="0"/>
              <a:t>-Military Force Protection:$50 M</a:t>
            </a:r>
          </a:p>
          <a:p>
            <a:pPr marL="400050" lvl="1" indent="0">
              <a:buNone/>
            </a:pPr>
            <a:r>
              <a:rPr lang="en-US" sz="6400" dirty="0" smtClean="0"/>
              <a:t>-Fixed Sites: $50 M</a:t>
            </a:r>
          </a:p>
          <a:p>
            <a:pPr marL="400050" lvl="1" indent="0">
              <a:buNone/>
            </a:pPr>
            <a:r>
              <a:rPr lang="en-US" sz="6400" dirty="0" smtClean="0"/>
              <a:t>-Foreign Governments: $75 M</a:t>
            </a:r>
            <a:br>
              <a:rPr lang="en-US" sz="6400" dirty="0" smtClean="0"/>
            </a:br>
            <a:endParaRPr lang="en-US" sz="6400" dirty="0" smtClean="0"/>
          </a:p>
          <a:p>
            <a:pPr marL="400050" lvl="1" indent="0">
              <a:buNone/>
            </a:pPr>
            <a:r>
              <a:rPr lang="en-US" sz="6400" dirty="0" smtClean="0"/>
              <a:t>Poor example for competitors [2]:</a:t>
            </a:r>
          </a:p>
          <a:p>
            <a:pPr marL="400050" lvl="1" indent="0">
              <a:buNone/>
            </a:pPr>
            <a:r>
              <a:rPr lang="en-US" sz="6400" dirty="0" smtClean="0"/>
              <a:t>We have no competition OR None of our  competitors use FFT technology instead relying on the outdated ALP2 algorithms...</a:t>
            </a:r>
          </a:p>
          <a:p>
            <a:pPr marL="400050" lvl="1" indent="0">
              <a:buNone/>
            </a:pPr>
            <a:endParaRPr lang="en-US" sz="6400" dirty="0" smtClean="0"/>
          </a:p>
          <a:p>
            <a:pPr marL="400050" lvl="1" indent="0">
              <a:buNone/>
            </a:pPr>
            <a:r>
              <a:rPr lang="en-US" sz="6400" dirty="0" smtClean="0"/>
              <a:t>Good example for competitors  [2] :</a:t>
            </a:r>
          </a:p>
          <a:p>
            <a:pPr marL="400050" lvl="1" indent="0">
              <a:buNone/>
            </a:pPr>
            <a:r>
              <a:rPr lang="en-US" sz="6400" dirty="0" smtClean="0"/>
              <a:t>Primary Competitors: </a:t>
            </a:r>
            <a:r>
              <a:rPr lang="en-US" sz="6400" dirty="0" err="1" smtClean="0"/>
              <a:t>Bruker</a:t>
            </a:r>
            <a:r>
              <a:rPr lang="en-US" sz="6400" dirty="0" smtClean="0"/>
              <a:t> and General Dynamics</a:t>
            </a:r>
          </a:p>
          <a:p>
            <a:pPr marL="400050" lvl="1" indent="0">
              <a:buNone/>
            </a:pPr>
            <a:r>
              <a:rPr lang="en-US" sz="6400" dirty="0" smtClean="0"/>
              <a:t>The company's product can detect a wider array of dangerous gases from further away and with significantly higher accuracy than our competitors.</a:t>
            </a:r>
          </a:p>
          <a:p>
            <a:pPr marL="400050" lvl="1" indent="0">
              <a:buNone/>
            </a:pPr>
            <a:r>
              <a:rPr lang="en-US" sz="6400" dirty="0" smtClean="0"/>
              <a:t>The company recently defeated both of these competitors in securing a contract with the government of Singapore, the Asian market leader</a:t>
            </a:r>
          </a:p>
          <a:p>
            <a:pPr marL="400050" lvl="1" indent="0">
              <a:buNone/>
            </a:pPr>
            <a:r>
              <a:rPr lang="en-US" dirty="0" smtClean="0"/>
              <a:t> </a:t>
            </a:r>
          </a:p>
          <a:p>
            <a:pPr marL="0" indent="0">
              <a:buNone/>
            </a:pPr>
            <a:endParaRPr lang="en-US" dirty="0"/>
          </a:p>
        </p:txBody>
      </p:sp>
    </p:spTree>
    <p:extLst>
      <p:ext uri="{BB962C8B-B14F-4D97-AF65-F5344CB8AC3E}">
        <p14:creationId xmlns:p14="http://schemas.microsoft.com/office/powerpoint/2010/main" val="246608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Effect transition="in" filter="fade">
                                      <p:cBhvr>
                                        <p:cTn id="46" dur="500"/>
                                        <p:tgtEl>
                                          <p:spTgt spid="3">
                                            <p:txEl>
                                              <p:pRg st="12" end="12"/>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fade">
                                      <p:cBhvr>
                                        <p:cTn id="49" dur="500"/>
                                        <p:tgtEl>
                                          <p:spTgt spid="3">
                                            <p:txEl>
                                              <p:pRg st="13" end="13"/>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fade">
                                      <p:cBhvr>
                                        <p:cTn id="52" dur="500"/>
                                        <p:tgtEl>
                                          <p:spTgt spid="3">
                                            <p:txEl>
                                              <p:pRg st="14" end="14"/>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Effect transition="in" filter="fade">
                                      <p:cBhvr>
                                        <p:cTn id="55"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(Analyze them)</a:t>
            </a:r>
            <a:endParaRPr lang="en-US" dirty="0"/>
          </a:p>
        </p:txBody>
      </p:sp>
      <p:sp>
        <p:nvSpPr>
          <p:cNvPr id="3" name="Content Placeholder 2"/>
          <p:cNvSpPr>
            <a:spLocks noGrp="1"/>
          </p:cNvSpPr>
          <p:nvPr>
            <p:ph idx="1"/>
          </p:nvPr>
        </p:nvSpPr>
        <p:spPr>
          <a:xfrm>
            <a:off x="457200" y="1295400"/>
            <a:ext cx="8229600" cy="5486400"/>
          </a:xfrm>
        </p:spPr>
        <p:txBody>
          <a:bodyPr>
            <a:normAutofit fontScale="25000" lnSpcReduction="20000"/>
          </a:bodyPr>
          <a:lstStyle/>
          <a:p>
            <a:pPr marL="0" indent="0">
              <a:buNone/>
            </a:pPr>
            <a:r>
              <a:rPr lang="en-US" sz="5600" dirty="0"/>
              <a:t>Car theft is a crime that leaves the owner of a stolen vehicle in a seemingly helpless situation where they feel that all they can do is wait to see if they ever find out what has happened to their vehicle.  Each year, approximately 1.2 million vehicles are stolen in the United States alone, with a recovery rate of approximately sixty-five percent [3].  The problem is that, once a vehicle is stolen, it can be hidden fairly easily and searching for a stolen vehicle can be time consuming since it could be moved over great distances.  The GPS Tracking System (GTS) will greatly reduce the time it takes to locate a stolen vehicle by having it automatically report its position</a:t>
            </a:r>
            <a:r>
              <a:rPr lang="en-US" sz="5600" dirty="0" smtClean="0"/>
              <a:t>.</a:t>
            </a:r>
            <a:endParaRPr lang="en-US" sz="5600" dirty="0"/>
          </a:p>
          <a:p>
            <a:pPr marL="0" indent="0">
              <a:buNone/>
            </a:pPr>
            <a:r>
              <a:rPr lang="en-US" sz="5600" dirty="0" smtClean="0"/>
              <a:t> In </a:t>
            </a:r>
            <a:r>
              <a:rPr lang="en-US" sz="5600" dirty="0"/>
              <a:t>order to fulfill its role, the GTS must be able to report its position to the owner of the vehicle.  It will be able to determine if it has been stolen, and if it does come to that conclusion then it will contact the owner’s PC to report its latitude and longitude and call the owner’s cellular phone.  An analog comparator found on the microcontroller does the monitoring of the siren timers are used to determine how long the signals exist on the siren wires.  Long signals are interpreted as a possible theft, while short signals are interpreted as the owner using the alarm remote. If the theft detection mechanism is bypassed during the theft of the vehicle, then GTS will still be useful in the recovery of the vehicle by allowing the owner to poll it for its current location</a:t>
            </a:r>
            <a:r>
              <a:rPr lang="en-US" sz="5600" dirty="0" smtClean="0"/>
              <a:t>.</a:t>
            </a:r>
            <a:endParaRPr lang="en-US" sz="5600" dirty="0"/>
          </a:p>
          <a:p>
            <a:pPr marL="0" indent="0">
              <a:buNone/>
            </a:pPr>
            <a:r>
              <a:rPr lang="en-US" sz="5600" dirty="0" smtClean="0"/>
              <a:t> In </a:t>
            </a:r>
            <a:r>
              <a:rPr lang="en-US" sz="5600" dirty="0"/>
              <a:t>order to detect that the vehicle has been stolen, it will require the use of a previously installed car alarm.  It will monitor the activity of the car alarm siren to determine if it is being stolen, and it will be able to differentiate between the car alarm being armed, disarmed, or set off.  The monitoring and controlling will be performed by an Atmel ATmega128, and will be replaced with the lower cost ATmega64 when it becomes available.  If the alarm is set off and not disabled by the owner’s remote, it will begin tracking the vehicle with a Garmin GPS receiver.  If the vehicle begins to move, then it will use a GSM cellular modem to report its position to the owner.  Disabling the vehicle will be accomplished by opening a relay that will be used to remove power from the vehicle’s fuel pump</a:t>
            </a:r>
            <a:r>
              <a:rPr lang="en-US" sz="5600" dirty="0" smtClean="0"/>
              <a:t>.</a:t>
            </a:r>
            <a:endParaRPr lang="en-US" sz="5600" dirty="0"/>
          </a:p>
          <a:p>
            <a:pPr marL="0" indent="0">
              <a:buNone/>
            </a:pPr>
            <a:r>
              <a:rPr lang="en-US" sz="5600" dirty="0" smtClean="0"/>
              <a:t> Tests </a:t>
            </a:r>
            <a:r>
              <a:rPr lang="en-US" sz="5600" dirty="0"/>
              <a:t>show that we have a workable design. The device detects the car alarm and notifies the owner’s PC. It sends its location and calls the owner’s cellular phone. The device also currently has the capabilities to disable a car. The only major challenge left is reducing the cost of the design. The major reasons for the high cost are the GPS and modem. The rest of the design is very cheap.</a:t>
            </a:r>
          </a:p>
          <a:p>
            <a:pPr marL="0" indent="0">
              <a:buNone/>
            </a:pPr>
            <a:r>
              <a:rPr lang="en-US" sz="5600" dirty="0"/>
              <a:t> </a:t>
            </a:r>
            <a:r>
              <a:rPr lang="en-US" sz="5600" dirty="0" smtClean="0"/>
              <a:t> The </a:t>
            </a:r>
            <a:r>
              <a:rPr lang="en-US" sz="5600" dirty="0"/>
              <a:t>thing that sets this design apart from other vehicle tracking solutions is that the owner can track their vehicle themselves without monthly fees, instead of paying a company to track it for them if it should be stolen.  Owning a vehicle with an installed GTS not only will aid in the recovery if it is stolen, but it will also bring a peace of mind knowing that the recovery chances are also greater.</a:t>
            </a:r>
          </a:p>
          <a:p>
            <a:pPr marL="0" indent="0">
              <a:buNone/>
            </a:pPr>
            <a:r>
              <a:rPr lang="en-US" dirty="0" smtClean="0">
                <a:hlinkClick r:id="rId2"/>
              </a:rPr>
              <a:t>http://www.ece.msstate.edu/classes/design/ece4542/2003_fall/car_alarm/Deliverables/Design%20Document%20Final2.doc</a:t>
            </a:r>
            <a:endParaRPr lang="en-US" dirty="0"/>
          </a:p>
        </p:txBody>
      </p:sp>
    </p:spTree>
    <p:extLst>
      <p:ext uri="{BB962C8B-B14F-4D97-AF65-F5344CB8AC3E}">
        <p14:creationId xmlns:p14="http://schemas.microsoft.com/office/powerpoint/2010/main" val="2014150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(Analyze them)</a:t>
            </a:r>
            <a:endParaRPr lang="en-US" dirty="0"/>
          </a:p>
        </p:txBody>
      </p:sp>
      <p:sp>
        <p:nvSpPr>
          <p:cNvPr id="3" name="Content Placeholder 2"/>
          <p:cNvSpPr>
            <a:spLocks noGrp="1"/>
          </p:cNvSpPr>
          <p:nvPr>
            <p:ph idx="1"/>
          </p:nvPr>
        </p:nvSpPr>
        <p:spPr>
          <a:xfrm>
            <a:off x="457200" y="1143000"/>
            <a:ext cx="8229600" cy="5715000"/>
          </a:xfrm>
        </p:spPr>
        <p:txBody>
          <a:bodyPr>
            <a:noAutofit/>
          </a:bodyPr>
          <a:lstStyle/>
          <a:p>
            <a:pPr marL="0" indent="0">
              <a:buNone/>
            </a:pPr>
            <a:r>
              <a:rPr lang="en-US" sz="1100" dirty="0"/>
              <a:t>In today’s society, our modern lifestyle and activities require tremendous amounts of energy. This energy is most known as electricity, and the method we use to obtain the energy greatly impacts the environment.  The current annual global energy consumption is 4.1x1020 J or 13x10</a:t>
            </a:r>
            <a:r>
              <a:rPr lang="en-US" sz="1100" baseline="30000" dirty="0"/>
              <a:t>12</a:t>
            </a:r>
            <a:r>
              <a:rPr lang="en-US" sz="1100" dirty="0"/>
              <a:t> W (13 terawatts) and will double by 2050. (International Energy Outlook, 2009) Because the current energy sources are depleting, there is a demand for an energy solution. This solution is alternative renewable energies and such energies are wind power, which is harvested through wind turbines; solar energy, which is harvested through solar panels; hydropower, which is harnessed by flow of water.  </a:t>
            </a:r>
          </a:p>
          <a:p>
            <a:pPr marL="0" indent="0">
              <a:buNone/>
            </a:pPr>
            <a:r>
              <a:rPr lang="en-US" sz="1100" dirty="0"/>
              <a:t>Of the renewable energies available, wind energy is rapidly growing because it is an abundant source that is constantly being replenished.  The first reliable information proving the existence of wind energy being harvested through turbines is in 644A.D. in the ancient area of </a:t>
            </a:r>
            <a:r>
              <a:rPr lang="en-US" sz="1100" dirty="0" err="1"/>
              <a:t>Seistan</a:t>
            </a:r>
            <a:r>
              <a:rPr lang="en-US" sz="1100" dirty="0"/>
              <a:t> in the Persian-Afghan border (</a:t>
            </a:r>
            <a:r>
              <a:rPr lang="en-US" sz="1100" dirty="0" err="1"/>
              <a:t>Hau</a:t>
            </a:r>
            <a:r>
              <a:rPr lang="en-US" sz="1100" dirty="0"/>
              <a:t>, 2005).  Since then, turbines have changed dramatically. They are now bigger, more complex, and produce more energy.   </a:t>
            </a:r>
          </a:p>
          <a:p>
            <a:pPr marL="0" indent="0">
              <a:buNone/>
            </a:pPr>
            <a:r>
              <a:rPr lang="en-US" sz="1100" dirty="0"/>
              <a:t>The complexity of turbines is all relative to harnessing as much power available.  To be able to extract as much power as possible, we have designed a system which can control the turbine blades angle.  It is essentially a system which can control and regulate power of the turbine at different wind velocities and is one of the most important optimization features for a wind turbine system. The efficiency of pitch control is reliant on the response time.  It can control rotor power and speed of rotation as well as smoothing out loading variations (</a:t>
            </a:r>
            <a:r>
              <a:rPr lang="en-US" sz="1100" dirty="0" err="1"/>
              <a:t>Hau</a:t>
            </a:r>
            <a:r>
              <a:rPr lang="en-US" sz="1100" dirty="0"/>
              <a:t>, 2005).</a:t>
            </a:r>
          </a:p>
          <a:p>
            <a:pPr marL="0" indent="0">
              <a:buNone/>
            </a:pPr>
            <a:r>
              <a:rPr lang="en-US" sz="1100" dirty="0"/>
              <a:t>We analyzed the lift and drag forces that act upon on the poly-propylene blades of an existing turbine of height 25cm.  The pitch control has a set of bevel gears and a servo motor that turns the turbine blades to optimize the angle of attack. The pitch control can change the blades angles between 0 and 55 degrees in increments of 5 degrees.  There is a micro controller which controls the servo motor and we have programmed the micro controller in a way that it can change the blades angle to maximize the power coefficient which is the target variable which we want to control. </a:t>
            </a:r>
          </a:p>
          <a:p>
            <a:pPr marL="0" indent="0">
              <a:buNone/>
            </a:pPr>
            <a:r>
              <a:rPr lang="en-US" sz="1100" dirty="0"/>
              <a:t>A micro controller will be used to control the pitch of the blade angle. The micro controller has a program which collects data which then produces a response by pitching the angle of the blade automatically. The pitch control and electrical systems is simplified to a linear system for analysis.  </a:t>
            </a:r>
          </a:p>
          <a:p>
            <a:pPr marL="0" indent="0">
              <a:buNone/>
            </a:pPr>
            <a:r>
              <a:rPr lang="en-US" sz="1100" dirty="0"/>
              <a:t>We have designed the pitch control system to optimize the performance of the turbine.  Our pitch control has the ability to change the blade angle which can regulate the power by optimizing the power coefficient. The performance of the turbine has been analyzed at different pitch angles and tested with data collected. From the data we collected, we have concluded that a built in pitch control system is an essential ingredient to optimize the performance of the wind turbine.</a:t>
            </a:r>
          </a:p>
          <a:p>
            <a:pPr marL="0" indent="0">
              <a:buNone/>
            </a:pPr>
            <a:r>
              <a:rPr lang="en-US" sz="1100" dirty="0"/>
              <a:t>As a result of the design, the turbine which currently is manually pitched will automatically control the pitch of the angle based on the wind velocity input it is receiving along with the data that is currently available.  Too often, wind turbines shut down occurs due to damage which may cause by the high wind speeds.  It affects the wind turbines’ ability to harness power that is readily available.  The energy crisis that society is currently facing is being addressed through renewable energy sources. Wind turbine, besides providing energy from unlimited natural resources, will be more efficient with the implementation of a blade pitch control system.  </a:t>
            </a:r>
            <a:endParaRPr lang="en-US" sz="1100" dirty="0" smtClean="0"/>
          </a:p>
          <a:p>
            <a:pPr marL="0" indent="0">
              <a:buNone/>
            </a:pPr>
            <a:r>
              <a:rPr lang="en-US" sz="1100" dirty="0" smtClean="0">
                <a:hlinkClick r:id="rId2"/>
              </a:rPr>
              <a:t>https://sites.google.com/a/temple.edu/windgen/</a:t>
            </a:r>
            <a:endParaRPr lang="en-US" sz="1100" dirty="0"/>
          </a:p>
          <a:p>
            <a:endParaRPr lang="en-US" sz="1100" dirty="0"/>
          </a:p>
        </p:txBody>
      </p:sp>
    </p:spTree>
    <p:extLst>
      <p:ext uri="{BB962C8B-B14F-4D97-AF65-F5344CB8AC3E}">
        <p14:creationId xmlns:p14="http://schemas.microsoft.com/office/powerpoint/2010/main" val="2468622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(Analyze them)</a:t>
            </a:r>
            <a:endParaRPr lang="en-US" dirty="0"/>
          </a:p>
        </p:txBody>
      </p:sp>
      <p:sp>
        <p:nvSpPr>
          <p:cNvPr id="3" name="Content Placeholder 2"/>
          <p:cNvSpPr>
            <a:spLocks noGrp="1"/>
          </p:cNvSpPr>
          <p:nvPr>
            <p:ph idx="1"/>
          </p:nvPr>
        </p:nvSpPr>
        <p:spPr>
          <a:xfrm>
            <a:off x="457200" y="1219200"/>
            <a:ext cx="8229600" cy="6019800"/>
          </a:xfrm>
        </p:spPr>
        <p:txBody>
          <a:bodyPr>
            <a:noAutofit/>
          </a:bodyPr>
          <a:lstStyle/>
          <a:p>
            <a:pPr marL="0" indent="0">
              <a:buNone/>
            </a:pPr>
            <a:r>
              <a:rPr lang="en-US" sz="1200" dirty="0"/>
              <a:t>Liquid Crystal Displays (LCDs) are a very popular way to display information from compact and embedded systems.  Systems that use LCDs are found in classrooms as valuable teaching aids and in company research labs as debugging tools to test developing products.  In both of these situations, the information displayed needs to be easily viewable to all parties involved in testing, which is not easily achieved with a small LCD screen.  There are many large format displays (LFDs) already in production.  However, they cannot be used as direct replacements for LCDs because there are no large format displays in production that communicate via the Hitachi HD44780 specification, which is the standard for LCD communication.  Therefore, a Hitachi interfaced large format display (HILFD) is needed to provide people performing system tests with an easily readable device to mimic system LCDs.  </a:t>
            </a:r>
          </a:p>
          <a:p>
            <a:pPr marL="0" indent="0">
              <a:buNone/>
            </a:pPr>
            <a:r>
              <a:rPr lang="en-US" sz="1200" dirty="0"/>
              <a:t> </a:t>
            </a:r>
          </a:p>
          <a:p>
            <a:pPr marL="0" indent="0">
              <a:buNone/>
            </a:pPr>
            <a:r>
              <a:rPr lang="en-US" sz="1200" dirty="0"/>
              <a:t>The device’s control system will have to spend time processing commands and refreshing the LED arrays and will incorporate a microcontroller in connection with digital logic to divide the work.  The microcontroller will be the element of the system that is responsible for conforming to the HD44780 specification, which is the basis for several design constraints.  The communication standard dictates the response time of the system, the initialization time of the system, the number of wires used for interfacing, and the minimum number of characters to be mapped by the system.  These standards place requirements on our microcontroller such as the speed, the amount of RAM available, and the number of I/O pins.  </a:t>
            </a:r>
          </a:p>
          <a:p>
            <a:pPr marL="0" indent="0">
              <a:buNone/>
            </a:pPr>
            <a:r>
              <a:rPr lang="en-US" sz="1200" dirty="0"/>
              <a:t> </a:t>
            </a:r>
          </a:p>
          <a:p>
            <a:pPr marL="0" indent="0">
              <a:buNone/>
            </a:pPr>
            <a:r>
              <a:rPr lang="en-US" sz="1200" dirty="0"/>
              <a:t>There are other requirements not based on the communication standard.  The customer’s needs provide constraint by requiring a cost efficient price, a relatively small, lightweight package, and power consumption comparable with that of a light bulb.  Technical issues constrain the LED array refresh rate and the design of the LED control circuit.   </a:t>
            </a:r>
          </a:p>
          <a:p>
            <a:pPr marL="0" indent="0">
              <a:buNone/>
            </a:pPr>
            <a:r>
              <a:rPr lang="en-US" sz="1200" dirty="0"/>
              <a:t> </a:t>
            </a:r>
          </a:p>
          <a:p>
            <a:pPr marL="0" indent="0">
              <a:buNone/>
            </a:pPr>
            <a:r>
              <a:rPr lang="en-US" sz="1200" dirty="0"/>
              <a:t>Since the spring, the HILFD project has overcome the lack of brightness, and the problem has been solved by reducing the duty cycle driving the LEDs.  The HILFD has been packaged but could use an interface module.  The HILFD can communicate effectively using the HD44780 standard, and the groundwork has been laid for a HILFD product line.  With manufacturing and technical design, the HILFD could be propelled into production.</a:t>
            </a:r>
          </a:p>
          <a:p>
            <a:pPr marL="0" indent="0">
              <a:buNone/>
            </a:pPr>
            <a:r>
              <a:rPr lang="en-US" sz="1200" dirty="0"/>
              <a:t> </a:t>
            </a:r>
          </a:p>
          <a:p>
            <a:pPr marL="0" indent="0">
              <a:buNone/>
            </a:pPr>
            <a:r>
              <a:rPr lang="en-US" sz="1200" dirty="0"/>
              <a:t>The HILFD will provide an increase in testing facility efficiency.  Whether students or technicians, the users will have an easily interfaced, highly visible data display for their system tests.  The HILFD will also expand the LFD market into the laboratory and testing equipment </a:t>
            </a:r>
            <a:r>
              <a:rPr lang="en-US" sz="1200" dirty="0" smtClean="0"/>
              <a:t>industry </a:t>
            </a:r>
            <a:r>
              <a:rPr lang="en-US" sz="1200" dirty="0"/>
              <a:t>by replacing LCDs used at testing benches</a:t>
            </a:r>
            <a:r>
              <a:rPr lang="en-US" sz="1200" dirty="0" smtClean="0"/>
              <a:t>.</a:t>
            </a:r>
          </a:p>
          <a:p>
            <a:pPr marL="0" indent="0">
              <a:buNone/>
            </a:pPr>
            <a:r>
              <a:rPr lang="en-US" sz="1200" dirty="0" smtClean="0">
                <a:hlinkClick r:id="rId2"/>
              </a:rPr>
              <a:t>http://www.ece.msstate.edu/classes/design/ece4542/2003_fall/led_array/docs</a:t>
            </a:r>
            <a:endParaRPr lang="en-US" sz="1200" dirty="0"/>
          </a:p>
        </p:txBody>
      </p:sp>
    </p:spTree>
    <p:extLst>
      <p:ext uri="{BB962C8B-B14F-4D97-AF65-F5344CB8AC3E}">
        <p14:creationId xmlns:p14="http://schemas.microsoft.com/office/powerpoint/2010/main" val="464662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(Analyze them)</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sz="3700" dirty="0"/>
              <a:t>Approximately 85% of all energy consumption in the United States is produced using non-renewable, depleting and environmentally harmful sources. For wind energy to be a viable alternative, the industry must reduce the cost of operation of windmills. The wind turbine industry is currently plagued with failures of key components, and short life-spans of equipment.  The component most responsible for downtime of a wind turbine is the gearbox. The gearbox increases the speed of the slow moving windmill blade to power the generator. Gearbox replacement and lubrication is responsible for approximately 38% of the overall cost of a wind turbine and limits its lifespan to 20 years. The oil circulation system design decreases the financial risk in funding wind turbines which paves the way for a surge in growth of the industry.</a:t>
            </a:r>
          </a:p>
          <a:p>
            <a:pPr marL="0" indent="0">
              <a:buNone/>
            </a:pPr>
            <a:r>
              <a:rPr lang="en-US" sz="3700" dirty="0"/>
              <a:t> </a:t>
            </a:r>
          </a:p>
          <a:p>
            <a:pPr marL="0" indent="0">
              <a:buNone/>
            </a:pPr>
            <a:r>
              <a:rPr lang="en-US" sz="3700" dirty="0"/>
              <a:t>Our Oil Circulation System will decrease the need for maintenance and extend the life of the gearbox.  The oil in the sump will be heated to ensure constant viscosity of oil in the system. An electric pump will send the oil through a series of both magnetic and mechanical filters.   Pressure censors will monitor the flow of the oil to determine when the filters need to be changed. Oil will then flow through a radiator. Temperature sensors located through the system will determine whether the fan of the radiator should be turned on to cool the oil. Emergency bypass lines will be places around our devices in case of a breakdown. This will ensure that the gears are not damaged due to failure of a component. Nozzles at the end of the system will distribute the oil to the places on the gears where it is needed. All the data from the sensors will be fed into the control system. This system will control the heater in the sump and the radiator, alert the maintenance persons when the filters need to be changed and direct the flow of the oil through bypass tubes when there is an emergency.</a:t>
            </a:r>
          </a:p>
          <a:p>
            <a:pPr marL="0" indent="0">
              <a:buNone/>
            </a:pPr>
            <a:r>
              <a:rPr lang="en-US" sz="3700" dirty="0"/>
              <a:t> </a:t>
            </a:r>
          </a:p>
          <a:p>
            <a:pPr marL="0" indent="0">
              <a:buNone/>
            </a:pPr>
            <a:r>
              <a:rPr lang="en-US" sz="3700" dirty="0"/>
              <a:t>Our filtration system has exceeded the oil cleanliness ISO 15/13/10 specifications standards set of4406:99. The temperature sensors contently monitor the changes in oil temperature, switching the heater and radiator fans on and off, to maintain an oil temperature of 40° C (+/- 5%). The electric pump is independent of the speed of the windmill so the flow rate is always constant through the system. The magnetic filter traps ware particles without obstructing the flow of oil. This system can operate for more than eight months without any downtime for maintenance while using less than 10kw of output power.</a:t>
            </a:r>
          </a:p>
          <a:p>
            <a:pPr marL="0" indent="0">
              <a:buNone/>
            </a:pPr>
            <a:r>
              <a:rPr lang="en-US" sz="3700" dirty="0"/>
              <a:t> </a:t>
            </a:r>
          </a:p>
          <a:p>
            <a:pPr marL="0" indent="0">
              <a:buNone/>
            </a:pPr>
            <a:r>
              <a:rPr lang="en-US" sz="3700" dirty="0"/>
              <a:t>The operational cost of wind energy has decreased by 38%. This has attracted more investors to the market and decreased the dependence on fossil fuels for energy. This booming industry has increased employment, improved national security and saved the environment.</a:t>
            </a:r>
          </a:p>
          <a:p>
            <a:pPr marL="0" indent="0">
              <a:buNone/>
            </a:pPr>
            <a:r>
              <a:rPr lang="en-US" dirty="0" smtClean="0">
                <a:hlinkClick r:id="rId2"/>
              </a:rPr>
              <a:t>https://sites.google.com/a/temple.edu/oil-circulation-system-for-windmill-gear-box/home</a:t>
            </a:r>
            <a:endParaRPr lang="en-US" dirty="0"/>
          </a:p>
        </p:txBody>
      </p:sp>
    </p:spTree>
    <p:extLst>
      <p:ext uri="{BB962C8B-B14F-4D97-AF65-F5344CB8AC3E}">
        <p14:creationId xmlns:p14="http://schemas.microsoft.com/office/powerpoint/2010/main" val="762715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TotalTime>
  <Words>3083</Words>
  <Application>Microsoft Office PowerPoint</Application>
  <PresentationFormat>On-screen Show (4:3)</PresentationFormat>
  <Paragraphs>100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Executive Summery</vt:lpstr>
      <vt:lpstr>What and Why?</vt:lpstr>
      <vt:lpstr>Differences with abstract</vt:lpstr>
      <vt:lpstr>Building Blocks [1]</vt:lpstr>
      <vt:lpstr>Building Blocks</vt:lpstr>
      <vt:lpstr>Examples (Analyze them)</vt:lpstr>
      <vt:lpstr>Examples (Analyze them)</vt:lpstr>
      <vt:lpstr>Examples (Analyze them)</vt:lpstr>
      <vt:lpstr>Examples (Analyze them)</vt:lpstr>
      <vt:lpstr>Examples (Analyze them)</vt:lpstr>
      <vt:lpstr>Examples (Analyze them)</vt:lpstr>
      <vt:lpstr>References</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dc:creator>
  <cp:lastModifiedBy>amir</cp:lastModifiedBy>
  <cp:revision>29</cp:revision>
  <dcterms:created xsi:type="dcterms:W3CDTF">2011-10-25T00:24:11Z</dcterms:created>
  <dcterms:modified xsi:type="dcterms:W3CDTF">2011-10-25T15:38:23Z</dcterms:modified>
</cp:coreProperties>
</file>