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9" r:id="rId7"/>
    <p:sldId id="270" r:id="rId8"/>
    <p:sldId id="292" r:id="rId9"/>
    <p:sldId id="295" r:id="rId10"/>
    <p:sldId id="274" r:id="rId11"/>
    <p:sldId id="275" r:id="rId12"/>
    <p:sldId id="277" r:id="rId13"/>
    <p:sldId id="278" r:id="rId14"/>
    <p:sldId id="281" r:id="rId15"/>
    <p:sldId id="282" r:id="rId16"/>
    <p:sldId id="283" r:id="rId17"/>
    <p:sldId id="284" r:id="rId18"/>
    <p:sldId id="286" r:id="rId19"/>
    <p:sldId id="28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17F"/>
    <a:srgbClr val="CBC3AD"/>
    <a:srgbClr val="D94343"/>
    <a:srgbClr val="DD5555"/>
    <a:srgbClr val="1F4D85"/>
    <a:srgbClr val="DFD9C7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1022" autoAdjust="0"/>
    <p:restoredTop sz="89606" autoAdjust="0"/>
  </p:normalViewPr>
  <p:slideViewPr>
    <p:cSldViewPr>
      <p:cViewPr varScale="1">
        <p:scale>
          <a:sx n="71" d="100"/>
          <a:sy n="71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1BE9BE-204F-449E-AD71-D70BE2E8A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E6E601D-E459-4598-9DDC-0FD4B816D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8140F6-879A-4915-AFB4-61B9F2A7837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u="sng" smtClean="0"/>
              <a:t>Vision and Mission</a:t>
            </a:r>
          </a:p>
          <a:p>
            <a:pPr eaLnBrk="1" hangingPunct="1"/>
            <a:r>
              <a:rPr lang="en-US" smtClean="0"/>
              <a:t>I mentioned our common mission. One of the first things I did when I arrived at the NRO in July was to establish new vision and mission statements, which flow out of that common mission.</a:t>
            </a:r>
          </a:p>
          <a:p>
            <a:pPr eaLnBrk="1" hangingPunct="1"/>
            <a:r>
              <a:rPr lang="en-US" smtClean="0"/>
              <a:t>A vision is a concept formed in our imagination and then rendered inspirationally.  The NRO Vision – Vigilance From Above – is a pretty decent rendering of what we do.  We keep watch for this nation and for much of the free world from above.  </a:t>
            </a:r>
          </a:p>
          <a:p>
            <a:pPr eaLnBrk="1" hangingPunct="1"/>
            <a:r>
              <a:rPr lang="en-US" smtClean="0"/>
              <a:t>The NRO mission has also been updated to better reflect an evolving NRO.  A mission is a pre-established or self-imposed objective.  Our objective is to provide, “Innovative Overhead Intelligence Systems for National Security.”  It’s broad, but it covers what the Nation expects of us. </a:t>
            </a:r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770188" y="8863013"/>
            <a:ext cx="1349375" cy="269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9610" tIns="44804" rIns="89610" bIns="44804">
            <a:spAutoFit/>
          </a:bodyPr>
          <a:lstStyle/>
          <a:p>
            <a:pPr defTabSz="896938"/>
            <a:r>
              <a:rPr lang="en-US" sz="1200">
                <a:latin typeface="Comic Sans MS" pitchFamily="66" charset="0"/>
              </a:rPr>
              <a:t>UNCLASSIFIED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2762250" y="23813"/>
            <a:ext cx="1349375" cy="269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9610" tIns="44804" rIns="89610" bIns="44804">
            <a:spAutoFit/>
          </a:bodyPr>
          <a:lstStyle/>
          <a:p>
            <a:pPr defTabSz="896938"/>
            <a:r>
              <a:rPr lang="en-US" sz="1200">
                <a:latin typeface="Comic Sans MS" pitchFamily="66" charset="0"/>
              </a:rPr>
              <a:t>UNCLASSIFIED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61419C-7658-4181-AF5C-F842164EF72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u="sng" smtClean="0"/>
              <a:t>Mission Partners Supporting Users</a:t>
            </a:r>
          </a:p>
          <a:p>
            <a:pPr eaLnBrk="1" hangingPunct="1"/>
            <a:r>
              <a:rPr lang="en-US" smtClean="0"/>
              <a:t>Although the NRO works collaboratively with all of our fellow IC organizations, we have a special relationship with our Mission Partners: NSA and NGA.</a:t>
            </a:r>
          </a:p>
          <a:p>
            <a:pPr eaLnBrk="1" hangingPunct="1"/>
            <a:r>
              <a:rPr lang="en-US" smtClean="0"/>
              <a:t>Together, we support our users, who range from intelligence analysts, to the men and women in the military, to senior government decision-makers, including the President.  They depend on us, and we take that seriously, because at the end of the day, lives are at stake. We never lose sight of that. </a:t>
            </a:r>
          </a:p>
          <a:p>
            <a:pPr eaLnBrk="1" hangingPunct="1"/>
            <a:endParaRPr lang="en-US" smtClean="0"/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2770188" y="8863013"/>
            <a:ext cx="1349375" cy="269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9610" tIns="44804" rIns="89610" bIns="44804">
            <a:spAutoFit/>
          </a:bodyPr>
          <a:lstStyle/>
          <a:p>
            <a:pPr defTabSz="896938"/>
            <a:r>
              <a:rPr lang="en-US" sz="1200">
                <a:latin typeface="Comic Sans MS" pitchFamily="66" charset="0"/>
              </a:rPr>
              <a:t>UNCLASSIFIED</a:t>
            </a:r>
          </a:p>
        </p:txBody>
      </p:sp>
      <p:sp>
        <p:nvSpPr>
          <p:cNvPr id="40966" name="Text Box 5"/>
          <p:cNvSpPr txBox="1">
            <a:spLocks noChangeArrowheads="1"/>
          </p:cNvSpPr>
          <p:nvPr/>
        </p:nvSpPr>
        <p:spPr bwMode="auto">
          <a:xfrm>
            <a:off x="2762250" y="23813"/>
            <a:ext cx="1349375" cy="269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9610" tIns="44804" rIns="89610" bIns="44804">
            <a:spAutoFit/>
          </a:bodyPr>
          <a:lstStyle/>
          <a:p>
            <a:pPr defTabSz="896938"/>
            <a:r>
              <a:rPr lang="en-US" sz="1200">
                <a:latin typeface="Comic Sans MS" pitchFamily="66" charset="0"/>
              </a:rPr>
              <a:t>UNCLASSIFIED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A7F8DA-2241-4FF8-B881-5D232E858FE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u="sng" smtClean="0"/>
              <a:t>NRO Systems Help Attack Hard Problems</a:t>
            </a:r>
          </a:p>
          <a:p>
            <a:pPr eaLnBrk="1" hangingPunct="1"/>
            <a:r>
              <a:rPr lang="en-US" smtClean="0"/>
              <a:t>Speaking of results - Every morning, I have the privilege of hearing specifics of how our systems and our people are making a difference. Unfortunately, I can’t go into the details, but we are very involved in every major intelligence and military mission out there.  We help others attack hard problems.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white-open-earth-TEX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white-open-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650" y="803275"/>
            <a:ext cx="710247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lue-st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762000"/>
            <a:ext cx="1733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NRO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2075" y="4808538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4900" y="2286000"/>
            <a:ext cx="6934200" cy="762000"/>
          </a:xfrm>
        </p:spPr>
        <p:txBody>
          <a:bodyPr/>
          <a:lstStyle>
            <a:lvl1pPr>
              <a:defRPr sz="3600">
                <a:solidFill>
                  <a:srgbClr val="1F4D8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3200400"/>
            <a:ext cx="4953000" cy="9144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2.19653E-6 L 0.62188 2.1965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62543-B5E2-4513-8969-59D928E7F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A0AF6-F1AD-43D1-959F-393F8EE0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82775" y="0"/>
            <a:ext cx="5484813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CLASSIFY AS APPROPRIATE ON MASTER SLIDE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DF6FA-3979-4D2B-AECF-DE2E39E4F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84188-822C-4F25-B656-608552F55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038A-4E15-4EA5-9B51-1A82A29F4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F4DB-B9AF-4E15-9572-55C2E16D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119F7-2B8F-444E-A76C-C091F9DD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2CD34-624B-4101-9F3C-D4188BF13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1F3D4-E16D-409D-B7CD-AA30EDE41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1D7CE-4146-4092-90AD-366824CAF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304800"/>
            <a:ext cx="6934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6148" name="Picture 11" descr="NRO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8125" y="142875"/>
            <a:ext cx="8048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4" descr="lin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" y="838200"/>
            <a:ext cx="77057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CA96A80-C49F-44E1-A392-E9530BD3A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ite-end-newTEXT-08-12-0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2463" y="2209800"/>
            <a:ext cx="78486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white-open-earth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blue-st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7650" y="2286000"/>
            <a:ext cx="1733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NROlogo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02075" y="4808538"/>
            <a:ext cx="13255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44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5 -4.62428E-7 L 0.71146 -4.6242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6.png"/><Relationship Id="rId5" Type="http://schemas.openxmlformats.org/officeDocument/2006/relationships/image" Target="../media/image43.jpeg"/><Relationship Id="rId10" Type="http://schemas.openxmlformats.org/officeDocument/2006/relationships/image" Target="../media/image45.png"/><Relationship Id="rId4" Type="http://schemas.openxmlformats.org/officeDocument/2006/relationships/image" Target="../media/image42.jpe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7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5" Type="http://schemas.openxmlformats.org/officeDocument/2006/relationships/image" Target="../media/image51.jpeg"/><Relationship Id="rId10" Type="http://schemas.openxmlformats.org/officeDocument/2006/relationships/image" Target="../media/image55.jpeg"/><Relationship Id="rId4" Type="http://schemas.openxmlformats.org/officeDocument/2006/relationships/image" Target="../media/image50.png"/><Relationship Id="rId9" Type="http://schemas.openxmlformats.org/officeDocument/2006/relationships/hyperlink" Target="http://www.washingtonpost.com/wp-srv/photo/attack/pentagon/6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0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10" Type="http://schemas.openxmlformats.org/officeDocument/2006/relationships/image" Target="../media/image65.jpeg"/><Relationship Id="rId4" Type="http://schemas.openxmlformats.org/officeDocument/2006/relationships/image" Target="../media/image61.jpeg"/><Relationship Id="rId9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6610350"/>
            <a:ext cx="2895600" cy="247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rgbClr val="ADA17F"/>
                </a:solidFill>
              </a:rPr>
              <a:t>UNCLASSIFIED//FOR OFFICIAL USE ONLY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National Reconnaissance Office Overview</a:t>
            </a:r>
          </a:p>
        </p:txBody>
      </p:sp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3124200" y="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UNCLASSIFIED//FOR OFFICIAL USE ONLY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6C2B85-FA91-4D35-9805-13038BF6319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Traditional Missions</a:t>
            </a:r>
          </a:p>
        </p:txBody>
      </p:sp>
      <p:pic>
        <p:nvPicPr>
          <p:cNvPr id="58373" name="Picture 5" descr="MIG-29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05300"/>
            <a:ext cx="2514600" cy="1443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8374" name="Picture 6" descr="sov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28850"/>
            <a:ext cx="2438400" cy="1839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533400" y="1371600"/>
            <a:ext cx="2362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spcBef>
                <a:spcPct val="20000"/>
              </a:spcBef>
              <a:tabLst>
                <a:tab pos="384175" algn="l"/>
              </a:tabLs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Arms Control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/>
          <a:srcRect l="30380" r="534" b="-2"/>
          <a:stretch>
            <a:fillRect/>
          </a:stretch>
        </p:blipFill>
        <p:spPr bwMode="auto">
          <a:xfrm>
            <a:off x="1295400" y="2249488"/>
            <a:ext cx="1524000" cy="22844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3276600" y="1371600"/>
            <a:ext cx="2286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defTabSz="865188" eaLnBrk="0" hangingPunct="0">
              <a:spcBef>
                <a:spcPct val="20000"/>
              </a:spcBef>
              <a:tabLst>
                <a:tab pos="384175" algn="l"/>
              </a:tabLs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Indications and Warning</a:t>
            </a: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5715000" y="1371600"/>
            <a:ext cx="30480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spcBef>
                <a:spcPct val="20000"/>
              </a:spcBef>
              <a:tabLst>
                <a:tab pos="384175" algn="l"/>
              </a:tabLst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Monitoring Foreign Military Forces</a:t>
            </a:r>
          </a:p>
        </p:txBody>
      </p:sp>
      <p:pic>
        <p:nvPicPr>
          <p:cNvPr id="58379" name="Picture 11" descr="RESI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00538"/>
            <a:ext cx="2438400" cy="14525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8380" name="Picture 12" descr="Russian ship"/>
          <p:cNvPicPr>
            <a:picLocks noChangeAspect="1" noChangeArrowheads="1"/>
          </p:cNvPicPr>
          <p:nvPr/>
        </p:nvPicPr>
        <p:blipFill>
          <a:blip r:embed="rId6" cstate="print"/>
          <a:srcRect t="12451" b="768"/>
          <a:stretch>
            <a:fillRect/>
          </a:stretch>
        </p:blipFill>
        <p:spPr bwMode="auto">
          <a:xfrm>
            <a:off x="5943600" y="2332038"/>
            <a:ext cx="2513013" cy="1744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8381" name="Picture 13" descr="p029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4188" y="3467100"/>
            <a:ext cx="1344612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381000" y="64008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31759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C723E4-13C1-451C-B8B3-3A58A98FF42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Evolving Missions</a:t>
            </a:r>
          </a:p>
        </p:txBody>
      </p:sp>
      <p:pic>
        <p:nvPicPr>
          <p:cNvPr id="59397" name="Picture 5" descr="deforestation2"/>
          <p:cNvPicPr>
            <a:picLocks noChangeAspect="1" noChangeArrowheads="1"/>
          </p:cNvPicPr>
          <p:nvPr/>
        </p:nvPicPr>
        <p:blipFill>
          <a:blip r:embed="rId3" cstate="print"/>
          <a:srcRect t="12260"/>
          <a:stretch>
            <a:fillRect/>
          </a:stretch>
        </p:blipFill>
        <p:spPr bwMode="auto">
          <a:xfrm>
            <a:off x="3355975" y="2033588"/>
            <a:ext cx="2514600" cy="1468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9398" name="Picture 6" descr="ph02482j"/>
          <p:cNvPicPr>
            <a:picLocks noChangeAspect="1" noChangeArrowheads="1"/>
          </p:cNvPicPr>
          <p:nvPr/>
        </p:nvPicPr>
        <p:blipFill>
          <a:blip r:embed="rId4" cstate="print">
            <a:lum bright="14000" contrast="16000"/>
          </a:blip>
          <a:srcRect/>
          <a:stretch>
            <a:fillRect/>
          </a:stretch>
        </p:blipFill>
        <p:spPr bwMode="auto">
          <a:xfrm>
            <a:off x="3686175" y="3819525"/>
            <a:ext cx="1408113" cy="188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9399" name="Picture 7" descr="dru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9100" y="3895725"/>
            <a:ext cx="1377950" cy="18208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1222375" y="4802188"/>
          <a:ext cx="1543050" cy="1074737"/>
        </p:xfrm>
        <a:graphic>
          <a:graphicData uri="http://schemas.openxmlformats.org/presentationml/2006/ole">
            <p:oleObj spid="_x0000_s4098" name="Photo Editor Photo" r:id="rId6" imgW="1104762" imgH="1619476" progId="">
              <p:embed/>
            </p:oleObj>
          </a:graphicData>
        </a:graphic>
      </p:graphicFrame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172200" y="1266825"/>
            <a:ext cx="23685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spcBef>
                <a:spcPct val="150000"/>
              </a:spcBef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Support to Law Enforcement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1403350"/>
            <a:ext cx="22129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spcBef>
                <a:spcPct val="150000"/>
              </a:spcBef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Disaster Relief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3468688" y="1266825"/>
            <a:ext cx="2212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spcBef>
                <a:spcPct val="150000"/>
              </a:spcBef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Environmental Monitoring</a:t>
            </a:r>
          </a:p>
        </p:txBody>
      </p:sp>
      <p:pic>
        <p:nvPicPr>
          <p:cNvPr id="59404" name="Picture 12" descr="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913" y="1914525"/>
            <a:ext cx="1287462" cy="1676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aphicFrame>
        <p:nvGraphicFramePr>
          <p:cNvPr id="4099" name="Object 13"/>
          <p:cNvGraphicFramePr>
            <a:graphicFrameLocks noChangeAspect="1"/>
          </p:cNvGraphicFramePr>
          <p:nvPr/>
        </p:nvGraphicFramePr>
        <p:xfrm>
          <a:off x="536575" y="3776663"/>
          <a:ext cx="1914525" cy="1262062"/>
        </p:xfrm>
        <a:graphic>
          <a:graphicData uri="http://schemas.openxmlformats.org/presentationml/2006/ole">
            <p:oleObj spid="_x0000_s4099" name="Photo Editor Photo" r:id="rId8" imgW="4210638" imgH="2790476" progId="">
              <p:embed/>
            </p:oleObj>
          </a:graphicData>
        </a:graphic>
      </p:graphicFrame>
      <p:graphicFrame>
        <p:nvGraphicFramePr>
          <p:cNvPr id="4100" name="Object 14"/>
          <p:cNvGraphicFramePr>
            <a:graphicFrameLocks noChangeAspect="1"/>
          </p:cNvGraphicFramePr>
          <p:nvPr/>
        </p:nvGraphicFramePr>
        <p:xfrm>
          <a:off x="1531938" y="2600325"/>
          <a:ext cx="1233487" cy="1447800"/>
        </p:xfrm>
        <a:graphic>
          <a:graphicData uri="http://schemas.openxmlformats.org/presentationml/2006/ole">
            <p:oleObj spid="_x0000_s4100" name="Photo Editor Photo" r:id="rId9" imgW="2085714" imgH="1743318" progId="">
              <p:embed/>
            </p:oleObj>
          </a:graphicData>
        </a:graphic>
      </p:graphicFrame>
      <p:pic>
        <p:nvPicPr>
          <p:cNvPr id="59407" name="Picture 15"/>
          <p:cNvPicPr>
            <a:picLocks noChangeArrowheads="1"/>
          </p:cNvPicPr>
          <p:nvPr/>
        </p:nvPicPr>
        <p:blipFill>
          <a:blip r:embed="rId10" cstate="print"/>
          <a:srcRect r="12723"/>
          <a:stretch>
            <a:fillRect/>
          </a:stretch>
        </p:blipFill>
        <p:spPr bwMode="ltGray">
          <a:xfrm>
            <a:off x="6784975" y="1939925"/>
            <a:ext cx="1295400" cy="172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9408" name="Picture 16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ltGray">
          <a:xfrm>
            <a:off x="7394575" y="3009900"/>
            <a:ext cx="1212850" cy="1190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7538" y="3116263"/>
            <a:ext cx="13303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81000" y="64008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4115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73F0-E7D8-49FD-9A29-D0C5B8963E2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New Challenges</a:t>
            </a:r>
          </a:p>
        </p:txBody>
      </p:sp>
      <p:pic>
        <p:nvPicPr>
          <p:cNvPr id="32773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163" y="4940300"/>
            <a:ext cx="1706562" cy="130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3124200" y="1282700"/>
            <a:ext cx="26670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Counterterrorism</a:t>
            </a:r>
          </a:p>
        </p:txBody>
      </p:sp>
      <p:pic>
        <p:nvPicPr>
          <p:cNvPr id="32775" name="Picture 7" descr="wast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3" y="1839913"/>
            <a:ext cx="1905000" cy="2012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6194425" y="1282700"/>
            <a:ext cx="21875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>
            <a:spAutoFit/>
          </a:bodyPr>
          <a:lstStyle/>
          <a:p>
            <a:pPr marL="215900" indent="-215900" defTabSz="865188" eaLnBrk="0" hangingPunct="0"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Mobile Targets</a:t>
            </a:r>
          </a:p>
        </p:txBody>
      </p:sp>
      <p:pic>
        <p:nvPicPr>
          <p:cNvPr id="32777" name="Picture 9" descr="chem gas mas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3052763"/>
            <a:ext cx="873125" cy="1173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8" name="Picture 10" descr="China CSS-5 MRB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6638" y="1697038"/>
            <a:ext cx="2187575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79" name="Picture 11" descr="bladi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5438" y="4484688"/>
            <a:ext cx="1063625" cy="116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0" name="Picture 12" descr="kilosu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8250" y="2905125"/>
            <a:ext cx="178435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762000" y="4584700"/>
            <a:ext cx="2917825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/>
          <a:lstStyle/>
          <a:p>
            <a:pPr marL="215900" indent="-215900" defTabSz="865188" eaLnBrk="0" hangingPunct="0"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Denial and Deception</a:t>
            </a:r>
          </a:p>
        </p:txBody>
      </p:sp>
      <p:pic>
        <p:nvPicPr>
          <p:cNvPr id="32782" name="Picture 14" descr="America Under Attac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72025" y="1666875"/>
            <a:ext cx="1090613" cy="1392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3" name="Picture 15" descr="dc_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76588" y="2457450"/>
            <a:ext cx="1609725" cy="106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84" name="Picture 16" descr="mostwante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60725" y="3660775"/>
            <a:ext cx="26146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609600" y="1190625"/>
            <a:ext cx="2514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91" tIns="45044" rIns="91591" bIns="45044"/>
          <a:lstStyle/>
          <a:p>
            <a:pPr defTabSz="865188" eaLnBrk="0" hangingPunct="0">
              <a:tabLst>
                <a:tab pos="384175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(U) Chemical and Biological Weapons</a:t>
            </a:r>
          </a:p>
        </p:txBody>
      </p:sp>
      <p:pic>
        <p:nvPicPr>
          <p:cNvPr id="32786" name="Picture 18" descr="SAM unit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4238" y="4543425"/>
            <a:ext cx="2493962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381000" y="64008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32788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634208-2667-479A-9848-CDDEE315F21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(U) Space Business: </a:t>
            </a:r>
            <a:r>
              <a:rPr lang="en-US" dirty="0" smtClean="0"/>
              <a:t>Risk </a:t>
            </a:r>
            <a:r>
              <a:rPr lang="en-US" dirty="0" smtClean="0"/>
              <a:t>and Realities</a:t>
            </a:r>
          </a:p>
        </p:txBody>
      </p:sp>
      <p:pic>
        <p:nvPicPr>
          <p:cNvPr id="5127" name="Picture 5" descr="risks realities bkgr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28725"/>
            <a:ext cx="8763000" cy="4943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2052638"/>
            <a:ext cx="7010400" cy="4216400"/>
            <a:chOff x="1248" y="1383"/>
            <a:chExt cx="4416" cy="2656"/>
          </a:xfrm>
        </p:grpSpPr>
        <p:pic>
          <p:nvPicPr>
            <p:cNvPr id="5138" name="Picture 7" descr="budget im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1596"/>
              <a:ext cx="768" cy="61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5139" name="Picture 8" descr="WASH_0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12" y="3176"/>
              <a:ext cx="960" cy="7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5140" name="Picture 9" descr="bio hazard symbo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9" y="2455"/>
              <a:ext cx="672" cy="67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aphicFrame>
          <p:nvGraphicFramePr>
            <p:cNvPr id="5122" name="Object 10"/>
            <p:cNvGraphicFramePr>
              <a:graphicFrameLocks noChangeAspect="1"/>
            </p:cNvGraphicFramePr>
            <p:nvPr/>
          </p:nvGraphicFramePr>
          <p:xfrm>
            <a:off x="4780" y="2647"/>
            <a:ext cx="884" cy="754"/>
          </p:xfrm>
          <a:graphic>
            <a:graphicData uri="http://schemas.openxmlformats.org/presentationml/2006/ole">
              <p:oleObj spid="_x0000_s5122" name="Photo Editor Photo" r:id="rId7" imgW="2285714" imgH="2038095" progId="">
                <p:embed/>
              </p:oleObj>
            </a:graphicData>
          </a:graphic>
        </p:graphicFrame>
        <p:graphicFrame>
          <p:nvGraphicFramePr>
            <p:cNvPr id="5123" name="Object 11"/>
            <p:cNvGraphicFramePr>
              <a:graphicFrameLocks noChangeAspect="1"/>
            </p:cNvGraphicFramePr>
            <p:nvPr/>
          </p:nvGraphicFramePr>
          <p:xfrm>
            <a:off x="1248" y="3560"/>
            <a:ext cx="960" cy="479"/>
          </p:xfrm>
          <a:graphic>
            <a:graphicData uri="http://schemas.openxmlformats.org/presentationml/2006/ole">
              <p:oleObj spid="_x0000_s5123" name="Photo Editor Photo" r:id="rId8" imgW="3019048" imgH="1133633" progId="">
                <p:embed/>
              </p:oleObj>
            </a:graphicData>
          </a:graphic>
        </p:graphicFrame>
        <p:sp>
          <p:nvSpPr>
            <p:cNvPr id="5141" name="Text Box 12"/>
            <p:cNvSpPr txBox="1">
              <a:spLocks noChangeArrowheads="1"/>
            </p:cNvSpPr>
            <p:nvPr/>
          </p:nvSpPr>
          <p:spPr bwMode="auto">
            <a:xfrm>
              <a:off x="2928" y="3549"/>
              <a:ext cx="268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4400">
                  <a:solidFill>
                    <a:schemeClr val="bg1"/>
                  </a:solidFill>
                  <a:latin typeface="Lucida Sans Unicode" pitchFamily="34" charset="0"/>
                </a:rPr>
                <a:t>(U) REALITIES</a:t>
              </a:r>
            </a:p>
          </p:txBody>
        </p:sp>
        <p:pic>
          <p:nvPicPr>
            <p:cNvPr id="5142" name="Picture 13" descr="chem suit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13" y="2791"/>
              <a:ext cx="816" cy="53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143" name="Text Box 14"/>
            <p:cNvSpPr txBox="1">
              <a:spLocks noChangeArrowheads="1"/>
            </p:cNvSpPr>
            <p:nvPr/>
          </p:nvSpPr>
          <p:spPr bwMode="auto">
            <a:xfrm>
              <a:off x="4068" y="2407"/>
              <a:ext cx="1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>
                  <a:solidFill>
                    <a:schemeClr val="bg1"/>
                  </a:solidFill>
                </a:rPr>
                <a:t>(U) New Challenges</a:t>
              </a:r>
              <a:endParaRPr lang="en-US" sz="1400"/>
            </a:p>
          </p:txBody>
        </p:sp>
        <p:sp>
          <p:nvSpPr>
            <p:cNvPr id="5144" name="Text Box 15"/>
            <p:cNvSpPr txBox="1">
              <a:spLocks noChangeArrowheads="1"/>
            </p:cNvSpPr>
            <p:nvPr/>
          </p:nvSpPr>
          <p:spPr bwMode="auto">
            <a:xfrm>
              <a:off x="1296" y="3319"/>
              <a:ext cx="7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>
                  <a:solidFill>
                    <a:schemeClr val="bg1"/>
                  </a:solidFill>
                </a:rPr>
                <a:t>(U) Advocacy</a:t>
              </a:r>
              <a:endParaRPr lang="en-US" sz="1400"/>
            </a:p>
          </p:txBody>
        </p:sp>
        <p:sp>
          <p:nvSpPr>
            <p:cNvPr id="5145" name="Text Box 16"/>
            <p:cNvSpPr txBox="1">
              <a:spLocks noChangeArrowheads="1"/>
            </p:cNvSpPr>
            <p:nvPr/>
          </p:nvSpPr>
          <p:spPr bwMode="auto">
            <a:xfrm>
              <a:off x="2168" y="2709"/>
              <a:ext cx="119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>
                  <a:solidFill>
                    <a:schemeClr val="bg1"/>
                  </a:solidFill>
                </a:rPr>
                <a:t>(U) Competing Demands</a:t>
              </a:r>
              <a:endParaRPr lang="en-US" sz="1400"/>
            </a:p>
          </p:txBody>
        </p:sp>
        <p:sp>
          <p:nvSpPr>
            <p:cNvPr id="5146" name="Text Box 17"/>
            <p:cNvSpPr txBox="1">
              <a:spLocks noChangeArrowheads="1"/>
            </p:cNvSpPr>
            <p:nvPr/>
          </p:nvSpPr>
          <p:spPr bwMode="auto">
            <a:xfrm>
              <a:off x="3504" y="1975"/>
              <a:ext cx="1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>
                  <a:solidFill>
                    <a:schemeClr val="bg1"/>
                  </a:solidFill>
                </a:rPr>
                <a:t>(U) Fragility</a:t>
              </a:r>
              <a:endParaRPr lang="en-US" sz="1400"/>
            </a:p>
          </p:txBody>
        </p:sp>
        <p:sp>
          <p:nvSpPr>
            <p:cNvPr id="5147" name="Text Box 18"/>
            <p:cNvSpPr txBox="1">
              <a:spLocks noChangeArrowheads="1"/>
            </p:cNvSpPr>
            <p:nvPr/>
          </p:nvSpPr>
          <p:spPr bwMode="auto">
            <a:xfrm>
              <a:off x="4791" y="1383"/>
              <a:ext cx="5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>
                  <a:solidFill>
                    <a:schemeClr val="bg1"/>
                  </a:solidFill>
                </a:rPr>
                <a:t>(U) Fiscal</a:t>
              </a:r>
              <a:endParaRPr lang="en-US" sz="14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600" y="1431925"/>
            <a:ext cx="2819400" cy="2835275"/>
            <a:chOff x="609600" y="1295400"/>
            <a:chExt cx="2819400" cy="2835275"/>
          </a:xfrm>
        </p:grpSpPr>
        <p:pic>
          <p:nvPicPr>
            <p:cNvPr id="5132" name="Picture 20" descr="launch w fla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43000" y="2286000"/>
              <a:ext cx="1447800" cy="1138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5134" name="Text Box 22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28194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4400" dirty="0">
                  <a:solidFill>
                    <a:schemeClr val="bg1"/>
                  </a:solidFill>
                  <a:latin typeface="Lucida Sans Unicode" pitchFamily="34" charset="0"/>
                </a:rPr>
                <a:t>(U) </a:t>
              </a:r>
              <a:r>
                <a:rPr lang="en-US" sz="4400" dirty="0" smtClean="0">
                  <a:solidFill>
                    <a:schemeClr val="bg1"/>
                  </a:solidFill>
                  <a:latin typeface="Lucida Sans Unicode" pitchFamily="34" charset="0"/>
                </a:rPr>
                <a:t>RISK</a:t>
              </a:r>
              <a:endParaRPr lang="en-US" sz="4400" dirty="0">
                <a:solidFill>
                  <a:schemeClr val="bg1"/>
                </a:solidFill>
                <a:latin typeface="Lucida Sans Unicode" pitchFamily="34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095375" y="3505200"/>
              <a:ext cx="15335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(U) Launch or</a:t>
              </a:r>
            </a:p>
            <a:p>
              <a:pPr>
                <a:spcBef>
                  <a:spcPct val="25000"/>
                </a:spcBef>
                <a:spcAft>
                  <a:spcPct val="25000"/>
                </a:spcAft>
              </a:pPr>
              <a:r>
                <a:rPr lang="en-US" sz="1400" dirty="0">
                  <a:solidFill>
                    <a:schemeClr val="bg1"/>
                  </a:solidFill>
                </a:rPr>
                <a:t>On Orbit Failures</a:t>
              </a:r>
              <a:endParaRPr lang="en-US" sz="1400" dirty="0"/>
            </a:p>
          </p:txBody>
        </p:sp>
      </p:grpSp>
      <p:sp>
        <p:nvSpPr>
          <p:cNvPr id="5130" name="Text Box 26"/>
          <p:cNvSpPr txBox="1">
            <a:spLocks noChangeArrowheads="1"/>
          </p:cNvSpPr>
          <p:nvPr/>
        </p:nvSpPr>
        <p:spPr bwMode="auto">
          <a:xfrm>
            <a:off x="381000" y="6400800"/>
            <a:ext cx="1981200" cy="2206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Graphics are UNCLASSIFIED</a:t>
            </a:r>
          </a:p>
        </p:txBody>
      </p:sp>
      <p:sp>
        <p:nvSpPr>
          <p:cNvPr id="5131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0E644-CAAC-4291-8666-D6EE3D2C1F6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Summary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(U) Space reconnaissance systems are a major element of our National power</a:t>
            </a:r>
          </a:p>
          <a:p>
            <a:pPr lvl="1" eaLnBrk="1" hangingPunct="1"/>
            <a:r>
              <a:rPr lang="en-US" dirty="0" smtClean="0"/>
              <a:t>Empower our Decision-makers</a:t>
            </a:r>
          </a:p>
          <a:p>
            <a:pPr lvl="1" eaLnBrk="1" hangingPunct="1"/>
            <a:r>
              <a:rPr lang="en-US" dirty="0" smtClean="0"/>
              <a:t>Empower our Users</a:t>
            </a:r>
          </a:p>
          <a:p>
            <a:pPr lvl="1" eaLnBrk="1" hangingPunct="1"/>
            <a:r>
              <a:rPr lang="en-US" dirty="0" smtClean="0"/>
              <a:t>Always in theater – “First In”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(U) Space reconnaissance systems are critical to achieving Information Superiority</a:t>
            </a:r>
          </a:p>
          <a:p>
            <a:pPr lvl="1" eaLnBrk="1" hangingPunct="1"/>
            <a:r>
              <a:rPr lang="en-US" dirty="0" smtClean="0"/>
              <a:t>Available continuously, world-wide, in near real time</a:t>
            </a:r>
          </a:p>
          <a:p>
            <a:pPr lvl="1" eaLnBrk="1" hangingPunct="1"/>
            <a:r>
              <a:rPr lang="en-US" dirty="0" smtClean="0"/>
              <a:t>Support the full spectrum of operations</a:t>
            </a:r>
          </a:p>
        </p:txBody>
      </p:sp>
      <p:sp>
        <p:nvSpPr>
          <p:cNvPr id="33798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itan IV la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B9BC6F-9264-49B3-939C-9B40E6A6257B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62467" name="Picture 3" descr="Titan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57200" y="1447800"/>
            <a:ext cx="4651375" cy="4876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48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(U) It’s Rocket Science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rgbClr val="ADA17F"/>
                </a:solidFill>
              </a:rPr>
              <a:t>UNCLASSIFIED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124200" y="66294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>
                <a:solidFill>
                  <a:srgbClr val="ADA17F"/>
                </a:solidFill>
              </a:rPr>
              <a:t>UNCLASSIFIED</a:t>
            </a: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81000" y="6400800"/>
            <a:ext cx="1981200" cy="2143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>
                <a:solidFill>
                  <a:schemeClr val="bg1"/>
                </a:solidFill>
              </a:rPr>
              <a:t>Graphics are 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9258DD-D402-4474-9535-0742FE7097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NRO Vision and Mission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>
              <a:spcBef>
                <a:spcPct val="15000"/>
              </a:spcBef>
              <a:spcAft>
                <a:spcPct val="30000"/>
              </a:spcAft>
              <a:buFontTx/>
              <a:buNone/>
            </a:pPr>
            <a:r>
              <a:rPr lang="en-US" sz="3600" dirty="0" smtClean="0"/>
              <a:t>(U) </a:t>
            </a:r>
            <a:r>
              <a:rPr lang="en-US" sz="3600" u="sng" dirty="0" smtClean="0"/>
              <a:t>Vision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Vigilance From Above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  <a:p>
            <a:pPr algn="ctr" eaLnBrk="1" hangingPunct="1">
              <a:spcBef>
                <a:spcPct val="15000"/>
              </a:spcBef>
              <a:spcAft>
                <a:spcPct val="30000"/>
              </a:spcAft>
              <a:buFontTx/>
              <a:buNone/>
            </a:pPr>
            <a:r>
              <a:rPr lang="en-US" sz="3600" dirty="0" smtClean="0"/>
              <a:t>(U) </a:t>
            </a:r>
            <a:r>
              <a:rPr lang="en-US" sz="3600" u="sng" dirty="0" smtClean="0"/>
              <a:t>Mission</a:t>
            </a:r>
          </a:p>
          <a:p>
            <a:pPr algn="ctr" eaLnBrk="1" hangingPunct="1">
              <a:buFontTx/>
              <a:buNone/>
            </a:pPr>
            <a:r>
              <a:rPr lang="en-US" sz="2800" dirty="0" smtClean="0"/>
              <a:t>Innovative Overhead </a:t>
            </a:r>
            <a:r>
              <a:rPr lang="en-US" sz="2800" dirty="0" smtClean="0"/>
              <a:t>Intelligence</a:t>
            </a:r>
          </a:p>
          <a:p>
            <a:pPr algn="ctr" eaLnBrk="1" hangingPunct="1">
              <a:buFontTx/>
              <a:buNone/>
            </a:pPr>
            <a:endParaRPr lang="en-US" sz="1800" dirty="0" smtClean="0"/>
          </a:p>
          <a:p>
            <a:pPr eaLnBrk="1" hangingPunct="1"/>
            <a:r>
              <a:rPr lang="en-US" sz="1400" dirty="0" smtClean="0"/>
              <a:t>(U) Acquire and operate the most capable set of satellite intelligence collection platforms ever built</a:t>
            </a:r>
          </a:p>
          <a:p>
            <a:pPr eaLnBrk="1" hangingPunct="1"/>
            <a:r>
              <a:rPr lang="en-US" sz="1400" dirty="0" smtClean="0"/>
              <a:t>(U) Provide SIGINT, GEOINT and MASINT intelligence data in support of IC, </a:t>
            </a:r>
            <a:r>
              <a:rPr lang="en-US" sz="1400" dirty="0" err="1" smtClean="0"/>
              <a:t>DoD</a:t>
            </a:r>
            <a:r>
              <a:rPr lang="en-US" sz="1400" dirty="0" smtClean="0"/>
              <a:t>, and DHS</a:t>
            </a:r>
          </a:p>
          <a:p>
            <a:pPr eaLnBrk="1" hangingPunct="1"/>
            <a:r>
              <a:rPr lang="en-US" sz="1400" dirty="0" smtClean="0"/>
              <a:t>(U) Support covert and high priority operations</a:t>
            </a:r>
          </a:p>
          <a:p>
            <a:pPr algn="ctr"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4342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39C728-0D81-41DF-83A0-E6D7D41202F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Defense and National Communities</a:t>
            </a:r>
          </a:p>
        </p:txBody>
      </p:sp>
      <p:pic>
        <p:nvPicPr>
          <p:cNvPr id="22533" name="Picture 5" descr="IntelCycle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971550"/>
            <a:ext cx="833913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81000" y="64008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22535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C745B3F-121C-4B08-99F6-3E7F4A9431F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Mission Partners Supporting Users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3060700" y="6613525"/>
            <a:ext cx="2944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094038" y="0"/>
            <a:ext cx="2944812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UNCLASSIFIED</a:t>
            </a:r>
          </a:p>
        </p:txBody>
      </p:sp>
      <p:pic>
        <p:nvPicPr>
          <p:cNvPr id="17414" name="Picture 5" descr="P1014638"/>
          <p:cNvPicPr>
            <a:picLocks noChangeAspect="1" noChangeArrowheads="1"/>
          </p:cNvPicPr>
          <p:nvPr/>
        </p:nvPicPr>
        <p:blipFill>
          <a:blip r:embed="rId3" cstate="print"/>
          <a:srcRect t="5063"/>
          <a:stretch>
            <a:fillRect/>
          </a:stretch>
        </p:blipFill>
        <p:spPr bwMode="auto">
          <a:xfrm>
            <a:off x="274638" y="2998788"/>
            <a:ext cx="28876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USAF A10 16J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9675" y="1054100"/>
            <a:ext cx="20097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 descr="Marines 13July"/>
          <p:cNvPicPr>
            <a:picLocks noChangeAspect="1" noChangeArrowheads="1"/>
          </p:cNvPicPr>
          <p:nvPr/>
        </p:nvPicPr>
        <p:blipFill>
          <a:blip r:embed="rId5" cstate="print"/>
          <a:srcRect t="766"/>
          <a:stretch>
            <a:fillRect/>
          </a:stretch>
        </p:blipFill>
        <p:spPr bwMode="auto">
          <a:xfrm>
            <a:off x="3276600" y="1049338"/>
            <a:ext cx="257175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 descr="Army 5Jun"/>
          <p:cNvPicPr>
            <a:picLocks noChangeAspect="1" noChangeArrowheads="1"/>
          </p:cNvPicPr>
          <p:nvPr/>
        </p:nvPicPr>
        <p:blipFill>
          <a:blip r:embed="rId6" cstate="print"/>
          <a:srcRect t="1239"/>
          <a:stretch>
            <a:fillRect/>
          </a:stretch>
        </p:blipFill>
        <p:spPr bwMode="auto">
          <a:xfrm>
            <a:off x="5921375" y="1063625"/>
            <a:ext cx="148113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9" descr="Carrier 2Jun"/>
          <p:cNvPicPr>
            <a:picLocks noChangeAspect="1" noChangeArrowheads="1"/>
          </p:cNvPicPr>
          <p:nvPr/>
        </p:nvPicPr>
        <p:blipFill>
          <a:blip r:embed="rId7" cstate="print">
            <a:lum bright="12000"/>
          </a:blip>
          <a:srcRect t="772"/>
          <a:stretch>
            <a:fillRect/>
          </a:stretch>
        </p:blipFill>
        <p:spPr bwMode="auto">
          <a:xfrm>
            <a:off x="5973763" y="2998788"/>
            <a:ext cx="2916237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0" descr="White Hou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5800" y="2998788"/>
            <a:ext cx="26765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1"/>
          <p:cNvSpPr>
            <a:spLocks noChangeArrowheads="1"/>
          </p:cNvSpPr>
          <p:nvPr/>
        </p:nvSpPr>
        <p:spPr bwMode="auto">
          <a:xfrm>
            <a:off x="0" y="4991100"/>
            <a:ext cx="9144000" cy="161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21" name="Picture 13" descr="NSA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6225" y="5248275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NGASea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4900" y="5226050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NROLogoSmall_Colo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7625" y="5230813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934200" y="59436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17425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00DF47-48A4-4D9C-B662-6B87DEBD741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467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(U) </a:t>
            </a:r>
            <a:r>
              <a:rPr lang="en-US" dirty="0" smtClean="0"/>
              <a:t>) Overhead </a:t>
            </a:r>
            <a:r>
              <a:rPr lang="en-US" dirty="0" smtClean="0"/>
              <a:t>Reconnaissance Systems </a:t>
            </a:r>
            <a:endParaRPr lang="en-US" dirty="0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267200" cy="53340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None/>
            </a:pPr>
            <a:r>
              <a:rPr lang="en-US" b="1" dirty="0" smtClean="0"/>
              <a:t>(U) </a:t>
            </a:r>
            <a:r>
              <a:rPr lang="en-US" b="1" dirty="0" smtClean="0"/>
              <a:t>Hard </a:t>
            </a:r>
            <a:r>
              <a:rPr lang="en-US" b="1" dirty="0" smtClean="0"/>
              <a:t>Problems</a:t>
            </a:r>
          </a:p>
          <a:p>
            <a:pPr eaLnBrk="1" hangingPunct="1">
              <a:lnSpc>
                <a:spcPct val="170000"/>
              </a:lnSpc>
            </a:pPr>
            <a:r>
              <a:rPr lang="en-US" dirty="0" smtClean="0"/>
              <a:t>(</a:t>
            </a:r>
            <a:r>
              <a:rPr lang="en-US" dirty="0" smtClean="0"/>
              <a:t>U) Counter the IED threat</a:t>
            </a:r>
          </a:p>
          <a:p>
            <a:pPr eaLnBrk="1" hangingPunct="1">
              <a:lnSpc>
                <a:spcPct val="170000"/>
              </a:lnSpc>
            </a:pPr>
            <a:r>
              <a:rPr lang="en-US" dirty="0" smtClean="0"/>
              <a:t>(U) Capture terrorists</a:t>
            </a:r>
          </a:p>
          <a:p>
            <a:pPr eaLnBrk="1" hangingPunct="1">
              <a:lnSpc>
                <a:spcPct val="170000"/>
              </a:lnSpc>
            </a:pPr>
            <a:r>
              <a:rPr lang="en-US" dirty="0" smtClean="0"/>
              <a:t>(U) Warn of enemy attacks</a:t>
            </a:r>
          </a:p>
          <a:p>
            <a:pPr eaLnBrk="1" hangingPunct="1">
              <a:lnSpc>
                <a:spcPct val="170000"/>
              </a:lnSpc>
            </a:pPr>
            <a:r>
              <a:rPr lang="en-US" dirty="0" smtClean="0"/>
              <a:t>(U) Prevent WMD proliferation</a:t>
            </a:r>
          </a:p>
          <a:p>
            <a:pPr eaLnBrk="1" hangingPunct="1">
              <a:lnSpc>
                <a:spcPct val="170000"/>
              </a:lnSpc>
            </a:pPr>
            <a:r>
              <a:rPr lang="en-US" dirty="0" smtClean="0"/>
              <a:t>(U) Prevent drug trafficking</a:t>
            </a:r>
          </a:p>
          <a:p>
            <a:pPr eaLnBrk="1" hangingPunct="1">
              <a:lnSpc>
                <a:spcPct val="170000"/>
              </a:lnSpc>
            </a:pPr>
            <a:r>
              <a:rPr lang="en-US" dirty="0" smtClean="0"/>
              <a:t>(U) Support natural disaster response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098800" y="6613525"/>
            <a:ext cx="2944813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UNCLASSIFIED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3098800" y="0"/>
            <a:ext cx="2944813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UNCLASSIFIED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67200" y="1447800"/>
            <a:ext cx="48768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000" b="1" dirty="0" smtClean="0"/>
              <a:t>(U) Attributes of Overhead Systems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 Penetration of denied areas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 Rapidly responsive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 No need for diplomatic intervention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 No risk of loss of life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(U) Available 24/7/365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57B6AC-F817-477B-91AE-19A6821D305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NRO Past Systems</a:t>
            </a:r>
          </a:p>
        </p:txBody>
      </p:sp>
      <p:graphicFrame>
        <p:nvGraphicFramePr>
          <p:cNvPr id="2050" name="Object 5"/>
          <p:cNvGraphicFramePr>
            <a:graphicFrameLocks/>
          </p:cNvGraphicFramePr>
          <p:nvPr/>
        </p:nvGraphicFramePr>
        <p:xfrm>
          <a:off x="3581400" y="2711450"/>
          <a:ext cx="4038600" cy="2697163"/>
        </p:xfrm>
        <a:graphic>
          <a:graphicData uri="http://schemas.openxmlformats.org/presentationml/2006/ole">
            <p:oleObj spid="_x0000_s2050" name="Image Document" r:id="rId3" imgW="8426160" imgH="5626080" progId="">
              <p:embed/>
            </p:oleObj>
          </a:graphicData>
        </a:graphic>
      </p:graphicFrame>
      <p:pic>
        <p:nvPicPr>
          <p:cNvPr id="51206" name="Picture 6" descr="GR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5" y="1504950"/>
            <a:ext cx="2397125" cy="4635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393825" y="5314950"/>
            <a:ext cx="2416175" cy="6699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ea typeface="ＭＳ Ｐゴシック" charset="-128"/>
              </a:rPr>
              <a:t>(U) GRAB </a:t>
            </a:r>
          </a:p>
          <a:p>
            <a:pPr eaLnBrk="0" hangingPunct="0">
              <a:defRPr/>
            </a:pPr>
            <a:r>
              <a:rPr lang="en-US" sz="1600">
                <a:ea typeface="ＭＳ Ｐゴシック" charset="-128"/>
              </a:rPr>
              <a:t>June 1960 – April 1962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5678488" y="5349875"/>
            <a:ext cx="2416175" cy="6699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ea typeface="ＭＳ Ｐゴシック" charset="-128"/>
              </a:rPr>
              <a:t>(U) U-2 Spy Plane </a:t>
            </a:r>
          </a:p>
          <a:p>
            <a:pPr eaLnBrk="0" hangingPunct="0">
              <a:defRPr/>
            </a:pPr>
            <a:r>
              <a:rPr lang="en-US" sz="1600">
                <a:ea typeface="ＭＳ Ｐゴシック" charset="-128"/>
              </a:rPr>
              <a:t>July 1956 - May 1960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419600" y="1581150"/>
            <a:ext cx="3352800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6172200" y="2724150"/>
            <a:ext cx="2667000" cy="6699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ea typeface="ＭＳ Ｐゴシック" charset="-128"/>
              </a:rPr>
              <a:t>(U) CORONA </a:t>
            </a:r>
          </a:p>
          <a:p>
            <a:pPr eaLnBrk="0" hangingPunct="0">
              <a:defRPr/>
            </a:pPr>
            <a:r>
              <a:rPr lang="en-US" sz="1600">
                <a:ea typeface="ＭＳ Ｐゴシック" charset="-128"/>
              </a:rPr>
              <a:t>August 1960 – May 1972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381000" y="64008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2060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491676-012E-4567-941A-48D6B5AD08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(U) CORONA Satellite Photos</a:t>
            </a:r>
          </a:p>
        </p:txBody>
      </p:sp>
      <p:pic>
        <p:nvPicPr>
          <p:cNvPr id="52229" name="Picture 5" descr="Corona image 1"/>
          <p:cNvPicPr>
            <a:picLocks noChangeAspect="1" noChangeArrowheads="1"/>
          </p:cNvPicPr>
          <p:nvPr/>
        </p:nvPicPr>
        <p:blipFill>
          <a:blip r:embed="rId2" cstate="print"/>
          <a:srcRect l="932" t="1364" r="1671" b="696"/>
          <a:stretch>
            <a:fillRect/>
          </a:stretch>
        </p:blipFill>
        <p:spPr bwMode="auto">
          <a:xfrm>
            <a:off x="784225" y="3535363"/>
            <a:ext cx="3041650" cy="23193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2230" name="Picture 6" descr="Corona pic-cargill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488" y="1419225"/>
            <a:ext cx="3119437" cy="2298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52231" name="Picture 7" descr="Corona-first imag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535363"/>
            <a:ext cx="2852738" cy="231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6400800"/>
            <a:ext cx="1981200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Text and Graphics are UNCLASSIFIED</a:t>
            </a:r>
          </a:p>
        </p:txBody>
      </p:sp>
      <p:sp>
        <p:nvSpPr>
          <p:cNvPr id="26633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C5266D-CEF9-48B7-AA76-2DBC002BAE6C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(U) Successful Operations Require the Integration of NRO and STRATCOM Assets</a:t>
            </a:r>
          </a:p>
        </p:txBody>
      </p:sp>
      <p:pic>
        <p:nvPicPr>
          <p:cNvPr id="27653" name="Picture 5" descr="B vs W sp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52550"/>
            <a:ext cx="8685213" cy="4899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4" name="Picture 6" descr="add D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0288" y="2747963"/>
            <a:ext cx="8302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557588" y="3433763"/>
            <a:ext cx="550862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8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1400" b="1">
                <a:solidFill>
                  <a:srgbClr val="111111"/>
                </a:solidFill>
              </a:rPr>
              <a:t>DSP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57200" y="1504950"/>
            <a:ext cx="32766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ct val="15000"/>
              </a:spcBef>
              <a:spcAft>
                <a:spcPct val="30000"/>
              </a:spcAft>
            </a:pPr>
            <a:r>
              <a:rPr lang="en-US" sz="2200" b="1"/>
              <a:t>(U) </a:t>
            </a:r>
            <a:r>
              <a:rPr lang="en-US" sz="2200" b="1" u="sng"/>
              <a:t>White Space</a:t>
            </a:r>
            <a:endParaRPr lang="en-US"/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FontTx/>
              <a:buChar char="•"/>
            </a:pPr>
            <a:r>
              <a:rPr lang="en-US"/>
              <a:t>(U) Navigation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FontTx/>
              <a:buChar char="•"/>
            </a:pPr>
            <a:r>
              <a:rPr lang="en-US"/>
              <a:t>(U) Early Warning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FontTx/>
              <a:buChar char="•"/>
            </a:pPr>
            <a:r>
              <a:rPr lang="en-US"/>
              <a:t>(U) Weapons Guidance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FontTx/>
              <a:buChar char="•"/>
            </a:pPr>
            <a:r>
              <a:rPr lang="en-US"/>
              <a:t>(U) Meteorological Data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FontTx/>
              <a:buChar char="•"/>
            </a:pPr>
            <a:r>
              <a:rPr lang="en-US"/>
              <a:t>(U) Communications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FontTx/>
              <a:buChar char="•"/>
            </a:pPr>
            <a:r>
              <a:rPr lang="en-US"/>
              <a:t>(U) Battle Management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4572000" y="1504950"/>
            <a:ext cx="4419600" cy="4181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algn="l">
              <a:spcBef>
                <a:spcPct val="20000"/>
              </a:spcBef>
            </a:pPr>
            <a:r>
              <a:rPr lang="en-US" sz="2200" b="1">
                <a:solidFill>
                  <a:schemeClr val="bg1"/>
                </a:solidFill>
              </a:rPr>
              <a:t>(U) </a:t>
            </a:r>
            <a:r>
              <a:rPr lang="en-US" sz="2200" b="1" u="sng">
                <a:solidFill>
                  <a:schemeClr val="bg1"/>
                </a:solidFill>
              </a:rPr>
              <a:t>Black Space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Intelligence, Surveillance &amp; Reconnaissance (ISR)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Signals Intelligence (SIGINT)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Imagery Intelligence (IMINT)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Measurement &amp; Signatures Intelligence (MASINT)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Communications (COMM)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Blue Force Tracking (BFT)</a:t>
            </a:r>
          </a:p>
          <a:p>
            <a:pPr marL="285750" indent="-285750" algn="l">
              <a:spcBef>
                <a:spcPct val="15000"/>
              </a:spcBef>
              <a:spcAft>
                <a:spcPct val="30000"/>
              </a:spcAft>
              <a:buClr>
                <a:schemeClr val="bg1"/>
              </a:buClr>
              <a:buSzPct val="90000"/>
              <a:buFont typeface="ZapfDingbats" pitchFamily="82" charset="2"/>
              <a:buChar char="ª"/>
            </a:pPr>
            <a:r>
              <a:rPr lang="en-US">
                <a:solidFill>
                  <a:schemeClr val="bg1"/>
                </a:solidFill>
              </a:rPr>
              <a:t>(U) Combat Search &amp; Rescue (CSAR)</a:t>
            </a:r>
          </a:p>
        </p:txBody>
      </p:sp>
      <p:pic>
        <p:nvPicPr>
          <p:cNvPr id="27658" name="Picture 11" descr="add SBI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475" y="1549400"/>
            <a:ext cx="8651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 descr="AFP photo Trop Storm Alber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857750"/>
            <a:ext cx="1676400" cy="121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60" name="Picture 13" descr="antenna_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857750"/>
            <a:ext cx="1828800" cy="121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3521075" y="2235200"/>
            <a:ext cx="5603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8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US" sz="1400" b="1">
                <a:solidFill>
                  <a:srgbClr val="111111"/>
                </a:solidFill>
              </a:rPr>
              <a:t>GPS</a:t>
            </a:r>
          </a:p>
        </p:txBody>
      </p:sp>
      <p:sp>
        <p:nvSpPr>
          <p:cNvPr id="27662" name="Text Box 18"/>
          <p:cNvSpPr txBox="1">
            <a:spLocks noChangeArrowheads="1"/>
          </p:cNvSpPr>
          <p:nvPr/>
        </p:nvSpPr>
        <p:spPr bwMode="auto">
          <a:xfrm>
            <a:off x="381000" y="6400800"/>
            <a:ext cx="1981200" cy="2206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1"/>
              <a:t>Graphics are UNCLASSIFIED</a:t>
            </a:r>
          </a:p>
        </p:txBody>
      </p:sp>
      <p:sp>
        <p:nvSpPr>
          <p:cNvPr id="27663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0"/>
            <a:ext cx="2895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B3BD1C-4D53-4328-B686-FB1DCF065A6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(U) Integration of Theater and National Capabilities is Required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  <a:buFontTx/>
              <a:buNone/>
            </a:pPr>
            <a:r>
              <a:rPr lang="en-US" sz="2200" b="1" smtClean="0"/>
              <a:t>(U) </a:t>
            </a:r>
            <a:r>
              <a:rPr lang="en-US" sz="2200" b="1" u="sng" smtClean="0"/>
              <a:t>Theater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Signals Intelligence (SIGINT)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Imagery Intelligence (IMINT)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Electro Optical (EO)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Infrared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Synthetic Aperture Radar (SAR)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Measurements &amp; Signatures Intelligence (MASINT)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Human Intelligence (HUMINT)</a:t>
            </a:r>
          </a:p>
        </p:txBody>
      </p:sp>
      <p:sp>
        <p:nvSpPr>
          <p:cNvPr id="286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Aft>
                <a:spcPct val="30000"/>
              </a:spcAft>
              <a:buFontTx/>
              <a:buNone/>
            </a:pPr>
            <a:r>
              <a:rPr lang="en-US" sz="2200" b="1" smtClean="0"/>
              <a:t>(U) </a:t>
            </a:r>
            <a:r>
              <a:rPr lang="en-US" sz="2200" b="1" u="sng" smtClean="0"/>
              <a:t>National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Signals Intelligence (SIGINT)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Imagery Intelligence (IMINT)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Measurements &amp; Signatures Intelligence (MASINT)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Communications (COMM)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Weather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Precision Guidance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Location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r>
              <a:rPr lang="en-US" sz="1800" smtClean="0"/>
              <a:t>(U) Navigation</a:t>
            </a:r>
          </a:p>
          <a:p>
            <a:pPr eaLnBrk="1" hangingPunct="1">
              <a:spcBef>
                <a:spcPct val="15000"/>
              </a:spcBef>
              <a:spcAft>
                <a:spcPct val="30000"/>
              </a:spcAft>
            </a:pPr>
            <a:endParaRPr lang="en-US" sz="1800" smtClean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572000" y="120015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Footer Placeholder 3"/>
          <p:cNvSpPr txBox="1">
            <a:spLocks/>
          </p:cNvSpPr>
          <p:nvPr/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900"/>
              <a:t>UNCLASSIFIED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O PowerPoint Template">
  <a:themeElements>
    <a:clrScheme name="">
      <a:dk1>
        <a:srgbClr val="1F4D85"/>
      </a:dk1>
      <a:lt1>
        <a:srgbClr val="FFFFFF"/>
      </a:lt1>
      <a:dk2>
        <a:srgbClr val="1F4D85"/>
      </a:dk2>
      <a:lt2>
        <a:srgbClr val="A5C3D7"/>
      </a:lt2>
      <a:accent1>
        <a:srgbClr val="E2BF78"/>
      </a:accent1>
      <a:accent2>
        <a:srgbClr val="2F76CB"/>
      </a:accent2>
      <a:accent3>
        <a:srgbClr val="FFFFFF"/>
      </a:accent3>
      <a:accent4>
        <a:srgbClr val="194071"/>
      </a:accent4>
      <a:accent5>
        <a:srgbClr val="EEDCBE"/>
      </a:accent5>
      <a:accent6>
        <a:srgbClr val="2A6AB8"/>
      </a:accent6>
      <a:hlink>
        <a:srgbClr val="55BF69"/>
      </a:hlink>
      <a:folHlink>
        <a:srgbClr val="9495C8"/>
      </a:folHlink>
    </a:clrScheme>
    <a:fontScheme name="NRO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RO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O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O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O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O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O PowerPoint Templat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8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9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10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11">
        <a:dk1>
          <a:srgbClr val="001D3A"/>
        </a:dk1>
        <a:lt1>
          <a:srgbClr val="FBE99B"/>
        </a:lt1>
        <a:dk2>
          <a:srgbClr val="000000"/>
        </a:dk2>
        <a:lt2>
          <a:srgbClr val="FBE99B"/>
        </a:lt2>
        <a:accent1>
          <a:srgbClr val="C1E4F1"/>
        </a:accent1>
        <a:accent2>
          <a:srgbClr val="FA6850"/>
        </a:accent2>
        <a:accent3>
          <a:srgbClr val="AAAAAA"/>
        </a:accent3>
        <a:accent4>
          <a:srgbClr val="D6C784"/>
        </a:accent4>
        <a:accent5>
          <a:srgbClr val="DDEFF7"/>
        </a:accent5>
        <a:accent6>
          <a:srgbClr val="E35E48"/>
        </a:accent6>
        <a:hlink>
          <a:srgbClr val="15DD61"/>
        </a:hlink>
        <a:folHlink>
          <a:srgbClr val="7E87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12">
        <a:dk1>
          <a:srgbClr val="001D3A"/>
        </a:dk1>
        <a:lt1>
          <a:srgbClr val="F4F2EC"/>
        </a:lt1>
        <a:dk2>
          <a:srgbClr val="000000"/>
        </a:dk2>
        <a:lt2>
          <a:srgbClr val="F4F2EC"/>
        </a:lt2>
        <a:accent1>
          <a:srgbClr val="C1E4F1"/>
        </a:accent1>
        <a:accent2>
          <a:srgbClr val="FA6850"/>
        </a:accent2>
        <a:accent3>
          <a:srgbClr val="AAAAAA"/>
        </a:accent3>
        <a:accent4>
          <a:srgbClr val="D0CFC9"/>
        </a:accent4>
        <a:accent5>
          <a:srgbClr val="DDEFF7"/>
        </a:accent5>
        <a:accent6>
          <a:srgbClr val="E35E48"/>
        </a:accent6>
        <a:hlink>
          <a:srgbClr val="15DD61"/>
        </a:hlink>
        <a:folHlink>
          <a:srgbClr val="7E87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13">
        <a:dk1>
          <a:srgbClr val="001D3A"/>
        </a:dk1>
        <a:lt1>
          <a:srgbClr val="F5F1E3"/>
        </a:lt1>
        <a:dk2>
          <a:srgbClr val="000000"/>
        </a:dk2>
        <a:lt2>
          <a:srgbClr val="F5F1E3"/>
        </a:lt2>
        <a:accent1>
          <a:srgbClr val="C1E4F1"/>
        </a:accent1>
        <a:accent2>
          <a:srgbClr val="FA6850"/>
        </a:accent2>
        <a:accent3>
          <a:srgbClr val="AAAAAA"/>
        </a:accent3>
        <a:accent4>
          <a:srgbClr val="D1CEC2"/>
        </a:accent4>
        <a:accent5>
          <a:srgbClr val="DDEFF7"/>
        </a:accent5>
        <a:accent6>
          <a:srgbClr val="E35E48"/>
        </a:accent6>
        <a:hlink>
          <a:srgbClr val="15DD61"/>
        </a:hlink>
        <a:folHlink>
          <a:srgbClr val="7E87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O PowerPoint Template 14">
        <a:dk1>
          <a:srgbClr val="1F4D85"/>
        </a:dk1>
        <a:lt1>
          <a:srgbClr val="FFFFFF"/>
        </a:lt1>
        <a:dk2>
          <a:srgbClr val="1F4D85"/>
        </a:dk2>
        <a:lt2>
          <a:srgbClr val="4E6C8C"/>
        </a:lt2>
        <a:accent1>
          <a:srgbClr val="E2BF78"/>
        </a:accent1>
        <a:accent2>
          <a:srgbClr val="2F76CB"/>
        </a:accent2>
        <a:accent3>
          <a:srgbClr val="FFFFFF"/>
        </a:accent3>
        <a:accent4>
          <a:srgbClr val="194071"/>
        </a:accent4>
        <a:accent5>
          <a:srgbClr val="EEDCBE"/>
        </a:accent5>
        <a:accent6>
          <a:srgbClr val="2A6AB8"/>
        </a:accent6>
        <a:hlink>
          <a:srgbClr val="55BF69"/>
        </a:hlink>
        <a:folHlink>
          <a:srgbClr val="949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O PowerPoint Template 15">
        <a:dk1>
          <a:srgbClr val="1F4D85"/>
        </a:dk1>
        <a:lt1>
          <a:srgbClr val="FFFFFF"/>
        </a:lt1>
        <a:dk2>
          <a:srgbClr val="1F4D85"/>
        </a:dk2>
        <a:lt2>
          <a:srgbClr val="9DBDD3"/>
        </a:lt2>
        <a:accent1>
          <a:srgbClr val="E2BF78"/>
        </a:accent1>
        <a:accent2>
          <a:srgbClr val="2F76CB"/>
        </a:accent2>
        <a:accent3>
          <a:srgbClr val="FFFFFF"/>
        </a:accent3>
        <a:accent4>
          <a:srgbClr val="194071"/>
        </a:accent4>
        <a:accent5>
          <a:srgbClr val="EEDCBE"/>
        </a:accent5>
        <a:accent6>
          <a:srgbClr val="2A6AB8"/>
        </a:accent6>
        <a:hlink>
          <a:srgbClr val="55BF69"/>
        </a:hlink>
        <a:folHlink>
          <a:srgbClr val="9495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losing Slide Master">
  <a:themeElements>
    <a:clrScheme name="1_Closing Slide Master 16">
      <a:dk1>
        <a:srgbClr val="1F4D85"/>
      </a:dk1>
      <a:lt1>
        <a:srgbClr val="FFFFFF"/>
      </a:lt1>
      <a:dk2>
        <a:srgbClr val="1F4D85"/>
      </a:dk2>
      <a:lt2>
        <a:srgbClr val="4E6C8C"/>
      </a:lt2>
      <a:accent1>
        <a:srgbClr val="E2BF78"/>
      </a:accent1>
      <a:accent2>
        <a:srgbClr val="2F76CB"/>
      </a:accent2>
      <a:accent3>
        <a:srgbClr val="FFFFFF"/>
      </a:accent3>
      <a:accent4>
        <a:srgbClr val="194071"/>
      </a:accent4>
      <a:accent5>
        <a:srgbClr val="EEDCBE"/>
      </a:accent5>
      <a:accent6>
        <a:srgbClr val="2A6AB8"/>
      </a:accent6>
      <a:hlink>
        <a:srgbClr val="55BF69"/>
      </a:hlink>
      <a:folHlink>
        <a:srgbClr val="9495C8"/>
      </a:folHlink>
    </a:clrScheme>
    <a:fontScheme name="1_Closing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losing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3">
        <a:dk1>
          <a:srgbClr val="001D3A"/>
        </a:dk1>
        <a:lt1>
          <a:srgbClr val="FBE99B"/>
        </a:lt1>
        <a:dk2>
          <a:srgbClr val="000000"/>
        </a:dk2>
        <a:lt2>
          <a:srgbClr val="FBE99B"/>
        </a:lt2>
        <a:accent1>
          <a:srgbClr val="C1E4F1"/>
        </a:accent1>
        <a:accent2>
          <a:srgbClr val="FA6850"/>
        </a:accent2>
        <a:accent3>
          <a:srgbClr val="AAAAAA"/>
        </a:accent3>
        <a:accent4>
          <a:srgbClr val="D6C784"/>
        </a:accent4>
        <a:accent5>
          <a:srgbClr val="DDEFF7"/>
        </a:accent5>
        <a:accent6>
          <a:srgbClr val="E35E48"/>
        </a:accent6>
        <a:hlink>
          <a:srgbClr val="15DD61"/>
        </a:hlink>
        <a:folHlink>
          <a:srgbClr val="7E87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4">
        <a:dk1>
          <a:srgbClr val="001D3A"/>
        </a:dk1>
        <a:lt1>
          <a:srgbClr val="F4F2EC"/>
        </a:lt1>
        <a:dk2>
          <a:srgbClr val="000000"/>
        </a:dk2>
        <a:lt2>
          <a:srgbClr val="F4F2EC"/>
        </a:lt2>
        <a:accent1>
          <a:srgbClr val="C1E4F1"/>
        </a:accent1>
        <a:accent2>
          <a:srgbClr val="FA6850"/>
        </a:accent2>
        <a:accent3>
          <a:srgbClr val="AAAAAA"/>
        </a:accent3>
        <a:accent4>
          <a:srgbClr val="D0CFC9"/>
        </a:accent4>
        <a:accent5>
          <a:srgbClr val="DDEFF7"/>
        </a:accent5>
        <a:accent6>
          <a:srgbClr val="E35E48"/>
        </a:accent6>
        <a:hlink>
          <a:srgbClr val="15DD61"/>
        </a:hlink>
        <a:folHlink>
          <a:srgbClr val="7E87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5">
        <a:dk1>
          <a:srgbClr val="001D3A"/>
        </a:dk1>
        <a:lt1>
          <a:srgbClr val="F5F1E3"/>
        </a:lt1>
        <a:dk2>
          <a:srgbClr val="000000"/>
        </a:dk2>
        <a:lt2>
          <a:srgbClr val="F5F1E3"/>
        </a:lt2>
        <a:accent1>
          <a:srgbClr val="C1E4F1"/>
        </a:accent1>
        <a:accent2>
          <a:srgbClr val="FA6850"/>
        </a:accent2>
        <a:accent3>
          <a:srgbClr val="AAAAAA"/>
        </a:accent3>
        <a:accent4>
          <a:srgbClr val="D1CEC2"/>
        </a:accent4>
        <a:accent5>
          <a:srgbClr val="DDEFF7"/>
        </a:accent5>
        <a:accent6>
          <a:srgbClr val="E35E48"/>
        </a:accent6>
        <a:hlink>
          <a:srgbClr val="15DD61"/>
        </a:hlink>
        <a:folHlink>
          <a:srgbClr val="7E87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Master 16">
        <a:dk1>
          <a:srgbClr val="1F4D85"/>
        </a:dk1>
        <a:lt1>
          <a:srgbClr val="FFFFFF"/>
        </a:lt1>
        <a:dk2>
          <a:srgbClr val="1F4D85"/>
        </a:dk2>
        <a:lt2>
          <a:srgbClr val="4E6C8C"/>
        </a:lt2>
        <a:accent1>
          <a:srgbClr val="E2BF78"/>
        </a:accent1>
        <a:accent2>
          <a:srgbClr val="2F76CB"/>
        </a:accent2>
        <a:accent3>
          <a:srgbClr val="FFFFFF"/>
        </a:accent3>
        <a:accent4>
          <a:srgbClr val="194071"/>
        </a:accent4>
        <a:accent5>
          <a:srgbClr val="EEDCBE"/>
        </a:accent5>
        <a:accent6>
          <a:srgbClr val="2A6AB8"/>
        </a:accent6>
        <a:hlink>
          <a:srgbClr val="55BF69"/>
        </a:hlink>
        <a:folHlink>
          <a:srgbClr val="9495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RO PowerPoint Template 15">
    <a:dk1>
      <a:srgbClr val="1F4D85"/>
    </a:dk1>
    <a:lt1>
      <a:srgbClr val="FFFFFF"/>
    </a:lt1>
    <a:dk2>
      <a:srgbClr val="1F4D85"/>
    </a:dk2>
    <a:lt2>
      <a:srgbClr val="9DBDD3"/>
    </a:lt2>
    <a:accent1>
      <a:srgbClr val="E2BF78"/>
    </a:accent1>
    <a:accent2>
      <a:srgbClr val="2F76CB"/>
    </a:accent2>
    <a:accent3>
      <a:srgbClr val="FFFFFF"/>
    </a:accent3>
    <a:accent4>
      <a:srgbClr val="194071"/>
    </a:accent4>
    <a:accent5>
      <a:srgbClr val="EEDCBE"/>
    </a:accent5>
    <a:accent6>
      <a:srgbClr val="2A6AB8"/>
    </a:accent6>
    <a:hlink>
      <a:srgbClr val="55BF69"/>
    </a:hlink>
    <a:folHlink>
      <a:srgbClr val="9495C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8A313B380EE541BFE3B1201E5FC3F7" ma:contentTypeVersion="0" ma:contentTypeDescription="Create a new document." ma:contentTypeScope="" ma:versionID="b025e9d78cbefe1a4fee4b796d44a170">
  <xsd:schema xmlns:xsd="http://www.w3.org/2001/XMLSchema" xmlns:p="http://schemas.microsoft.com/office/2006/metadata/properties" xmlns:ns2="3B318A1F-0E38-41E5-BFE3-B1201E5FC3F7" targetNamespace="http://schemas.microsoft.com/office/2006/metadata/properties" ma:root="true" ma:fieldsID="1170df17430774fd90e674031bd7b9c3" ns2:_="">
    <xsd:import namespace="3B318A1F-0E38-41E5-BFE3-B1201E5FC3F7"/>
    <xsd:element name="properties">
      <xsd:complexType>
        <xsd:sequence>
          <xsd:element name="documentManagement">
            <xsd:complexType>
              <xsd:all>
                <xsd:element ref="ns2:Classification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B318A1F-0E38-41E5-BFE3-B1201E5FC3F7" elementFormDefault="qualified">
    <xsd:import namespace="http://schemas.microsoft.com/office/2006/documentManagement/types"/>
    <xsd:element name="Classification" ma:index="8" ma:displayName="Classification" ma:description="Abbreviated Overall Classification level, e.g. TS//SI/TK//RS/NF" ma:internalName="Classification">
      <xsd:simpleType>
        <xsd:restriction base="dms:Text">
          <xsd:maxLength value="45"/>
        </xsd:restriction>
      </xsd:simpleType>
    </xsd:element>
    <xsd:element name="Description0" ma:index="9" nillable="true" ma:displayName="Description" ma:description="Decription of Briefing and /or it's intended use. i.e. (U) NRO Overview for NAVSOC N2 on 26 Feb 08.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escription0 xmlns="3B318A1F-0E38-41E5-BFE3-B1201E5FC3F7" xsi:nil="true"/>
    <Classification xmlns="3B318A1F-0E38-41E5-BFE3-B1201E5FC3F7">U//FOUO</Classification>
  </documentManagement>
</p:properties>
</file>

<file path=customXml/itemProps1.xml><?xml version="1.0" encoding="utf-8"?>
<ds:datastoreItem xmlns:ds="http://schemas.openxmlformats.org/officeDocument/2006/customXml" ds:itemID="{351229E4-96D4-4EA9-AE98-2DFD02950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318A1F-0E38-41E5-BFE3-B1201E5FC3F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2D79FD-2B9C-4201-8776-818CE720B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3C9E0A-6CCA-449A-9909-E43D46AEF45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3B318A1F-0E38-41E5-BFE3-B1201E5FC3F7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NRO PowerPoint Template</Template>
  <TotalTime>371</TotalTime>
  <Words>1043</Words>
  <Application>Microsoft Office PowerPoint</Application>
  <PresentationFormat>On-screen Show (4:3)</PresentationFormat>
  <Paragraphs>176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NRO PowerPoint Template</vt:lpstr>
      <vt:lpstr>1_Closing Slide Master</vt:lpstr>
      <vt:lpstr>Image Document</vt:lpstr>
      <vt:lpstr>Photo Editor Photo</vt:lpstr>
      <vt:lpstr>National Reconnaissance Office Overview</vt:lpstr>
      <vt:lpstr>(U) NRO Vision and Mission</vt:lpstr>
      <vt:lpstr>(U) Defense and National Communities</vt:lpstr>
      <vt:lpstr>(U) Mission Partners Supporting Users</vt:lpstr>
      <vt:lpstr>(U) ) Overhead Reconnaissance Systems </vt:lpstr>
      <vt:lpstr>(U) NRO Past Systems</vt:lpstr>
      <vt:lpstr>(U) CORONA Satellite Photos</vt:lpstr>
      <vt:lpstr>(U) Successful Operations Require the Integration of NRO and STRATCOM Assets</vt:lpstr>
      <vt:lpstr>(U) Integration of Theater and National Capabilities is Required</vt:lpstr>
      <vt:lpstr>(U) Traditional Missions</vt:lpstr>
      <vt:lpstr>(U) Evolving Missions</vt:lpstr>
      <vt:lpstr>(U) New Challenges</vt:lpstr>
      <vt:lpstr>(U) Space Business: Risk and Realities</vt:lpstr>
      <vt:lpstr>(U) Summary</vt:lpstr>
      <vt:lpstr>(U) It’s Rocket Science</vt:lpstr>
    </vt:vector>
  </TitlesOfParts>
  <Company>U.S.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Reconnaissance Office Overview</dc:title>
  <dc:creator>leefranc</dc:creator>
  <cp:lastModifiedBy>tsettle</cp:lastModifiedBy>
  <cp:revision>29</cp:revision>
  <dcterms:created xsi:type="dcterms:W3CDTF">2009-07-22T17:40:43Z</dcterms:created>
  <dcterms:modified xsi:type="dcterms:W3CDTF">2011-04-17T21:42:25Z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