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E0F34"/>
    <a:srgbClr val="F0F0FA"/>
    <a:srgbClr val="C9C9ED"/>
    <a:srgbClr val="333399"/>
    <a:srgbClr val="0000FF"/>
    <a:srgbClr val="FFFFE1"/>
    <a:srgbClr val="FFF3F3"/>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595" autoAdjust="0"/>
    <p:restoredTop sz="95660" autoAdjust="0"/>
  </p:normalViewPr>
  <p:slideViewPr>
    <p:cSldViewPr snapToGrid="0" showGuides="1">
      <p:cViewPr varScale="1">
        <p:scale>
          <a:sx n="16" d="100"/>
          <a:sy n="16" d="100"/>
        </p:scale>
        <p:origin x="-864" y="-168"/>
      </p:cViewPr>
      <p:guideLst>
        <p:guide orient="horz" pos="166"/>
        <p:guide orient="horz" pos="16708"/>
        <p:guide orient="horz" pos="3454"/>
        <p:guide orient="horz" pos="1234"/>
        <p:guide pos="5852"/>
        <p:guide pos="2932"/>
        <p:guide pos="8527"/>
        <p:guide pos="14501"/>
        <p:guide pos="821"/>
        <p:guide pos="14490"/>
        <p:guide pos="14495"/>
        <p:guide pos="22498"/>
        <p:guide pos="1451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10/31/2010</a:t>
            </a:fld>
            <a:endParaRPr lang="en-US"/>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a:p>
        </p:txBody>
      </p:sp>
    </p:spTree>
    <p:extLst>
      <p:ext uri="{BB962C8B-B14F-4D97-AF65-F5344CB8AC3E}">
        <p14:creationId xmlns:p14="http://schemas.microsoft.com/office/powerpoint/2010/main" val="33766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10/31/2010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a:p>
        </p:txBody>
      </p:sp>
    </p:spTree>
    <p:extLst>
      <p:ext uri="{BB962C8B-B14F-4D97-AF65-F5344CB8AC3E}">
        <p14:creationId xmlns:p14="http://schemas.microsoft.com/office/powerpoint/2010/main" val="261306572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oleObject" Target="../embeddings/oleObject1.bin"/><Relationship Id="rId18" Type="http://schemas.openxmlformats.org/officeDocument/2006/relationships/image" Target="../media/image11.png"/><Relationship Id="rId3" Type="http://schemas.openxmlformats.org/officeDocument/2006/relationships/slideLayout" Target="../slideLayouts/slideLayout7.xml"/><Relationship Id="rId7" Type="http://schemas.openxmlformats.org/officeDocument/2006/relationships/image" Target="../media/image2.jpeg"/><Relationship Id="rId12" Type="http://schemas.openxmlformats.org/officeDocument/2006/relationships/image" Target="../media/image7.wmf"/><Relationship Id="rId17" Type="http://schemas.openxmlformats.org/officeDocument/2006/relationships/image" Target="../media/image10.jpeg"/><Relationship Id="rId2" Type="http://schemas.openxmlformats.org/officeDocument/2006/relationships/vmlDrawing" Target="../drawings/vmlDrawing1.vml"/><Relationship Id="rId16" Type="http://schemas.openxmlformats.org/officeDocument/2006/relationships/image" Target="../media/image9.wmf"/><Relationship Id="rId1" Type="http://schemas.openxmlformats.org/officeDocument/2006/relationships/themeOverride" Target="../theme/themeOverride1.xml"/><Relationship Id="rId6" Type="http://schemas.openxmlformats.org/officeDocument/2006/relationships/hyperlink" Target="http://www.isip.piconepress.com/projects/ks_prediction/" TargetMode="External"/><Relationship Id="rId11" Type="http://schemas.openxmlformats.org/officeDocument/2006/relationships/image" Target="../media/image6.jpeg"/><Relationship Id="rId5" Type="http://schemas.openxmlformats.org/officeDocument/2006/relationships/hyperlink" Target="http://www.itl.nist.gov/.../std06-evalplan-v10.pdf" TargetMode="External"/><Relationship Id="rId15" Type="http://schemas.openxmlformats.org/officeDocument/2006/relationships/image" Target="../media/image8.png"/><Relationship Id="rId10" Type="http://schemas.openxmlformats.org/officeDocument/2006/relationships/image" Target="../media/image5.jpeg"/><Relationship Id="rId19" Type="http://schemas.openxmlformats.org/officeDocument/2006/relationships/image" Target="../media/image12.png"/><Relationship Id="rId4" Type="http://schemas.openxmlformats.org/officeDocument/2006/relationships/notesSlide" Target="../notesSlides/notesSlide1.xml"/><Relationship Id="rId9" Type="http://schemas.openxmlformats.org/officeDocument/2006/relationships/image" Target="../media/image4.png"/><Relationship Id="rId1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Text Box 7"/>
          <p:cNvSpPr txBox="1">
            <a:spLocks noChangeArrowheads="1"/>
          </p:cNvSpPr>
          <p:nvPr/>
        </p:nvSpPr>
        <p:spPr bwMode="auto">
          <a:xfrm>
            <a:off x="844550" y="14706600"/>
            <a:ext cx="7637463"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pitchFamily="34" charset="0"/>
                <a:cs typeface="Arial" pitchFamily="34" charset="0"/>
              </a:rPr>
              <a:t>STD Approach</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Two general approaches: word-based and phonetics-based</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Goal is to rapidly detect the presence of a </a:t>
            </a:r>
            <a:r>
              <a:rPr lang="en-US" b="1" i="1" dirty="0">
                <a:latin typeface="Arial" pitchFamily="34" charset="0"/>
                <a:cs typeface="Arial" pitchFamily="34" charset="0"/>
              </a:rPr>
              <a:t>term </a:t>
            </a:r>
            <a:r>
              <a:rPr lang="en-US" b="1" dirty="0">
                <a:latin typeface="Arial" pitchFamily="34" charset="0"/>
                <a:cs typeface="Arial" pitchFamily="34" charset="0"/>
              </a:rPr>
              <a:t>in a large audio corpus of heterogeneous speech material</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The effectiveness of a deployed STD system is a tradeoff between processing resource requirements and detection accuracy</a:t>
            </a:r>
          </a:p>
        </p:txBody>
      </p:sp>
      <p:sp>
        <p:nvSpPr>
          <p:cNvPr id="14339" name="Text Box 7"/>
          <p:cNvSpPr txBox="1">
            <a:spLocks noChangeArrowheads="1"/>
          </p:cNvSpPr>
          <p:nvPr/>
        </p:nvSpPr>
        <p:spPr bwMode="auto">
          <a:xfrm>
            <a:off x="836613" y="5483225"/>
            <a:ext cx="7637462" cy="876617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pitchFamily="34" charset="0"/>
                <a:cs typeface="Arial" pitchFamily="34" charset="0"/>
              </a:rPr>
              <a:t>Abstract</a:t>
            </a:r>
            <a:endParaRPr lang="en-US" sz="2000" dirty="0">
              <a:latin typeface="Arial" pitchFamily="34" charset="0"/>
              <a:cs typeface="Arial" pitchFamily="34" charset="0"/>
            </a:endParaRPr>
          </a:p>
          <a:p>
            <a:pPr defTabSz="695325">
              <a:spcBef>
                <a:spcPts val="0"/>
              </a:spcBef>
              <a:spcAft>
                <a:spcPts val="1200"/>
              </a:spcAft>
              <a:tabLst>
                <a:tab pos="381000" algn="l"/>
              </a:tabLst>
              <a:defRPr/>
            </a:pPr>
            <a:r>
              <a:rPr lang="en-US" b="1" dirty="0">
                <a:latin typeface="Arial" pitchFamily="34" charset="0"/>
                <a:cs typeface="Arial" pitchFamily="34" charset="0"/>
              </a:rPr>
              <a:t>Voice keyword search is an extension of text-based searching that allows users to type keywords and search audio files containing spoken language for their existence.</a:t>
            </a:r>
          </a:p>
          <a:p>
            <a:pPr marL="228600" indent="-228600" defTabSz="695325">
              <a:spcAft>
                <a:spcPts val="1200"/>
              </a:spcAft>
              <a:buFont typeface="Arial" pitchFamily="34" charset="0"/>
              <a:buChar char="•"/>
              <a:defRPr/>
            </a:pPr>
            <a:r>
              <a:rPr lang="en-US" b="1" dirty="0">
                <a:latin typeface="Arial" pitchFamily="34" charset="0"/>
                <a:cs typeface="Arial" pitchFamily="34" charset="0"/>
              </a:rPr>
              <a:t>Performance dependent on many external factors such as the acoustic channel, language and the confusability of the search term.</a:t>
            </a:r>
          </a:p>
          <a:p>
            <a:pPr marL="228600" indent="-228600" defTabSz="695325">
              <a:spcAft>
                <a:spcPts val="1200"/>
              </a:spcAft>
              <a:buFont typeface="Arial" pitchFamily="34" charset="0"/>
              <a:buChar char="•"/>
              <a:defRPr/>
            </a:pPr>
            <a:r>
              <a:rPr lang="en-US" b="1" dirty="0">
                <a:latin typeface="Arial" pitchFamily="34" charset="0"/>
                <a:cs typeface="Arial" pitchFamily="34" charset="0"/>
              </a:rPr>
              <a:t>Goal is to develop an algorithm for predicting the reliability or strength of a search term.</a:t>
            </a:r>
          </a:p>
          <a:p>
            <a:pPr marL="228600" indent="-228600" defTabSz="695325">
              <a:spcAft>
                <a:spcPts val="1200"/>
              </a:spcAft>
              <a:buFont typeface="Arial" pitchFamily="34" charset="0"/>
              <a:buChar char="•"/>
              <a:defRPr/>
            </a:pPr>
            <a:r>
              <a:rPr lang="en-US" b="1" dirty="0">
                <a:latin typeface="Arial" pitchFamily="34" charset="0"/>
                <a:cs typeface="Arial" pitchFamily="34" charset="0"/>
              </a:rPr>
              <a:t>Main objective is to find a predictive function to forecast the quality of given search term.</a:t>
            </a:r>
          </a:p>
          <a:p>
            <a:pPr marL="228600" indent="-228600" defTabSz="695325">
              <a:spcAft>
                <a:spcPts val="1200"/>
              </a:spcAft>
              <a:buFont typeface="Arial" pitchFamily="34" charset="0"/>
              <a:buChar char="•"/>
              <a:defRPr/>
            </a:pPr>
            <a:r>
              <a:rPr lang="en-US" b="1" dirty="0">
                <a:latin typeface="Arial" pitchFamily="34" charset="0"/>
                <a:cs typeface="Arial" pitchFamily="34" charset="0"/>
              </a:rPr>
              <a:t>Application is to improve the user experience for multimedia information retrieval.</a:t>
            </a:r>
          </a:p>
          <a:p>
            <a:pPr marL="228600" indent="-228600" defTabSz="695325">
              <a:spcAft>
                <a:spcPts val="1200"/>
              </a:spcAft>
              <a:buFont typeface="Arial" pitchFamily="34" charset="0"/>
              <a:buChar char="•"/>
              <a:defRPr/>
            </a:pPr>
            <a:r>
              <a:rPr lang="en-US" b="1" dirty="0">
                <a:latin typeface="Arial" pitchFamily="34" charset="0"/>
                <a:cs typeface="Arial" pitchFamily="34" charset="0"/>
              </a:rPr>
              <a:t>Assessment is based on the NIST 2006 Spoken Term Detection (STD) evaluation.</a:t>
            </a:r>
          </a:p>
        </p:txBody>
      </p:sp>
      <p:sp>
        <p:nvSpPr>
          <p:cNvPr id="14343" name="Text Box 13"/>
          <p:cNvSpPr txBox="1">
            <a:spLocks noChangeArrowheads="1"/>
          </p:cNvSpPr>
          <p:nvPr/>
        </p:nvSpPr>
        <p:spPr bwMode="auto">
          <a:xfrm>
            <a:off x="28059063" y="15278100"/>
            <a:ext cx="7656512" cy="112458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ts val="0"/>
              </a:spcBef>
              <a:spcAft>
                <a:spcPts val="1200"/>
              </a:spcAft>
              <a:tabLst>
                <a:tab pos="482600" algn="l"/>
              </a:tabLst>
              <a:defRPr/>
            </a:pPr>
            <a:r>
              <a:rPr lang="en-US" sz="3200" b="1" dirty="0">
                <a:solidFill>
                  <a:srgbClr val="333399"/>
                </a:solidFill>
                <a:latin typeface="Arial" pitchFamily="34" charset="0"/>
                <a:cs typeface="Arial" pitchFamily="34" charset="0"/>
              </a:rPr>
              <a:t>Conclusions</a:t>
            </a:r>
          </a:p>
          <a:p>
            <a:pPr marL="228600" indent="-228600" defTabSz="695325">
              <a:spcBef>
                <a:spcPts val="0"/>
              </a:spcBef>
              <a:spcAft>
                <a:spcPts val="1200"/>
              </a:spcAft>
              <a:buFont typeface="Arial" pitchFamily="34" charset="0"/>
              <a:buChar char="•"/>
              <a:tabLst>
                <a:tab pos="228600" algn="l"/>
              </a:tabLst>
              <a:defRPr/>
            </a:pPr>
            <a:r>
              <a:rPr lang="en-US" sz="2000" dirty="0">
                <a:latin typeface="Arial" pitchFamily="34" charset="0"/>
                <a:cs typeface="Arial" pitchFamily="34" charset="0"/>
              </a:rPr>
              <a:t> </a:t>
            </a:r>
            <a:r>
              <a:rPr lang="en-US" sz="2000" b="1" dirty="0">
                <a:latin typeface="Arial" pitchFamily="34" charset="0"/>
                <a:cs typeface="Arial" pitchFamily="34" charset="0"/>
              </a:rPr>
              <a:t>Data-driven approaches to modeling search terms appear promising</a:t>
            </a:r>
          </a:p>
          <a:p>
            <a:pPr marL="228600" indent="-228600" defTabSz="695325">
              <a:spcBef>
                <a:spcPts val="0"/>
              </a:spcBef>
              <a:spcAft>
                <a:spcPts val="1200"/>
              </a:spcAft>
              <a:buFont typeface="Arial" pitchFamily="34" charset="0"/>
              <a:buChar char="•"/>
              <a:tabLst>
                <a:tab pos="228600" algn="l"/>
              </a:tabLst>
              <a:defRPr/>
            </a:pPr>
            <a:r>
              <a:rPr lang="en-US" sz="2000" b="1" dirty="0">
                <a:latin typeface="Arial" pitchFamily="34" charset="0"/>
                <a:cs typeface="Arial" pitchFamily="34" charset="0"/>
              </a:rPr>
              <a:t>Though the NIST 2006 evaluation data set is small, sufficiently rich generalizations can be made</a:t>
            </a:r>
          </a:p>
          <a:p>
            <a:pPr marL="228600" indent="-228600" defTabSz="695325">
              <a:spcBef>
                <a:spcPts val="0"/>
              </a:spcBef>
              <a:spcAft>
                <a:spcPts val="1200"/>
              </a:spcAft>
              <a:buFont typeface="Arial" pitchFamily="34" charset="0"/>
              <a:buChar char="•"/>
              <a:tabLst>
                <a:tab pos="228600" algn="l"/>
              </a:tabLst>
              <a:defRPr/>
            </a:pPr>
            <a:r>
              <a:rPr lang="en-US" sz="2000" b="1" dirty="0">
                <a:latin typeface="Arial" pitchFamily="34" charset="0"/>
                <a:cs typeface="Arial" pitchFamily="34" charset="0"/>
              </a:rPr>
              <a:t>Statistical methods such as decision trees will be useful for clustering and evaluating features</a:t>
            </a:r>
          </a:p>
          <a:p>
            <a:pPr marL="228600" indent="-228600" defTabSz="695325">
              <a:spcBef>
                <a:spcPts val="0"/>
              </a:spcBef>
              <a:spcAft>
                <a:spcPts val="3000"/>
              </a:spcAft>
              <a:buFont typeface="Arial" pitchFamily="34" charset="0"/>
              <a:buChar char="•"/>
              <a:tabLst>
                <a:tab pos="228600" algn="l"/>
              </a:tabLst>
              <a:defRPr/>
            </a:pPr>
            <a:r>
              <a:rPr lang="en-US" sz="2000" b="1" dirty="0">
                <a:latin typeface="Arial" pitchFamily="34" charset="0"/>
                <a:cs typeface="Arial" pitchFamily="34" charset="0"/>
              </a:rPr>
              <a:t>The final prediction function will be based on nonlinear mapping functions trained using machine learning approaches (e.g., neural networks or maximum margin classifiers)</a:t>
            </a:r>
          </a:p>
          <a:p>
            <a:pPr marL="228600" indent="-228600" defTabSz="695325">
              <a:spcBef>
                <a:spcPts val="0"/>
              </a:spcBef>
              <a:spcAft>
                <a:spcPts val="1200"/>
              </a:spcAft>
              <a:tabLst>
                <a:tab pos="228600" algn="l"/>
              </a:tabLst>
              <a:defRPr/>
            </a:pPr>
            <a:r>
              <a:rPr lang="en-US" sz="3200" b="1" dirty="0">
                <a:solidFill>
                  <a:srgbClr val="333399"/>
                </a:solidFill>
                <a:latin typeface="Arial" pitchFamily="34" charset="0"/>
                <a:cs typeface="Arial" pitchFamily="34" charset="0"/>
              </a:rPr>
              <a:t>References</a:t>
            </a:r>
          </a:p>
          <a:p>
            <a:pPr marL="609600" indent="-609600" defTabSz="695325">
              <a:spcBef>
                <a:spcPts val="0"/>
              </a:spcBef>
              <a:spcAft>
                <a:spcPts val="1200"/>
              </a:spcAft>
              <a:buFont typeface="+mj-lt"/>
              <a:buAutoNum type="arabicPeriod"/>
              <a:tabLst>
                <a:tab pos="482600" algn="l"/>
              </a:tabLst>
              <a:defRPr/>
            </a:pPr>
            <a:r>
              <a:rPr lang="en-US" sz="2000" b="1" dirty="0">
                <a:latin typeface="Arial" pitchFamily="34" charset="0"/>
                <a:cs typeface="Arial" pitchFamily="34" charset="0"/>
              </a:rPr>
              <a:t>J. </a:t>
            </a:r>
            <a:r>
              <a:rPr lang="en-US" sz="2000" b="1" dirty="0" err="1">
                <a:latin typeface="Arial" pitchFamily="34" charset="0"/>
                <a:cs typeface="Arial" pitchFamily="34" charset="0"/>
              </a:rPr>
              <a:t>Fiscus</a:t>
            </a:r>
            <a:r>
              <a:rPr lang="en-US" sz="2000" b="1" dirty="0">
                <a:latin typeface="Arial" pitchFamily="34" charset="0"/>
                <a:cs typeface="Arial" pitchFamily="34" charset="0"/>
              </a:rPr>
              <a:t>, </a:t>
            </a:r>
            <a:r>
              <a:rPr lang="en-US" sz="2000" b="1" i="1" dirty="0">
                <a:latin typeface="Arial" pitchFamily="34" charset="0"/>
                <a:cs typeface="Arial" pitchFamily="34" charset="0"/>
              </a:rPr>
              <a:t>et al</a:t>
            </a:r>
            <a:r>
              <a:rPr lang="en-US" sz="2000" b="1" dirty="0">
                <a:latin typeface="Arial" pitchFamily="34" charset="0"/>
                <a:cs typeface="Arial" pitchFamily="34" charset="0"/>
              </a:rPr>
              <a:t>., “Results of the 2006 Spoken Term Detection Evaluation,” </a:t>
            </a:r>
            <a:r>
              <a:rPr lang="en-US" sz="2000" b="1" dirty="0" err="1">
                <a:latin typeface="Arial" pitchFamily="34" charset="0"/>
                <a:cs typeface="Arial" pitchFamily="34" charset="0"/>
              </a:rPr>
              <a:t>Interspeech</a:t>
            </a:r>
            <a:r>
              <a:rPr lang="en-US" sz="2000" b="1" dirty="0">
                <a:latin typeface="Arial" pitchFamily="34" charset="0"/>
                <a:cs typeface="Arial" pitchFamily="34" charset="0"/>
              </a:rPr>
              <a:t> 2007.</a:t>
            </a:r>
          </a:p>
          <a:p>
            <a:pPr marL="609600" indent="-609600" defTabSz="695325">
              <a:spcBef>
                <a:spcPts val="0"/>
              </a:spcBef>
              <a:spcAft>
                <a:spcPts val="1200"/>
              </a:spcAft>
              <a:buFont typeface="+mj-lt"/>
              <a:buAutoNum type="arabicPeriod"/>
              <a:tabLst>
                <a:tab pos="482600" algn="l"/>
              </a:tabLst>
              <a:defRPr/>
            </a:pPr>
            <a:r>
              <a:rPr lang="en-US" sz="2000" b="1" dirty="0">
                <a:latin typeface="Arial" pitchFamily="34" charset="0"/>
                <a:cs typeface="Arial" pitchFamily="34" charset="0"/>
              </a:rPr>
              <a:t>The 2006 Spoken Term Detection Evaluation Plan,  </a:t>
            </a:r>
            <a:r>
              <a:rPr lang="en-US" sz="2000" b="1" dirty="0">
                <a:latin typeface="Arial" pitchFamily="34" charset="0"/>
                <a:cs typeface="Arial" pitchFamily="34" charset="0"/>
                <a:hlinkClick r:id="rId5"/>
              </a:rPr>
              <a:t>http://www.itl.nist.gov/.../std06-evalplan-v10.pdf</a:t>
            </a:r>
            <a:r>
              <a:rPr lang="en-US" sz="2000" b="1" dirty="0">
                <a:latin typeface="Arial" pitchFamily="34" charset="0"/>
                <a:cs typeface="Arial" pitchFamily="34" charset="0"/>
              </a:rPr>
              <a:t>.</a:t>
            </a:r>
          </a:p>
          <a:p>
            <a:pPr marL="609600" indent="-609600" defTabSz="695325">
              <a:spcBef>
                <a:spcPts val="0"/>
              </a:spcBef>
              <a:spcAft>
                <a:spcPts val="1200"/>
              </a:spcAft>
              <a:buFont typeface="+mj-lt"/>
              <a:buAutoNum type="arabicPeriod"/>
              <a:tabLst>
                <a:tab pos="482600" algn="l"/>
              </a:tabLst>
              <a:defRPr/>
            </a:pPr>
            <a:r>
              <a:rPr lang="en-US" sz="2000" b="1" dirty="0">
                <a:latin typeface="Arial" pitchFamily="34" charset="0"/>
                <a:cs typeface="Arial" pitchFamily="34" charset="0"/>
              </a:rPr>
              <a:t>D. Wang, </a:t>
            </a:r>
            <a:r>
              <a:rPr lang="en-US" sz="2000" b="1" i="1" dirty="0">
                <a:latin typeface="Arial" pitchFamily="34" charset="0"/>
                <a:cs typeface="Arial" pitchFamily="34" charset="0"/>
              </a:rPr>
              <a:t>Out of Vocabulary Spoken Term Detection</a:t>
            </a:r>
            <a:r>
              <a:rPr lang="en-US" sz="2000" b="1" dirty="0">
                <a:latin typeface="Arial" pitchFamily="34" charset="0"/>
                <a:cs typeface="Arial" pitchFamily="34" charset="0"/>
              </a:rPr>
              <a:t>,  PhD Dissertation, Edinburgh University, 2010.</a:t>
            </a:r>
          </a:p>
          <a:p>
            <a:pPr marL="609600" indent="-609600" defTabSz="695325">
              <a:spcBef>
                <a:spcPts val="0"/>
              </a:spcBef>
              <a:spcAft>
                <a:spcPts val="3000"/>
              </a:spcAft>
              <a:buFont typeface="+mj-lt"/>
              <a:buAutoNum type="arabicPeriod"/>
              <a:tabLst>
                <a:tab pos="482600" algn="l"/>
              </a:tabLst>
              <a:defRPr/>
            </a:pPr>
            <a:r>
              <a:rPr lang="en-US" sz="2000" b="1" dirty="0">
                <a:latin typeface="Arial" pitchFamily="34" charset="0"/>
                <a:cs typeface="Arial" pitchFamily="34" charset="0"/>
              </a:rPr>
              <a:t>Keyword Search Term Prediction,  </a:t>
            </a:r>
            <a:r>
              <a:rPr lang="en-US" sz="2000" b="1" dirty="0">
                <a:latin typeface="Arial" pitchFamily="34" charset="0"/>
                <a:cs typeface="Arial" pitchFamily="34" charset="0"/>
                <a:hlinkClick r:id="rId6"/>
              </a:rPr>
              <a:t>www.isip.piconepress.com/projects/ks_prediction/</a:t>
            </a:r>
            <a:r>
              <a:rPr lang="en-US" sz="2000" b="1" dirty="0">
                <a:latin typeface="Arial" pitchFamily="34" charset="0"/>
                <a:cs typeface="Arial" pitchFamily="34" charset="0"/>
              </a:rPr>
              <a:t> (project web site)</a:t>
            </a:r>
          </a:p>
          <a:p>
            <a:pPr defTabSz="695325">
              <a:spcBef>
                <a:spcPts val="0"/>
              </a:spcBef>
              <a:spcAft>
                <a:spcPts val="1200"/>
              </a:spcAft>
              <a:tabLst>
                <a:tab pos="482600" algn="l"/>
              </a:tabLst>
              <a:defRPr/>
            </a:pPr>
            <a:r>
              <a:rPr lang="en-US" sz="3200" b="1" dirty="0">
                <a:solidFill>
                  <a:srgbClr val="333399"/>
                </a:solidFill>
                <a:latin typeface="Arial" pitchFamily="34" charset="0"/>
                <a:cs typeface="Arial" pitchFamily="34" charset="0"/>
              </a:rPr>
              <a:t>Acknowledgments</a:t>
            </a:r>
            <a:r>
              <a:rPr lang="en-US" sz="2800" b="1" dirty="0">
                <a:solidFill>
                  <a:srgbClr val="333399"/>
                </a:solidFill>
                <a:latin typeface="Arial" pitchFamily="34" charset="0"/>
                <a:cs typeface="Arial" pitchFamily="34" charset="0"/>
              </a:rPr>
              <a:t> </a:t>
            </a:r>
          </a:p>
          <a:p>
            <a:pPr defTabSz="695325">
              <a:spcBef>
                <a:spcPts val="0"/>
              </a:spcBef>
              <a:spcAft>
                <a:spcPts val="1200"/>
              </a:spcAft>
              <a:tabLst>
                <a:tab pos="482600" algn="l"/>
              </a:tabLst>
              <a:defRPr/>
            </a:pPr>
            <a:r>
              <a:rPr lang="en-US" sz="2000" b="1" dirty="0">
                <a:latin typeface="Arial" pitchFamily="34" charset="0"/>
                <a:cs typeface="Arial" pitchFamily="34" charset="0"/>
              </a:rPr>
              <a:t>I am thankful to </a:t>
            </a:r>
            <a:r>
              <a:rPr lang="en-US" sz="2000" b="1" dirty="0" err="1">
                <a:latin typeface="Arial" pitchFamily="34" charset="0"/>
                <a:cs typeface="Arial" pitchFamily="34" charset="0"/>
              </a:rPr>
              <a:t>Sundar</a:t>
            </a:r>
            <a:r>
              <a:rPr lang="en-US" sz="2000" b="1" dirty="0">
                <a:latin typeface="Arial" pitchFamily="34" charset="0"/>
                <a:cs typeface="Arial" pitchFamily="34" charset="0"/>
              </a:rPr>
              <a:t> </a:t>
            </a:r>
            <a:r>
              <a:rPr lang="en-US" sz="2000" b="1" dirty="0" err="1">
                <a:latin typeface="Arial" pitchFamily="34" charset="0"/>
                <a:cs typeface="Arial" pitchFamily="34" charset="0"/>
              </a:rPr>
              <a:t>Srinivasan</a:t>
            </a:r>
            <a:r>
              <a:rPr lang="en-US" sz="2000" b="1" dirty="0">
                <a:latin typeface="Arial" pitchFamily="34" charset="0"/>
                <a:cs typeface="Arial" pitchFamily="34" charset="0"/>
              </a:rPr>
              <a:t> and Tao Mao, of Mississippi State University, for their advice and assistance.</a:t>
            </a:r>
            <a:endParaRPr lang="en-US" sz="1600" dirty="0">
              <a:latin typeface="Arial" pitchFamily="34" charset="0"/>
              <a:cs typeface="Arial" pitchFamily="34" charset="0"/>
            </a:endParaRPr>
          </a:p>
          <a:p>
            <a:pPr marL="609600" indent="-609600" defTabSz="695325">
              <a:tabLst>
                <a:tab pos="482600" algn="l"/>
              </a:tabLst>
              <a:defRPr/>
            </a:pPr>
            <a:endParaRPr lang="en-US" sz="2000" b="1" dirty="0">
              <a:latin typeface="Arial" pitchFamily="34" charset="0"/>
              <a:cs typeface="Arial" pitchFamily="34" charset="0"/>
            </a:endParaRPr>
          </a:p>
        </p:txBody>
      </p:sp>
      <p:sp>
        <p:nvSpPr>
          <p:cNvPr id="1031" name="Text Box 14"/>
          <p:cNvSpPr txBox="1">
            <a:spLocks noChangeArrowheads="1"/>
          </p:cNvSpPr>
          <p:nvPr/>
        </p:nvSpPr>
        <p:spPr bwMode="auto">
          <a:xfrm>
            <a:off x="1246188" y="2220913"/>
            <a:ext cx="34072512" cy="2523768"/>
          </a:xfrm>
          <a:prstGeom prst="rect">
            <a:avLst/>
          </a:prstGeom>
          <a:noFill/>
          <a:ln w="12700">
            <a:noFill/>
            <a:miter lim="800000"/>
            <a:headEnd/>
            <a:tailEnd/>
          </a:ln>
        </p:spPr>
        <p:txBody>
          <a:bodyPr lIns="0" tIns="0" rIns="0" bIns="0">
            <a:spAutoFit/>
          </a:bodyPr>
          <a:lstStyle/>
          <a:p>
            <a:pPr algn="ctr" defTabSz="695325">
              <a:spcAft>
                <a:spcPts val="1200"/>
              </a:spcAft>
            </a:pPr>
            <a:r>
              <a:rPr lang="en-US" sz="4800" b="1" dirty="0" smtClean="0">
                <a:solidFill>
                  <a:srgbClr val="BE0F34"/>
                </a:solidFill>
                <a:latin typeface="Arial" charset="0"/>
                <a:cs typeface="Arial" charset="0"/>
              </a:rPr>
              <a:t>J. Smith, M. Smith</a:t>
            </a:r>
            <a:r>
              <a:rPr lang="en-US" sz="4800" b="1" smtClean="0">
                <a:solidFill>
                  <a:srgbClr val="BE0F34"/>
                </a:solidFill>
                <a:latin typeface="Arial" charset="0"/>
                <a:cs typeface="Arial" charset="0"/>
              </a:rPr>
              <a:t>, and P</a:t>
            </a:r>
            <a:r>
              <a:rPr lang="en-US" sz="4800" b="1" dirty="0" smtClean="0">
                <a:solidFill>
                  <a:srgbClr val="BE0F34"/>
                </a:solidFill>
                <a:latin typeface="Arial" charset="0"/>
                <a:cs typeface="Arial" charset="0"/>
              </a:rPr>
              <a:t>. Smith</a:t>
            </a:r>
          </a:p>
          <a:p>
            <a:pPr algn="ctr" defTabSz="695325">
              <a:spcAft>
                <a:spcPts val="1200"/>
              </a:spcAft>
            </a:pPr>
            <a:r>
              <a:rPr lang="en-US" sz="4800" b="1" dirty="0" smtClean="0">
                <a:solidFill>
                  <a:srgbClr val="BE0F34"/>
                </a:solidFill>
                <a:latin typeface="Arial" charset="0"/>
                <a:cs typeface="Arial" charset="0"/>
              </a:rPr>
              <a:t>Advisers: J. Doe and M. Doe</a:t>
            </a:r>
          </a:p>
          <a:p>
            <a:pPr algn="ctr" defTabSz="695325">
              <a:spcAft>
                <a:spcPts val="1200"/>
              </a:spcAft>
            </a:pPr>
            <a:r>
              <a:rPr lang="en-US" b="1" dirty="0">
                <a:latin typeface="Arial" charset="0"/>
                <a:cs typeface="Arial" charset="0"/>
              </a:rPr>
              <a:t>Team </a:t>
            </a:r>
            <a:r>
              <a:rPr lang="en-US" b="1" dirty="0">
                <a:latin typeface="Arial" charset="0"/>
                <a:cs typeface="Arial" charset="0"/>
              </a:rPr>
              <a:t>Thingamabob</a:t>
            </a:r>
            <a:br>
              <a:rPr lang="en-US" b="1" dirty="0">
                <a:latin typeface="Arial" charset="0"/>
                <a:cs typeface="Arial" charset="0"/>
              </a:rPr>
            </a:br>
            <a:r>
              <a:rPr lang="en-US" b="1" dirty="0" smtClean="0">
                <a:latin typeface="Arial" charset="0"/>
                <a:cs typeface="Arial" charset="0"/>
              </a:rPr>
              <a:t>College of Engineering</a:t>
            </a:r>
            <a:r>
              <a:rPr lang="en-US" b="1" dirty="0" smtClean="0">
                <a:latin typeface="Arial" charset="0"/>
                <a:cs typeface="Arial" charset="0"/>
              </a:rPr>
              <a:t>, </a:t>
            </a:r>
            <a:r>
              <a:rPr lang="en-US" b="1" dirty="0">
                <a:latin typeface="Arial" charset="0"/>
                <a:cs typeface="Arial" charset="0"/>
              </a:rPr>
              <a:t>Temple University, Philadelphia, Pennsylvania</a:t>
            </a:r>
          </a:p>
        </p:txBody>
      </p:sp>
      <p:sp>
        <p:nvSpPr>
          <p:cNvPr id="1032" name="Rectangle 180"/>
          <p:cNvSpPr>
            <a:spLocks noChangeArrowheads="1"/>
          </p:cNvSpPr>
          <p:nvPr/>
        </p:nvSpPr>
        <p:spPr bwMode="auto">
          <a:xfrm>
            <a:off x="1303337" y="581660"/>
            <a:ext cx="34412237" cy="993577"/>
          </a:xfrm>
          <a:prstGeom prst="rect">
            <a:avLst/>
          </a:prstGeom>
          <a:noFill/>
          <a:ln w="9525">
            <a:noFill/>
            <a:miter lim="800000"/>
            <a:headEnd/>
            <a:tailEnd/>
          </a:ln>
        </p:spPr>
        <p:txBody>
          <a:bodyPr wrap="square" lIns="69568" tIns="34784" rIns="69568" bIns="34784">
            <a:spAutoFit/>
          </a:bodyPr>
          <a:lstStyle/>
          <a:p>
            <a:pPr algn="ctr" defTabSz="695325"/>
            <a:r>
              <a:rPr lang="en-US" sz="6000" b="1" dirty="0">
                <a:solidFill>
                  <a:srgbClr val="333399"/>
                </a:solidFill>
                <a:latin typeface="Arial" charset="0"/>
                <a:cs typeface="Arial" charset="0"/>
              </a:rPr>
              <a:t>Quality Assessment For Search </a:t>
            </a:r>
            <a:r>
              <a:rPr lang="en-US" sz="6000" b="1" dirty="0" smtClean="0">
                <a:solidFill>
                  <a:srgbClr val="333399"/>
                </a:solidFill>
                <a:latin typeface="Arial" charset="0"/>
                <a:cs typeface="Arial" charset="0"/>
              </a:rPr>
              <a:t>Terms in </a:t>
            </a:r>
            <a:r>
              <a:rPr lang="en-US" sz="6000" b="1" dirty="0">
                <a:solidFill>
                  <a:srgbClr val="333399"/>
                </a:solidFill>
                <a:latin typeface="Arial" charset="0"/>
                <a:cs typeface="Arial" charset="0"/>
              </a:rPr>
              <a:t>Spoken </a:t>
            </a:r>
            <a:r>
              <a:rPr lang="en-US" sz="6000" b="1" dirty="0" smtClean="0">
                <a:solidFill>
                  <a:srgbClr val="333399"/>
                </a:solidFill>
                <a:latin typeface="Arial" charset="0"/>
                <a:cs typeface="Arial" charset="0"/>
              </a:rPr>
              <a:t>Systems</a:t>
            </a:r>
            <a:endParaRPr lang="en-US" sz="6000" b="1" dirty="0">
              <a:solidFill>
                <a:srgbClr val="333399"/>
              </a:solidFill>
              <a:latin typeface="Arial" charset="0"/>
              <a:cs typeface="Arial" charset="0"/>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r>
              <a:rPr lang="en-US" sz="160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endParaRPr lang="en-US" sz="1600">
              <a:latin typeface="Arial" charset="0"/>
              <a:cs typeface="Arial" charset="0"/>
            </a:endParaRPr>
          </a:p>
        </p:txBody>
      </p:sp>
      <p:sp>
        <p:nvSpPr>
          <p:cNvPr id="2" name="Text Box 13"/>
          <p:cNvSpPr txBox="1">
            <a:spLocks noChangeArrowheads="1"/>
          </p:cNvSpPr>
          <p:nvPr/>
        </p:nvSpPr>
        <p:spPr bwMode="auto">
          <a:xfrm>
            <a:off x="28059063" y="5432425"/>
            <a:ext cx="7656512" cy="95631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tabLst>
                <a:tab pos="482600" algn="l"/>
              </a:tabLst>
              <a:defRPr/>
            </a:pPr>
            <a:endParaRPr lang="en-US" sz="1800">
              <a:latin typeface="Arial" charset="0"/>
              <a:cs typeface="Arial" charset="0"/>
            </a:endParaRPr>
          </a:p>
        </p:txBody>
      </p:sp>
      <p:pic>
        <p:nvPicPr>
          <p:cNvPr id="1040" name="Picture 164" descr="syllVtwv"/>
          <p:cNvPicPr>
            <a:picLocks noChangeAspect="1" noChangeArrowheads="1"/>
          </p:cNvPicPr>
          <p:nvPr/>
        </p:nvPicPr>
        <p:blipFill>
          <a:blip r:embed="rId7"/>
          <a:srcRect/>
          <a:stretch>
            <a:fillRect/>
          </a:stretch>
        </p:blipFill>
        <p:spPr bwMode="auto">
          <a:xfrm>
            <a:off x="29157613" y="5673725"/>
            <a:ext cx="5438775" cy="3994150"/>
          </a:xfrm>
          <a:prstGeom prst="rect">
            <a:avLst/>
          </a:prstGeom>
          <a:noFill/>
          <a:ln w="9525">
            <a:solidFill>
              <a:srgbClr val="BE0F34"/>
            </a:solidFill>
            <a:miter lim="800000"/>
            <a:headEnd/>
            <a:tailEnd/>
          </a:ln>
        </p:spPr>
      </p:pic>
      <p:pic>
        <p:nvPicPr>
          <p:cNvPr id="1041" name="Picture 165" descr="ConVtwv"/>
          <p:cNvPicPr>
            <a:picLocks noChangeAspect="1" noChangeArrowheads="1"/>
          </p:cNvPicPr>
          <p:nvPr/>
        </p:nvPicPr>
        <p:blipFill>
          <a:blip r:embed="rId8"/>
          <a:srcRect/>
          <a:stretch>
            <a:fillRect/>
          </a:stretch>
        </p:blipFill>
        <p:spPr bwMode="auto">
          <a:xfrm>
            <a:off x="29162375" y="10428288"/>
            <a:ext cx="5440363" cy="3994150"/>
          </a:xfrm>
          <a:prstGeom prst="rect">
            <a:avLst/>
          </a:prstGeom>
          <a:noFill/>
          <a:ln w="9525">
            <a:solidFill>
              <a:srgbClr val="BE0F34"/>
            </a:solidFill>
            <a:miter lim="800000"/>
            <a:headEnd/>
            <a:tailEnd/>
          </a:ln>
        </p:spPr>
      </p:pic>
      <p:sp>
        <p:nvSpPr>
          <p:cNvPr id="14504" name="Text Box 168"/>
          <p:cNvSpPr txBox="1">
            <a:spLocks noChangeArrowheads="1"/>
          </p:cNvSpPr>
          <p:nvPr/>
        </p:nvSpPr>
        <p:spPr bwMode="auto">
          <a:xfrm>
            <a:off x="29697363" y="9829800"/>
            <a:ext cx="4338637" cy="36988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Figure 5. TWV vs. number of syllables</a:t>
            </a:r>
          </a:p>
        </p:txBody>
      </p:sp>
      <p:sp>
        <p:nvSpPr>
          <p:cNvPr id="14505" name="Text Box 169"/>
          <p:cNvSpPr txBox="1">
            <a:spLocks noChangeArrowheads="1"/>
          </p:cNvSpPr>
          <p:nvPr/>
        </p:nvSpPr>
        <p:spPr bwMode="auto">
          <a:xfrm>
            <a:off x="29541788" y="14547850"/>
            <a:ext cx="4699000" cy="36988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Figure 6. TWV vs. number of consonants</a:t>
            </a:r>
          </a:p>
        </p:txBody>
      </p:sp>
      <p:pic>
        <p:nvPicPr>
          <p:cNvPr id="1071" name="Picture 175" descr="temple"/>
          <p:cNvPicPr>
            <a:picLocks noChangeAspect="1" noChangeArrowheads="1"/>
          </p:cNvPicPr>
          <p:nvPr/>
        </p:nvPicPr>
        <p:blipFill>
          <a:blip r:embed="rId9"/>
          <a:srcRect/>
          <a:stretch>
            <a:fillRect/>
          </a:stretch>
        </p:blipFill>
        <p:spPr bwMode="auto">
          <a:xfrm>
            <a:off x="838200" y="238125"/>
            <a:ext cx="1703388" cy="1709738"/>
          </a:xfrm>
          <a:prstGeom prst="rect">
            <a:avLst/>
          </a:prstGeom>
          <a:noFill/>
          <a:ln w="9525">
            <a:noFill/>
            <a:miter lim="800000"/>
            <a:headEnd/>
            <a:tailEnd/>
          </a:ln>
        </p:spPr>
      </p:pic>
      <p:sp>
        <p:nvSpPr>
          <p:cNvPr id="14527" name="Text Box 114"/>
          <p:cNvSpPr txBox="1">
            <a:spLocks noChangeArrowheads="1"/>
          </p:cNvSpPr>
          <p:nvPr/>
        </p:nvSpPr>
        <p:spPr bwMode="auto">
          <a:xfrm>
            <a:off x="9204325" y="5487988"/>
            <a:ext cx="8578850" cy="4878387"/>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a:solidFill>
                  <a:srgbClr val="333399"/>
                </a:solidFill>
                <a:latin typeface="Arial" pitchFamily="34" charset="0"/>
                <a:cs typeface="Arial" pitchFamily="34" charset="0"/>
              </a:rPr>
              <a:t>Applications of Spoken Term Detection</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Simple keyword search</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Complex queries (e.g., logical operators)</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Prioritization of documents to be reviewed</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Spoken document retrieval </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Content-based Internet searches</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Topic Spotting for national security</a:t>
            </a:r>
          </a:p>
          <a:p>
            <a:pPr marL="228600" indent="-228600" algn="just" defTabSz="695325">
              <a:spcBef>
                <a:spcPct val="10000"/>
              </a:spcBef>
              <a:spcAft>
                <a:spcPts val="1200"/>
              </a:spcAft>
              <a:buFont typeface="Arial" pitchFamily="34" charset="0"/>
              <a:buChar char="•"/>
              <a:tabLst>
                <a:tab pos="228600" algn="l"/>
              </a:tabLst>
              <a:defRPr/>
            </a:pPr>
            <a:r>
              <a:rPr lang="en-US" b="1" dirty="0">
                <a:latin typeface="Arial" pitchFamily="34" charset="0"/>
                <a:cs typeface="Arial" pitchFamily="34" charset="0"/>
              </a:rPr>
              <a:t>Clustering/categorization of spoken documents</a:t>
            </a:r>
            <a:r>
              <a:rPr lang="en-US" sz="1800" dirty="0">
                <a:latin typeface="Arial" pitchFamily="34" charset="0"/>
                <a:cs typeface="Arial" pitchFamily="34" charset="0"/>
              </a:rPr>
              <a:t> </a:t>
            </a:r>
            <a:endParaRPr lang="en-US" sz="2000" b="1" dirty="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sp>
        <p:nvSpPr>
          <p:cNvPr id="1047" name="Text Box 114"/>
          <p:cNvSpPr txBox="1">
            <a:spLocks noChangeArrowheads="1"/>
          </p:cNvSpPr>
          <p:nvPr/>
        </p:nvSpPr>
        <p:spPr bwMode="auto">
          <a:xfrm>
            <a:off x="9290050" y="21250275"/>
            <a:ext cx="8493125" cy="5221288"/>
          </a:xfrm>
          <a:prstGeom prst="rect">
            <a:avLst/>
          </a:prstGeom>
          <a:solidFill>
            <a:schemeClr val="bg1"/>
          </a:solidFill>
          <a:ln w="12700">
            <a:solidFill>
              <a:srgbClr val="BE0F34"/>
            </a:solidFill>
            <a:miter lim="800000"/>
            <a:headEnd/>
            <a:tailEnd/>
          </a:ln>
          <a:effectLst>
            <a:outerShdw blurRad="139700" dist="139700" dir="2700000" algn="tl" rotWithShape="0">
              <a:prstClr val="black">
                <a:alpha val="40000"/>
              </a:prstClr>
            </a:outerShdw>
          </a:effectLst>
        </p:spPr>
        <p:txBody>
          <a:bodyPr lIns="457200" tIns="228600" rIns="457200" bIns="228600"/>
          <a:lstStyle/>
          <a:p>
            <a:pPr algn="ctr" defTabSz="695325">
              <a:spcBef>
                <a:spcPct val="50000"/>
              </a:spcBef>
              <a:tabLst>
                <a:tab pos="381000" algn="l"/>
              </a:tabLst>
              <a:defRPr/>
            </a:pPr>
            <a:r>
              <a:rPr lang="en-US" sz="3200" b="1" dirty="0">
                <a:solidFill>
                  <a:srgbClr val="333399"/>
                </a:solidFill>
                <a:latin typeface="Arial" charset="0"/>
                <a:cs typeface="Arial" charset="0"/>
              </a:rPr>
              <a:t>System Block Diagram</a:t>
            </a:r>
          </a:p>
          <a:p>
            <a:pPr algn="just" defTabSz="695325">
              <a:spcBef>
                <a:spcPct val="10000"/>
              </a:spcBef>
              <a:tabLst>
                <a:tab pos="381000" algn="l"/>
              </a:tabLst>
              <a:defRPr/>
            </a:pPr>
            <a:r>
              <a:rPr lang="en-US" sz="1800" dirty="0">
                <a:latin typeface="Arial" charset="0"/>
                <a:cs typeface="Arial" charset="0"/>
              </a:rPr>
              <a:t> </a:t>
            </a:r>
          </a:p>
          <a:p>
            <a:pPr algn="just" defTabSz="695325">
              <a:spcBef>
                <a:spcPct val="10000"/>
              </a:spcBef>
              <a:tabLst>
                <a:tab pos="381000" algn="l"/>
              </a:tabLst>
              <a:defRPr/>
            </a:pPr>
            <a:r>
              <a:rPr lang="en-US" sz="2000" dirty="0">
                <a:latin typeface="Arial" charset="0"/>
                <a:cs typeface="Arial" charset="0"/>
              </a:rPr>
              <a:t>	</a:t>
            </a:r>
          </a:p>
        </p:txBody>
      </p:sp>
      <p:pic>
        <p:nvPicPr>
          <p:cNvPr id="3" name="Picture 156" descr="blockDigram"/>
          <p:cNvPicPr>
            <a:picLocks noChangeAspect="1" noChangeArrowheads="1"/>
          </p:cNvPicPr>
          <p:nvPr/>
        </p:nvPicPr>
        <p:blipFill>
          <a:blip r:embed="rId10"/>
          <a:srcRect t="9697"/>
          <a:stretch>
            <a:fillRect/>
          </a:stretch>
        </p:blipFill>
        <p:spPr bwMode="auto">
          <a:xfrm>
            <a:off x="11320463" y="22307550"/>
            <a:ext cx="4432300" cy="3132138"/>
          </a:xfrm>
          <a:prstGeom prst="rect">
            <a:avLst/>
          </a:prstGeom>
          <a:noFill/>
          <a:ln w="9525">
            <a:noFill/>
            <a:miter lim="800000"/>
            <a:headEnd/>
            <a:tailEnd/>
          </a:ln>
        </p:spPr>
      </p:pic>
      <p:sp>
        <p:nvSpPr>
          <p:cNvPr id="14497" name="Text Box 161"/>
          <p:cNvSpPr txBox="1">
            <a:spLocks noChangeArrowheads="1"/>
          </p:cNvSpPr>
          <p:nvPr/>
        </p:nvSpPr>
        <p:spPr bwMode="auto">
          <a:xfrm>
            <a:off x="10804525" y="25850850"/>
            <a:ext cx="5502275" cy="3698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695325">
              <a:defRPr/>
            </a:pPr>
            <a:r>
              <a:rPr lang="en-US" sz="1800" b="1" dirty="0">
                <a:latin typeface="Arial" pitchFamily="34" charset="0"/>
                <a:cs typeface="Arial" pitchFamily="34" charset="0"/>
              </a:rPr>
              <a:t>Figure 4. A block diagram of a KWS system.</a:t>
            </a:r>
          </a:p>
        </p:txBody>
      </p:sp>
      <p:sp>
        <p:nvSpPr>
          <p:cNvPr id="14340" name="Text Box 11"/>
          <p:cNvSpPr txBox="1">
            <a:spLocks noChangeArrowheads="1"/>
          </p:cNvSpPr>
          <p:nvPr/>
        </p:nvSpPr>
        <p:spPr bwMode="auto">
          <a:xfrm>
            <a:off x="18759488" y="5456238"/>
            <a:ext cx="8507412" cy="2106771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just" defTabSz="695325">
              <a:spcBef>
                <a:spcPct val="50000"/>
              </a:spcBef>
              <a:tabLst>
                <a:tab pos="385763" algn="l"/>
              </a:tabLst>
              <a:defRPr/>
            </a:pPr>
            <a:r>
              <a:rPr lang="en-US" sz="3200" b="1" dirty="0">
                <a:solidFill>
                  <a:srgbClr val="333399"/>
                </a:solidFill>
                <a:latin typeface="Arial" pitchFamily="34" charset="0"/>
                <a:cs typeface="Arial" pitchFamily="34" charset="0"/>
              </a:rPr>
              <a:t>Methods</a:t>
            </a:r>
            <a:r>
              <a:rPr lang="en-US" sz="3200" dirty="0">
                <a:solidFill>
                  <a:srgbClr val="333399"/>
                </a:solidFill>
                <a:latin typeface="Arial" pitchFamily="34" charset="0"/>
                <a:cs typeface="Arial" pitchFamily="34" charset="0"/>
              </a:rPr>
              <a:t>	</a:t>
            </a: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marL="228600" indent="-228600" defTabSz="695325">
              <a:spcBef>
                <a:spcPts val="0"/>
              </a:spcBef>
              <a:spcAft>
                <a:spcPts val="1200"/>
              </a:spcAft>
              <a:buFont typeface="Arial" pitchFamily="34" charset="0"/>
              <a:buChar char="•"/>
              <a:tabLst>
                <a:tab pos="228600" algn="l"/>
              </a:tabLst>
              <a:defRPr/>
            </a:pPr>
            <a:r>
              <a:rPr lang="en-US" b="1" dirty="0">
                <a:solidFill>
                  <a:srgbClr val="000000"/>
                </a:solidFill>
                <a:latin typeface="Arial" pitchFamily="34" charset="0"/>
                <a:cs typeface="Arial" pitchFamily="34" charset="0"/>
              </a:rPr>
              <a:t>Understanding the relationship between phonetic structure and TWV</a:t>
            </a:r>
          </a:p>
          <a:p>
            <a:pPr marL="228600" indent="-228600" defTabSz="695325">
              <a:spcBef>
                <a:spcPts val="0"/>
              </a:spcBef>
              <a:spcAft>
                <a:spcPts val="1200"/>
              </a:spcAft>
              <a:buFont typeface="Arial" pitchFamily="34" charset="0"/>
              <a:buChar char="•"/>
              <a:tabLst>
                <a:tab pos="228600" algn="l"/>
              </a:tabLst>
              <a:defRPr/>
            </a:pPr>
            <a:r>
              <a:rPr lang="en-US" b="1" dirty="0">
                <a:solidFill>
                  <a:srgbClr val="000000"/>
                </a:solidFill>
                <a:latin typeface="Arial" pitchFamily="34" charset="0"/>
                <a:cs typeface="Arial" pitchFamily="34" charset="0"/>
              </a:rPr>
              <a:t>Analyze training set in terms of broad phonetic class and CVC sequences</a:t>
            </a:r>
          </a:p>
          <a:p>
            <a:pPr marL="228600" indent="-228600" defTabSz="695325">
              <a:spcBef>
                <a:spcPts val="0"/>
              </a:spcBef>
              <a:spcAft>
                <a:spcPts val="1200"/>
              </a:spcAft>
              <a:buFont typeface="Arial" pitchFamily="34" charset="0"/>
              <a:buChar char="•"/>
              <a:tabLst>
                <a:tab pos="228600" algn="l"/>
              </a:tabLst>
              <a:defRPr/>
            </a:pPr>
            <a:r>
              <a:rPr lang="en-US" b="1" dirty="0">
                <a:solidFill>
                  <a:srgbClr val="000000"/>
                </a:solidFill>
                <a:latin typeface="Arial" pitchFamily="34" charset="0"/>
                <a:cs typeface="Arial" pitchFamily="34" charset="0"/>
              </a:rPr>
              <a:t>Investigate the relationship between different features such as number of syllables, syllable structure and consonant position</a:t>
            </a:r>
          </a:p>
          <a:p>
            <a:pPr marL="228600" indent="-228600" defTabSz="695325">
              <a:spcBef>
                <a:spcPts val="0"/>
              </a:spcBef>
              <a:spcAft>
                <a:spcPts val="1200"/>
              </a:spcAft>
              <a:buFont typeface="Arial" pitchFamily="34" charset="0"/>
              <a:buChar char="•"/>
              <a:tabLst>
                <a:tab pos="228600" algn="l"/>
              </a:tabLst>
              <a:defRPr/>
            </a:pPr>
            <a:r>
              <a:rPr lang="en-US" b="1" dirty="0">
                <a:latin typeface="Arial" pitchFamily="34" charset="0"/>
                <a:cs typeface="Arial" pitchFamily="34" charset="0"/>
              </a:rPr>
              <a:t>Using linear regression and analysis of variance to select best features</a:t>
            </a:r>
          </a:p>
          <a:p>
            <a:pPr marL="228600" indent="-228600" defTabSz="695325">
              <a:spcBef>
                <a:spcPts val="0"/>
              </a:spcBef>
              <a:spcAft>
                <a:spcPts val="1200"/>
              </a:spcAft>
              <a:buFont typeface="Arial" pitchFamily="34" charset="0"/>
              <a:buChar char="•"/>
              <a:tabLst>
                <a:tab pos="228600" algn="l"/>
              </a:tabLst>
              <a:defRPr/>
            </a:pPr>
            <a:r>
              <a:rPr lang="en-US" b="1" dirty="0">
                <a:latin typeface="Arial" pitchFamily="34" charset="0"/>
                <a:cs typeface="Arial" pitchFamily="34" charset="0"/>
              </a:rPr>
              <a:t>Using decision trees to understand relationships between features and how to cluster features</a:t>
            </a:r>
            <a:endParaRPr lang="en-US" sz="2000" b="1"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solidFill>
                <a:srgbClr val="000000"/>
              </a:solidFill>
              <a:latin typeface="Arial" pitchFamily="34" charset="0"/>
              <a:cs typeface="Arial" pitchFamily="34" charset="0"/>
            </a:endParaRPr>
          </a:p>
          <a:p>
            <a:pPr defTabSz="695325">
              <a:spcBef>
                <a:spcPct val="10000"/>
              </a:spcBef>
              <a:tabLst>
                <a:tab pos="385763" algn="l"/>
              </a:tabLst>
              <a:defRPr/>
            </a:pPr>
            <a:endParaRPr lang="en-US" sz="1600" dirty="0">
              <a:latin typeface="Arial" pitchFamily="34" charset="0"/>
              <a:cs typeface="Arial" pitchFamily="34" charset="0"/>
            </a:endParaRPr>
          </a:p>
          <a:p>
            <a:pPr defTabSz="695325">
              <a:spcBef>
                <a:spcPct val="10000"/>
              </a:spcBef>
              <a:tabLst>
                <a:tab pos="385763" algn="l"/>
              </a:tabLst>
              <a:defRPr/>
            </a:pPr>
            <a:endParaRPr lang="en-US" sz="1600" dirty="0">
              <a:latin typeface="Arial" pitchFamily="34" charset="0"/>
              <a:cs typeface="Arial" pitchFamily="34" charset="0"/>
            </a:endParaRPr>
          </a:p>
        </p:txBody>
      </p:sp>
      <p:sp>
        <p:nvSpPr>
          <p:cNvPr id="1050" name="Rectangle 67"/>
          <p:cNvSpPr>
            <a:spLocks noChangeArrowheads="1"/>
          </p:cNvSpPr>
          <p:nvPr/>
        </p:nvSpPr>
        <p:spPr bwMode="auto">
          <a:xfrm>
            <a:off x="19145250" y="16224250"/>
            <a:ext cx="7734300" cy="635000"/>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4.  TWV Vs.  Terms (from NIST 2006 STD evaluation)</a:t>
            </a:r>
          </a:p>
        </p:txBody>
      </p:sp>
      <p:pic>
        <p:nvPicPr>
          <p:cNvPr id="1051" name="Picture 88" descr="twvvterms"/>
          <p:cNvPicPr>
            <a:picLocks noChangeAspect="1" noChangeArrowheads="1"/>
          </p:cNvPicPr>
          <p:nvPr/>
        </p:nvPicPr>
        <p:blipFill>
          <a:blip r:embed="rId11"/>
          <a:srcRect l="5647" r="6367"/>
          <a:stretch>
            <a:fillRect/>
          </a:stretch>
        </p:blipFill>
        <p:spPr bwMode="auto">
          <a:xfrm>
            <a:off x="19107150" y="11323638"/>
            <a:ext cx="7905750" cy="4886325"/>
          </a:xfrm>
          <a:prstGeom prst="rect">
            <a:avLst/>
          </a:prstGeom>
          <a:noFill/>
          <a:ln w="9525">
            <a:noFill/>
            <a:miter lim="800000"/>
            <a:headEnd/>
            <a:tailEnd/>
          </a:ln>
        </p:spPr>
      </p:pic>
      <p:pic>
        <p:nvPicPr>
          <p:cNvPr id="1052" name="Picture 140"/>
          <p:cNvPicPr>
            <a:picLocks noChangeAspect="1" noChangeArrowheads="1"/>
          </p:cNvPicPr>
          <p:nvPr/>
        </p:nvPicPr>
        <p:blipFill>
          <a:blip r:embed="rId12"/>
          <a:srcRect l="694" t="4906" r="1592" b="3843"/>
          <a:stretch>
            <a:fillRect/>
          </a:stretch>
        </p:blipFill>
        <p:spPr bwMode="auto">
          <a:xfrm>
            <a:off x="19202400" y="17030700"/>
            <a:ext cx="7600950" cy="1771650"/>
          </a:xfrm>
          <a:prstGeom prst="rect">
            <a:avLst/>
          </a:prstGeom>
          <a:ln w="25400">
            <a:solidFill>
              <a:srgbClr val="BE0F34"/>
            </a:solidFill>
          </a:ln>
          <a:effectLst>
            <a:outerShdw blurRad="292100" dist="139700" dir="2700000" algn="tl" rotWithShape="0">
              <a:srgbClr val="BE0F34">
                <a:alpha val="65000"/>
              </a:srgbClr>
            </a:outerShdw>
          </a:effectLst>
        </p:spPr>
      </p:pic>
      <p:sp>
        <p:nvSpPr>
          <p:cNvPr id="1053" name="Rectangle 67"/>
          <p:cNvSpPr>
            <a:spLocks noChangeArrowheads="1"/>
          </p:cNvSpPr>
          <p:nvPr/>
        </p:nvSpPr>
        <p:spPr bwMode="auto">
          <a:xfrm>
            <a:off x="20051713" y="19059525"/>
            <a:ext cx="5902325" cy="277813"/>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Table 1. Broad Phonetic Class</a:t>
            </a:r>
          </a:p>
        </p:txBody>
      </p:sp>
      <p:sp>
        <p:nvSpPr>
          <p:cNvPr id="1057" name="Text Box 7"/>
          <p:cNvSpPr txBox="1">
            <a:spLocks noChangeArrowheads="1"/>
          </p:cNvSpPr>
          <p:nvPr/>
        </p:nvSpPr>
        <p:spPr bwMode="auto">
          <a:xfrm>
            <a:off x="9290050" y="10790238"/>
            <a:ext cx="8493125" cy="10240962"/>
          </a:xfrm>
          <a:prstGeom prst="rect">
            <a:avLst/>
          </a:prstGeom>
          <a:solidFill>
            <a:schemeClr val="bg1"/>
          </a:solidFill>
          <a:ln w="12700">
            <a:solidFill>
              <a:srgbClr val="BE0F34"/>
            </a:solidFill>
            <a:miter lim="800000"/>
            <a:headEnd/>
            <a:tailEnd/>
          </a:ln>
          <a:effectLst>
            <a:outerShdw blurRad="139700" dist="139700" dir="2700000" algn="tl" rotWithShape="0">
              <a:prstClr val="black">
                <a:alpha val="40000"/>
              </a:prst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charset="0"/>
                <a:cs typeface="Arial" charset="0"/>
              </a:rPr>
              <a:t>Performance Measurement</a:t>
            </a:r>
            <a:endParaRPr lang="en-US" sz="3200" dirty="0">
              <a:solidFill>
                <a:srgbClr val="333399"/>
              </a:solidFill>
              <a:latin typeface="Arial" charset="0"/>
              <a:cs typeface="Arial" charset="0"/>
            </a:endParaRPr>
          </a:p>
          <a:p>
            <a:pPr marL="228600" indent="-228600" defTabSz="695325">
              <a:spcAft>
                <a:spcPts val="1200"/>
              </a:spcAft>
              <a:buFont typeface="Arial" pitchFamily="34" charset="0"/>
              <a:buChar char="•"/>
              <a:tabLst>
                <a:tab pos="228600" algn="l"/>
              </a:tabLst>
              <a:defRPr/>
            </a:pPr>
            <a:r>
              <a:rPr lang="en-US" b="1" dirty="0">
                <a:latin typeface="Arial" charset="0"/>
                <a:cs typeface="Arial" charset="0"/>
              </a:rPr>
              <a:t>Types of  Errors: false alarms / missed detections</a:t>
            </a:r>
          </a:p>
          <a:p>
            <a:pPr marL="228600" indent="-228600" defTabSz="695325">
              <a:spcAft>
                <a:spcPts val="1200"/>
              </a:spcAft>
              <a:buFont typeface="Arial" pitchFamily="34" charset="0"/>
              <a:buChar char="•"/>
              <a:tabLst>
                <a:tab pos="228600" algn="l"/>
              </a:tabLst>
              <a:defRPr/>
            </a:pPr>
            <a:r>
              <a:rPr lang="en-US" b="1" dirty="0">
                <a:latin typeface="Arial" charset="0"/>
                <a:cs typeface="Arial" charset="0"/>
              </a:rPr>
              <a:t>Detection error tradeoff (DET) curves are used to evaluate performance.</a:t>
            </a:r>
          </a:p>
          <a:p>
            <a:pPr marL="228600" indent="-228600" defTabSz="695325">
              <a:spcAft>
                <a:spcPts val="1200"/>
              </a:spcAft>
              <a:buFont typeface="Arial" pitchFamily="34" charset="0"/>
              <a:buChar char="•"/>
              <a:tabLst>
                <a:tab pos="228600" algn="l"/>
              </a:tabLst>
              <a:defRPr/>
            </a:pPr>
            <a:r>
              <a:rPr lang="en-US" b="1" dirty="0">
                <a:latin typeface="Arial" charset="0"/>
                <a:cs typeface="Arial" charset="0"/>
              </a:rPr>
              <a:t>A term-weighted value (TWV) criterion was adopted to balance many practical issues.</a:t>
            </a:r>
            <a:r>
              <a:rPr lang="en-US" dirty="0">
                <a:latin typeface="Arial" charset="0"/>
                <a:cs typeface="Arial" charset="0"/>
              </a:rPr>
              <a:t>.</a:t>
            </a:r>
          </a:p>
          <a:p>
            <a:pPr defTabSz="695325">
              <a:tabLst>
                <a:tab pos="381000" algn="l"/>
              </a:tabLst>
              <a:defRPr/>
            </a:pPr>
            <a:endParaRPr lang="en-US" sz="1800" dirty="0">
              <a:latin typeface="Arial" charset="0"/>
              <a:cs typeface="Arial" charset="0"/>
            </a:endParaRPr>
          </a:p>
          <a:p>
            <a:pPr defTabSz="695325">
              <a:tabLst>
                <a:tab pos="381000" algn="l"/>
              </a:tabLst>
              <a:defRPr/>
            </a:pPr>
            <a:r>
              <a:rPr lang="en-US" dirty="0">
                <a:latin typeface="Arial" charset="0"/>
                <a:cs typeface="Arial" charset="0"/>
              </a:rPr>
              <a:t> </a:t>
            </a:r>
            <a:endParaRPr lang="en-US" sz="1800" dirty="0">
              <a:latin typeface="Arial" charset="0"/>
              <a:cs typeface="Arial" charset="0"/>
            </a:endParaRPr>
          </a:p>
          <a:p>
            <a:pPr defTabSz="695325">
              <a:tabLst>
                <a:tab pos="381000" algn="l"/>
              </a:tabLst>
              <a:defRPr/>
            </a:pPr>
            <a:r>
              <a:rPr lang="en-US" sz="1600" dirty="0">
                <a:latin typeface="Arial" charset="0"/>
                <a:cs typeface="Arial" charset="0"/>
              </a:rPr>
              <a:t>   </a:t>
            </a:r>
          </a:p>
          <a:p>
            <a:pPr defTabSz="695325">
              <a:tabLst>
                <a:tab pos="381000" algn="l"/>
              </a:tabLst>
              <a:defRPr/>
            </a:pPr>
            <a:endParaRPr lang="en-US" dirty="0">
              <a:latin typeface="Arial" charset="0"/>
              <a:cs typeface="Arial" charset="0"/>
            </a:endParaRPr>
          </a:p>
          <a:p>
            <a:pPr algn="just" defTabSz="695325">
              <a:spcBef>
                <a:spcPct val="50000"/>
              </a:spcBef>
              <a:tabLst>
                <a:tab pos="381000" algn="l"/>
              </a:tabLst>
              <a:defRPr/>
            </a:pPr>
            <a:endParaRPr lang="en-US" sz="1800" dirty="0">
              <a:latin typeface="Arial" charset="0"/>
              <a:cs typeface="Arial" charset="0"/>
            </a:endParaRPr>
          </a:p>
        </p:txBody>
      </p:sp>
      <p:graphicFrame>
        <p:nvGraphicFramePr>
          <p:cNvPr id="1026" name="Object 80"/>
          <p:cNvGraphicFramePr>
            <a:graphicFrameLocks noChangeAspect="1"/>
          </p:cNvGraphicFramePr>
          <p:nvPr/>
        </p:nvGraphicFramePr>
        <p:xfrm>
          <a:off x="10493375" y="14054138"/>
          <a:ext cx="6088063" cy="1339850"/>
        </p:xfrm>
        <a:graphic>
          <a:graphicData uri="http://schemas.openxmlformats.org/presentationml/2006/ole">
            <mc:AlternateContent xmlns:mc="http://schemas.openxmlformats.org/markup-compatibility/2006">
              <mc:Choice xmlns:v="urn:schemas-microsoft-com:vml" Requires="v">
                <p:oleObj spid="_x0000_s1028" name="Equation" r:id="rId13" imgW="3517560" imgH="787320" progId="Equation.3">
                  <p:embed/>
                </p:oleObj>
              </mc:Choice>
              <mc:Fallback>
                <p:oleObj name="Equation" r:id="rId13" imgW="3517560" imgH="787320" progId="Equation.3">
                  <p:embed/>
                  <p:pic>
                    <p:nvPicPr>
                      <p:cNvPr id="0" name="Object 8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493375" y="14054138"/>
                        <a:ext cx="6088063" cy="1339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55" name="Picture 86" descr="ibm_06_std_eval06_eng_all_spch_p-wcn-ph_1"/>
          <p:cNvPicPr>
            <a:picLocks noChangeAspect="1" noChangeArrowheads="1"/>
          </p:cNvPicPr>
          <p:nvPr/>
        </p:nvPicPr>
        <p:blipFill>
          <a:blip r:embed="rId15"/>
          <a:srcRect/>
          <a:stretch>
            <a:fillRect/>
          </a:stretch>
        </p:blipFill>
        <p:spPr bwMode="auto">
          <a:xfrm>
            <a:off x="10899775" y="15811500"/>
            <a:ext cx="5273675" cy="4437063"/>
          </a:xfrm>
          <a:prstGeom prst="rect">
            <a:avLst/>
          </a:prstGeom>
          <a:noFill/>
          <a:ln w="9525">
            <a:solidFill>
              <a:srgbClr val="BE0F34"/>
            </a:solidFill>
            <a:miter lim="800000"/>
            <a:headEnd/>
            <a:tailEnd/>
          </a:ln>
        </p:spPr>
      </p:pic>
      <p:sp>
        <p:nvSpPr>
          <p:cNvPr id="1056" name="Rectangle 67"/>
          <p:cNvSpPr>
            <a:spLocks noChangeArrowheads="1"/>
          </p:cNvSpPr>
          <p:nvPr/>
        </p:nvSpPr>
        <p:spPr bwMode="auto">
          <a:xfrm>
            <a:off x="10440988" y="20345400"/>
            <a:ext cx="6191250" cy="433388"/>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3.  Typical STD system performance.</a:t>
            </a:r>
            <a:endParaRPr lang="en-US" sz="1400">
              <a:latin typeface="Arial" charset="0"/>
              <a:cs typeface="Arial" charset="0"/>
            </a:endParaRPr>
          </a:p>
        </p:txBody>
      </p:sp>
      <p:pic>
        <p:nvPicPr>
          <p:cNvPr id="5" name="Picture 71"/>
          <p:cNvPicPr>
            <a:picLocks noChangeAspect="1" noChangeArrowheads="1"/>
          </p:cNvPicPr>
          <p:nvPr/>
        </p:nvPicPr>
        <p:blipFill>
          <a:blip r:embed="rId16"/>
          <a:srcRect/>
          <a:stretch>
            <a:fillRect/>
          </a:stretch>
        </p:blipFill>
        <p:spPr bwMode="auto">
          <a:xfrm>
            <a:off x="2495550" y="22563138"/>
            <a:ext cx="4251325" cy="3100387"/>
          </a:xfrm>
          <a:prstGeom prst="rect">
            <a:avLst/>
          </a:prstGeom>
          <a:noFill/>
          <a:ln w="9525">
            <a:solidFill>
              <a:srgbClr val="BE0F34"/>
            </a:solidFill>
            <a:miter lim="800000"/>
            <a:headEnd/>
            <a:tailEnd/>
          </a:ln>
        </p:spPr>
      </p:pic>
      <p:sp>
        <p:nvSpPr>
          <p:cNvPr id="1058" name="Rectangle 67"/>
          <p:cNvSpPr>
            <a:spLocks noChangeArrowheads="1"/>
          </p:cNvSpPr>
          <p:nvPr/>
        </p:nvSpPr>
        <p:spPr bwMode="auto">
          <a:xfrm>
            <a:off x="1558925" y="25887363"/>
            <a:ext cx="6191250" cy="363537"/>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2.  Generic STD System Architecture.</a:t>
            </a:r>
          </a:p>
        </p:txBody>
      </p:sp>
      <p:pic>
        <p:nvPicPr>
          <p:cNvPr id="1059" name="Picture 184" descr="blkDig"/>
          <p:cNvPicPr>
            <a:picLocks noChangeAspect="1" noChangeArrowheads="1"/>
          </p:cNvPicPr>
          <p:nvPr/>
        </p:nvPicPr>
        <p:blipFill>
          <a:blip r:embed="rId17"/>
          <a:srcRect/>
          <a:stretch>
            <a:fillRect/>
          </a:stretch>
        </p:blipFill>
        <p:spPr bwMode="auto">
          <a:xfrm>
            <a:off x="1719263" y="19373850"/>
            <a:ext cx="5870575" cy="2117725"/>
          </a:xfrm>
          <a:prstGeom prst="rect">
            <a:avLst/>
          </a:prstGeom>
          <a:noFill/>
          <a:ln w="9525">
            <a:solidFill>
              <a:srgbClr val="BE0F34"/>
            </a:solidFill>
            <a:miter lim="800000"/>
            <a:headEnd/>
            <a:tailEnd/>
          </a:ln>
        </p:spPr>
      </p:pic>
      <p:sp>
        <p:nvSpPr>
          <p:cNvPr id="4" name="AutoShape 172"/>
          <p:cNvSpPr>
            <a:spLocks/>
          </p:cNvSpPr>
          <p:nvPr/>
        </p:nvSpPr>
        <p:spPr bwMode="auto">
          <a:xfrm>
            <a:off x="7596188" y="23409275"/>
            <a:ext cx="2582862" cy="1570038"/>
          </a:xfrm>
          <a:prstGeom prst="borderCallout1">
            <a:avLst>
              <a:gd name="adj1" fmla="val -285"/>
              <a:gd name="adj2" fmla="val -583"/>
              <a:gd name="adj3" fmla="val 42602"/>
              <a:gd name="adj4" fmla="val -33658"/>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a:defRPr/>
            </a:pPr>
            <a:r>
              <a:rPr lang="en-US" sz="1800" b="1" dirty="0">
                <a:latin typeface="Arial" pitchFamily="34" charset="0"/>
                <a:cs typeface="Arial" pitchFamily="34" charset="0"/>
              </a:rPr>
              <a:t>A typical STD system divides the task  into two separate phases: indexing and searching.</a:t>
            </a:r>
          </a:p>
        </p:txBody>
      </p:sp>
      <p:sp>
        <p:nvSpPr>
          <p:cNvPr id="1061" name="Rectangle 67"/>
          <p:cNvSpPr>
            <a:spLocks noChangeArrowheads="1"/>
          </p:cNvSpPr>
          <p:nvPr/>
        </p:nvSpPr>
        <p:spPr bwMode="auto">
          <a:xfrm>
            <a:off x="1558925" y="21659850"/>
            <a:ext cx="6191250" cy="363538"/>
          </a:xfrm>
          <a:prstGeom prst="rect">
            <a:avLst/>
          </a:prstGeom>
          <a:noFill/>
          <a:ln w="9525">
            <a:noFill/>
            <a:miter lim="800000"/>
            <a:headEnd/>
            <a:tailEnd/>
          </a:ln>
        </p:spPr>
        <p:txBody>
          <a:bodyPr lIns="69568" tIns="69568" rIns="69568" bIns="69568"/>
          <a:lstStyle/>
          <a:p>
            <a:pPr algn="ctr" defTabSz="695325" eaLnBrk="0" hangingPunct="0"/>
            <a:r>
              <a:rPr lang="en-US" sz="1800" b="1">
                <a:latin typeface="Arial" charset="0"/>
                <a:cs typeface="Arial" charset="0"/>
              </a:rPr>
              <a:t>Figure 1.  Block Diagram of STD System</a:t>
            </a:r>
          </a:p>
        </p:txBody>
      </p:sp>
      <p:sp>
        <p:nvSpPr>
          <p:cNvPr id="14506" name="Text Box 170"/>
          <p:cNvSpPr txBox="1">
            <a:spLocks noChangeArrowheads="1"/>
          </p:cNvSpPr>
          <p:nvPr/>
        </p:nvSpPr>
        <p:spPr bwMode="auto">
          <a:xfrm>
            <a:off x="20861338" y="22477413"/>
            <a:ext cx="4283075" cy="369887"/>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Table 2. TWV vs. initial phoneme type</a:t>
            </a:r>
          </a:p>
        </p:txBody>
      </p:sp>
      <p:sp>
        <p:nvSpPr>
          <p:cNvPr id="14508" name="Text Box 172"/>
          <p:cNvSpPr txBox="1">
            <a:spLocks noChangeArrowheads="1"/>
          </p:cNvSpPr>
          <p:nvPr/>
        </p:nvSpPr>
        <p:spPr bwMode="auto">
          <a:xfrm>
            <a:off x="20905788" y="25796875"/>
            <a:ext cx="4232275" cy="369888"/>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lgn="ctr" defTabSz="695325">
              <a:defRPr/>
            </a:pPr>
            <a:r>
              <a:rPr lang="en-US" sz="1800" b="1" dirty="0">
                <a:latin typeface="Arial" pitchFamily="34" charset="0"/>
                <a:cs typeface="Arial" pitchFamily="34" charset="0"/>
              </a:rPr>
              <a:t>Table 3. TWV vs. final phoneme type</a:t>
            </a:r>
          </a:p>
        </p:txBody>
      </p:sp>
      <p:sp>
        <p:nvSpPr>
          <p:cNvPr id="54" name="AutoShape 172"/>
          <p:cNvSpPr>
            <a:spLocks/>
          </p:cNvSpPr>
          <p:nvPr/>
        </p:nvSpPr>
        <p:spPr bwMode="auto">
          <a:xfrm>
            <a:off x="15411450" y="18037175"/>
            <a:ext cx="3063875" cy="1570038"/>
          </a:xfrm>
          <a:prstGeom prst="borderCallout1">
            <a:avLst>
              <a:gd name="adj1" fmla="val -285"/>
              <a:gd name="adj2" fmla="val -583"/>
              <a:gd name="adj3" fmla="val -52062"/>
              <a:gd name="adj4" fmla="val -104801"/>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eaLnBrk="0" hangingPunct="0">
              <a:defRPr/>
            </a:pPr>
            <a:r>
              <a:rPr lang="en-US" sz="1800" b="1" dirty="0">
                <a:latin typeface="Arial" pitchFamily="34" charset="0"/>
                <a:cs typeface="Arial" pitchFamily="34" charset="0"/>
              </a:rPr>
              <a:t>The maximum possible TWV is 1.0, corresponding to a ‘perfect’  system output: no misses and no false alarms. </a:t>
            </a:r>
          </a:p>
        </p:txBody>
      </p:sp>
      <p:sp>
        <p:nvSpPr>
          <p:cNvPr id="55" name="AutoShape 172"/>
          <p:cNvSpPr>
            <a:spLocks/>
          </p:cNvSpPr>
          <p:nvPr/>
        </p:nvSpPr>
        <p:spPr bwMode="auto">
          <a:xfrm>
            <a:off x="32289750" y="11503025"/>
            <a:ext cx="3040063" cy="2000250"/>
          </a:xfrm>
          <a:prstGeom prst="borderCallout1">
            <a:avLst>
              <a:gd name="adj1" fmla="val -285"/>
              <a:gd name="adj2" fmla="val -583"/>
              <a:gd name="adj3" fmla="val -12628"/>
              <a:gd name="adj4" fmla="val -31152"/>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marL="228600" indent="-228600">
              <a:spcAft>
                <a:spcPts val="1200"/>
              </a:spcAft>
              <a:buFont typeface="Arial" pitchFamily="34" charset="0"/>
              <a:buChar char="•"/>
              <a:defRPr/>
            </a:pPr>
            <a:r>
              <a:rPr lang="en-US" sz="1800" b="1" dirty="0">
                <a:latin typeface="Arial" pitchFamily="34" charset="0"/>
                <a:cs typeface="Arial" pitchFamily="34" charset="0"/>
              </a:rPr>
              <a:t>Search terms should have at least 2 consonants</a:t>
            </a:r>
          </a:p>
          <a:p>
            <a:pPr marL="228600" indent="-228600">
              <a:spcAft>
                <a:spcPts val="1200"/>
              </a:spcAft>
              <a:buFont typeface="Arial" pitchFamily="34" charset="0"/>
              <a:buChar char="•"/>
              <a:defRPr/>
            </a:pPr>
            <a:r>
              <a:rPr lang="en-US" sz="1800" b="1" dirty="0">
                <a:latin typeface="Arial" pitchFamily="34" charset="0"/>
                <a:cs typeface="Arial" pitchFamily="34" charset="0"/>
              </a:rPr>
              <a:t>Search terms with 4 consonants give improved performance</a:t>
            </a:r>
          </a:p>
        </p:txBody>
      </p:sp>
      <p:sp>
        <p:nvSpPr>
          <p:cNvPr id="59" name="AutoShape 172"/>
          <p:cNvSpPr>
            <a:spLocks/>
          </p:cNvSpPr>
          <p:nvPr/>
        </p:nvSpPr>
        <p:spPr bwMode="auto">
          <a:xfrm>
            <a:off x="31886525" y="7261225"/>
            <a:ext cx="3425825" cy="1647825"/>
          </a:xfrm>
          <a:prstGeom prst="borderCallout1">
            <a:avLst>
              <a:gd name="adj1" fmla="val -982"/>
              <a:gd name="adj2" fmla="val -1669"/>
              <a:gd name="adj3" fmla="val -30677"/>
              <a:gd name="adj4" fmla="val -23896"/>
            </a:avLst>
          </a:prstGeom>
          <a:solidFill>
            <a:srgbClr val="F0F0FA"/>
          </a:solidFill>
          <a:ln w="9525">
            <a:solidFill>
              <a:srgbClr val="333399"/>
            </a:solidFill>
            <a:miter lim="800000"/>
            <a:headEnd/>
            <a:tailEnd/>
          </a:ln>
          <a:effectLst>
            <a:outerShdw dist="35921" dir="2700000" algn="ctr" rotWithShape="0">
              <a:schemeClr val="accent2">
                <a:alpha val="74997"/>
              </a:schemeClr>
            </a:outerShdw>
          </a:effectLst>
        </p:spPr>
        <p:txBody>
          <a:bodyPr tIns="91440" bIns="91440">
            <a:spAutoFit/>
          </a:bodyPr>
          <a:lstStyle/>
          <a:p>
            <a:pPr marL="228600" indent="-228600">
              <a:spcAft>
                <a:spcPts val="600"/>
              </a:spcAft>
              <a:buFont typeface="Arial" pitchFamily="34" charset="0"/>
              <a:buChar char="•"/>
              <a:defRPr/>
            </a:pPr>
            <a:r>
              <a:rPr lang="en-US" sz="1800" b="1" dirty="0">
                <a:latin typeface="Arial" pitchFamily="34" charset="0"/>
                <a:cs typeface="Arial" pitchFamily="34" charset="0"/>
              </a:rPr>
              <a:t>Monosyllabic search terms have poor performance</a:t>
            </a:r>
          </a:p>
          <a:p>
            <a:pPr marL="228600" indent="-228600">
              <a:spcAft>
                <a:spcPts val="600"/>
              </a:spcAft>
              <a:buFont typeface="Arial" pitchFamily="34" charset="0"/>
              <a:buChar char="•"/>
              <a:defRPr/>
            </a:pPr>
            <a:r>
              <a:rPr lang="en-US" sz="1800" b="1" dirty="0">
                <a:latin typeface="Arial" pitchFamily="34" charset="0"/>
                <a:cs typeface="Arial" pitchFamily="34" charset="0"/>
              </a:rPr>
              <a:t>Performance improves dramatically for </a:t>
            </a:r>
            <a:r>
              <a:rPr lang="en-US" sz="1800" b="1" dirty="0" err="1">
                <a:latin typeface="Arial" pitchFamily="34" charset="0"/>
                <a:cs typeface="Arial" pitchFamily="34" charset="0"/>
              </a:rPr>
              <a:t>bisyllabic</a:t>
            </a:r>
            <a:r>
              <a:rPr lang="en-US" sz="1800" b="1" dirty="0">
                <a:latin typeface="Arial" pitchFamily="34" charset="0"/>
                <a:cs typeface="Arial" pitchFamily="34" charset="0"/>
              </a:rPr>
              <a:t> and </a:t>
            </a:r>
            <a:r>
              <a:rPr lang="en-US" sz="1800" b="1" dirty="0" err="1">
                <a:latin typeface="Arial" pitchFamily="34" charset="0"/>
                <a:cs typeface="Arial" pitchFamily="34" charset="0"/>
              </a:rPr>
              <a:t>trisyllabic</a:t>
            </a:r>
            <a:r>
              <a:rPr lang="en-US" sz="1800" b="1" dirty="0">
                <a:latin typeface="Arial" pitchFamily="34" charset="0"/>
                <a:cs typeface="Arial" pitchFamily="34" charset="0"/>
              </a:rPr>
              <a:t> terms</a:t>
            </a:r>
          </a:p>
        </p:txBody>
      </p:sp>
      <p:pic>
        <p:nvPicPr>
          <p:cNvPr id="1072" name="Picture 48"/>
          <p:cNvPicPr>
            <a:picLocks noChangeAspect="1" noChangeArrowheads="1"/>
          </p:cNvPicPr>
          <p:nvPr/>
        </p:nvPicPr>
        <p:blipFill>
          <a:blip r:embed="rId18"/>
          <a:srcRect l="20864" t="18750" r="43411" b="49479"/>
          <a:stretch>
            <a:fillRect/>
          </a:stretch>
        </p:blipFill>
        <p:spPr bwMode="auto">
          <a:xfrm>
            <a:off x="20697825" y="19773900"/>
            <a:ext cx="4648200" cy="2324100"/>
          </a:xfrm>
          <a:prstGeom prst="rect">
            <a:avLst/>
          </a:prstGeom>
          <a:ln w="25400">
            <a:solidFill>
              <a:srgbClr val="BE0F34"/>
            </a:solidFill>
          </a:ln>
          <a:effectLst>
            <a:outerShdw blurRad="292100" dist="139700" dir="2700000" algn="tl" rotWithShape="0">
              <a:srgbClr val="BE0F34">
                <a:alpha val="65000"/>
              </a:srgbClr>
            </a:outerShdw>
          </a:effectLst>
        </p:spPr>
      </p:pic>
      <p:pic>
        <p:nvPicPr>
          <p:cNvPr id="1073" name="Picture 49"/>
          <p:cNvPicPr>
            <a:picLocks noChangeAspect="1" noChangeArrowheads="1"/>
          </p:cNvPicPr>
          <p:nvPr/>
        </p:nvPicPr>
        <p:blipFill>
          <a:blip r:embed="rId19"/>
          <a:srcRect l="21010" t="19010" r="43411" b="49740"/>
          <a:stretch>
            <a:fillRect/>
          </a:stretch>
        </p:blipFill>
        <p:spPr bwMode="auto">
          <a:xfrm>
            <a:off x="20688300" y="23164800"/>
            <a:ext cx="4629150" cy="2286000"/>
          </a:xfrm>
          <a:prstGeom prst="rect">
            <a:avLst/>
          </a:prstGeom>
          <a:ln w="25400">
            <a:solidFill>
              <a:srgbClr val="BE0F34"/>
            </a:solidFill>
          </a:ln>
          <a:effectLst>
            <a:outerShdw blurRad="292100" dist="139700" dir="2700000" algn="tl" rotWithShape="0">
              <a:srgbClr val="BE0F34">
                <a:alpha val="65000"/>
              </a:srgbClr>
            </a:outerShdw>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343400" y="5483225"/>
          <a:ext cx="16783050" cy="8042274"/>
        </p:xfrm>
        <a:graphic>
          <a:graphicData uri="http://schemas.openxmlformats.org/drawingml/2006/table">
            <a:tbl>
              <a:tblPr firstRow="1" bandRow="1">
                <a:tableStyleId>{5C22544A-7EE6-4342-B048-85BDC9FD1C3A}</a:tableStyleId>
              </a:tblPr>
              <a:tblGrid>
                <a:gridCol w="8716431"/>
                <a:gridCol w="8066619"/>
              </a:tblGrid>
              <a:tr h="2680758">
                <a:tc>
                  <a:txBody>
                    <a:bodyPr/>
                    <a:lstStyle/>
                    <a:p>
                      <a:pPr algn="ctr"/>
                      <a:r>
                        <a:rPr lang="en-US" sz="6600" b="1" dirty="0" smtClean="0">
                          <a:solidFill>
                            <a:schemeClr val="tx1"/>
                          </a:solidFill>
                          <a:latin typeface="Arial" pitchFamily="34" charset="0"/>
                          <a:cs typeface="Arial" pitchFamily="34" charset="0"/>
                        </a:rPr>
                        <a:t>Initial Phoneme Type</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Average TWV</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600" b="1" dirty="0" smtClean="0">
                          <a:solidFill>
                            <a:schemeClr val="tx1"/>
                          </a:solidFill>
                          <a:latin typeface="Arial" pitchFamily="34" charset="0"/>
                          <a:cs typeface="Arial" pitchFamily="34" charset="0"/>
                        </a:rPr>
                        <a:t>Consonant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-0.25</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algn="ctr"/>
                      <a:r>
                        <a:rPr lang="en-US" sz="6600" b="1" dirty="0" smtClean="0">
                          <a:solidFill>
                            <a:schemeClr val="tx1"/>
                          </a:solidFill>
                          <a:latin typeface="Arial" pitchFamily="34" charset="0"/>
                          <a:cs typeface="Arial" pitchFamily="34" charset="0"/>
                        </a:rPr>
                        <a:t>Vowel</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0.44</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343400" y="5483225"/>
          <a:ext cx="16783050" cy="8042274"/>
        </p:xfrm>
        <a:graphic>
          <a:graphicData uri="http://schemas.openxmlformats.org/drawingml/2006/table">
            <a:tbl>
              <a:tblPr firstRow="1" bandRow="1">
                <a:tableStyleId>{5C22544A-7EE6-4342-B048-85BDC9FD1C3A}</a:tableStyleId>
              </a:tblPr>
              <a:tblGrid>
                <a:gridCol w="8716431"/>
                <a:gridCol w="8066619"/>
              </a:tblGrid>
              <a:tr h="2680758">
                <a:tc>
                  <a:txBody>
                    <a:bodyPr/>
                    <a:lstStyle/>
                    <a:p>
                      <a:pPr algn="ctr"/>
                      <a:r>
                        <a:rPr lang="en-US" sz="6600" b="1" dirty="0" smtClean="0">
                          <a:solidFill>
                            <a:schemeClr val="tx1"/>
                          </a:solidFill>
                          <a:latin typeface="Arial" pitchFamily="34" charset="0"/>
                          <a:cs typeface="Arial" pitchFamily="34" charset="0"/>
                        </a:rPr>
                        <a:t>Final Phoneme Type</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Average TWV</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600" b="1" dirty="0" smtClean="0">
                          <a:solidFill>
                            <a:schemeClr val="tx1"/>
                          </a:solidFill>
                          <a:latin typeface="Arial" pitchFamily="34" charset="0"/>
                          <a:cs typeface="Arial" pitchFamily="34" charset="0"/>
                        </a:rPr>
                        <a:t>Consonant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0.43</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0758">
                <a:tc>
                  <a:txBody>
                    <a:bodyPr/>
                    <a:lstStyle/>
                    <a:p>
                      <a:pPr algn="ctr"/>
                      <a:r>
                        <a:rPr lang="en-US" sz="6600" b="1" dirty="0" smtClean="0">
                          <a:solidFill>
                            <a:schemeClr val="tx1"/>
                          </a:solidFill>
                          <a:latin typeface="Arial" pitchFamily="34" charset="0"/>
                          <a:cs typeface="Arial" pitchFamily="34" charset="0"/>
                        </a:rPr>
                        <a:t>Vowel</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600" b="1" dirty="0" smtClean="0">
                          <a:solidFill>
                            <a:schemeClr val="tx1"/>
                          </a:solidFill>
                          <a:latin typeface="Arial" pitchFamily="34" charset="0"/>
                          <a:cs typeface="Arial" pitchFamily="34" charset="0"/>
                        </a:rPr>
                        <a:t>-1.42</a:t>
                      </a:r>
                      <a:endParaRPr lang="en-US" sz="66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5684</TotalTime>
  <Words>688</Words>
  <Application>Microsoft Office PowerPoint</Application>
  <PresentationFormat>Custom</PresentationFormat>
  <Paragraphs>106</Paragraphs>
  <Slides>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Default Design</vt:lpstr>
      <vt:lpstr>Equation</vt:lpstr>
      <vt:lpstr>PowerPoint Presentation</vt:lpstr>
      <vt:lpstr>PowerPoint Presentation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picone</cp:lastModifiedBy>
  <cp:revision>490</cp:revision>
  <cp:lastPrinted>2009-04-08T18:36:54Z</cp:lastPrinted>
  <dcterms:created xsi:type="dcterms:W3CDTF">2009-07-23T17:37:26Z</dcterms:created>
  <dcterms:modified xsi:type="dcterms:W3CDTF">2010-11-01T03:20:43Z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