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Default Extension="png" ContentType="image/png"/>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84" r:id="rId1"/>
    <p:sldMasterId id="2147483701" r:id="rId2"/>
  </p:sldMasterIdLst>
  <p:notesMasterIdLst>
    <p:notesMasterId r:id="rId21"/>
  </p:notesMasterIdLst>
  <p:handoutMasterIdLst>
    <p:handoutMasterId r:id="rId22"/>
  </p:handoutMasterIdLst>
  <p:sldIdLst>
    <p:sldId id="325" r:id="rId3"/>
    <p:sldId id="579" r:id="rId4"/>
    <p:sldId id="591" r:id="rId5"/>
    <p:sldId id="592" r:id="rId6"/>
    <p:sldId id="597" r:id="rId7"/>
    <p:sldId id="599" r:id="rId8"/>
    <p:sldId id="593" r:id="rId9"/>
    <p:sldId id="594" r:id="rId10"/>
    <p:sldId id="603" r:id="rId11"/>
    <p:sldId id="602" r:id="rId12"/>
    <p:sldId id="604" r:id="rId13"/>
    <p:sldId id="605" r:id="rId14"/>
    <p:sldId id="606" r:id="rId15"/>
    <p:sldId id="607" r:id="rId16"/>
    <p:sldId id="608" r:id="rId17"/>
    <p:sldId id="596" r:id="rId18"/>
    <p:sldId id="582" r:id="rId19"/>
    <p:sldId id="598" r:id="rId20"/>
  </p:sldIdLst>
  <p:sldSz cx="9144000" cy="6858000" type="letter"/>
  <p:notesSz cx="7010400" cy="9296400"/>
  <p:defaultTex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99"/>
    <a:srgbClr val="FFFFFF"/>
    <a:srgbClr val="BE0F34"/>
    <a:srgbClr val="D0D0F0"/>
    <a:srgbClr val="000000"/>
    <a:srgbClr val="892034"/>
    <a:srgbClr val="FFFFD5"/>
    <a:srgbClr val="EFF755"/>
    <a:srgbClr val="CC6600"/>
    <a:srgbClr val="6666FF"/>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526" autoAdjust="0"/>
    <p:restoredTop sz="96226" autoAdjust="0"/>
  </p:normalViewPr>
  <p:slideViewPr>
    <p:cSldViewPr snapToGrid="0">
      <p:cViewPr varScale="1">
        <p:scale>
          <a:sx n="66" d="100"/>
          <a:sy n="66" d="100"/>
        </p:scale>
        <p:origin x="-822" y="-96"/>
      </p:cViewPr>
      <p:guideLst>
        <p:guide orient="horz" pos="2129"/>
        <p:guide orient="horz" pos="4170"/>
        <p:guide orient="horz" pos="4319"/>
        <p:guide pos="5614"/>
        <p:guide pos="14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51" d="100"/>
          <a:sy n="51" d="100"/>
        </p:scale>
        <p:origin x="-1734" y="-108"/>
      </p:cViewPr>
      <p:guideLst>
        <p:guide orient="horz" pos="2927"/>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xfrm>
            <a:off x="1" y="1"/>
            <a:ext cx="3038856" cy="464820"/>
          </a:xfrm>
          <a:prstGeom prst="rect">
            <a:avLst/>
          </a:prstGeom>
          <a:noFill/>
          <a:ln w="9525">
            <a:noFill/>
            <a:miter lim="800000"/>
            <a:headEnd/>
            <a:tailEnd/>
          </a:ln>
          <a:effectLst/>
        </p:spPr>
        <p:txBody>
          <a:bodyPr vert="horz" wrap="square" lIns="92888" tIns="46443" rIns="92888" bIns="46443" numCol="1" anchor="t" anchorCtr="0" compatLnSpc="1">
            <a:prstTxWarp prst="textNoShape">
              <a:avLst/>
            </a:prstTxWarp>
          </a:bodyPr>
          <a:lstStyle>
            <a:lvl1pPr defTabSz="928603">
              <a:defRPr sz="1200" smtClean="0">
                <a:latin typeface="Times New Roman" pitchFamily="18" charset="0"/>
              </a:defRPr>
            </a:lvl1pPr>
          </a:lstStyle>
          <a:p>
            <a:pPr>
              <a:defRPr/>
            </a:pPr>
            <a:endParaRPr lang="en-US"/>
          </a:p>
        </p:txBody>
      </p:sp>
      <p:sp>
        <p:nvSpPr>
          <p:cNvPr id="77827" name="Rectangle 3"/>
          <p:cNvSpPr>
            <a:spLocks noGrp="1" noChangeArrowheads="1"/>
          </p:cNvSpPr>
          <p:nvPr>
            <p:ph type="dt" sz="quarter" idx="1"/>
          </p:nvPr>
        </p:nvSpPr>
        <p:spPr bwMode="auto">
          <a:xfrm>
            <a:off x="3971544" y="1"/>
            <a:ext cx="3038856" cy="464820"/>
          </a:xfrm>
          <a:prstGeom prst="rect">
            <a:avLst/>
          </a:prstGeom>
          <a:noFill/>
          <a:ln w="9525">
            <a:noFill/>
            <a:miter lim="800000"/>
            <a:headEnd/>
            <a:tailEnd/>
          </a:ln>
          <a:effectLst/>
        </p:spPr>
        <p:txBody>
          <a:bodyPr vert="horz" wrap="square" lIns="92888" tIns="46443" rIns="92888" bIns="46443" numCol="1" anchor="t" anchorCtr="0" compatLnSpc="1">
            <a:prstTxWarp prst="textNoShape">
              <a:avLst/>
            </a:prstTxWarp>
          </a:bodyPr>
          <a:lstStyle>
            <a:lvl1pPr algn="r" defTabSz="928603">
              <a:defRPr sz="1200" smtClean="0">
                <a:latin typeface="Times New Roman" pitchFamily="18" charset="0"/>
              </a:defRPr>
            </a:lvl1pPr>
          </a:lstStyle>
          <a:p>
            <a:pPr>
              <a:defRPr/>
            </a:pPr>
            <a:endParaRPr lang="en-US"/>
          </a:p>
        </p:txBody>
      </p:sp>
      <p:sp>
        <p:nvSpPr>
          <p:cNvPr id="77828" name="Rectangle 4"/>
          <p:cNvSpPr>
            <a:spLocks noGrp="1" noChangeArrowheads="1"/>
          </p:cNvSpPr>
          <p:nvPr>
            <p:ph type="ftr" sz="quarter" idx="2"/>
          </p:nvPr>
        </p:nvSpPr>
        <p:spPr bwMode="auto">
          <a:xfrm>
            <a:off x="1" y="8831581"/>
            <a:ext cx="3038856" cy="464820"/>
          </a:xfrm>
          <a:prstGeom prst="rect">
            <a:avLst/>
          </a:prstGeom>
          <a:noFill/>
          <a:ln w="9525">
            <a:noFill/>
            <a:miter lim="800000"/>
            <a:headEnd/>
            <a:tailEnd/>
          </a:ln>
          <a:effectLst/>
        </p:spPr>
        <p:txBody>
          <a:bodyPr vert="horz" wrap="square" lIns="92888" tIns="46443" rIns="92888" bIns="46443" numCol="1" anchor="b" anchorCtr="0" compatLnSpc="1">
            <a:prstTxWarp prst="textNoShape">
              <a:avLst/>
            </a:prstTxWarp>
          </a:bodyPr>
          <a:lstStyle>
            <a:lvl1pPr defTabSz="928603">
              <a:defRPr sz="1200" smtClean="0">
                <a:latin typeface="Times New Roman" pitchFamily="18" charset="0"/>
              </a:defRPr>
            </a:lvl1pPr>
          </a:lstStyle>
          <a:p>
            <a:pPr>
              <a:defRPr/>
            </a:pPr>
            <a:endParaRPr lang="en-US"/>
          </a:p>
        </p:txBody>
      </p:sp>
      <p:sp>
        <p:nvSpPr>
          <p:cNvPr id="77829" name="Rectangle 5"/>
          <p:cNvSpPr>
            <a:spLocks noGrp="1" noChangeArrowheads="1"/>
          </p:cNvSpPr>
          <p:nvPr>
            <p:ph type="sldNum" sz="quarter" idx="3"/>
          </p:nvPr>
        </p:nvSpPr>
        <p:spPr bwMode="auto">
          <a:xfrm>
            <a:off x="3971544" y="8831581"/>
            <a:ext cx="3038856" cy="464820"/>
          </a:xfrm>
          <a:prstGeom prst="rect">
            <a:avLst/>
          </a:prstGeom>
          <a:noFill/>
          <a:ln w="9525">
            <a:noFill/>
            <a:miter lim="800000"/>
            <a:headEnd/>
            <a:tailEnd/>
          </a:ln>
          <a:effectLst/>
        </p:spPr>
        <p:txBody>
          <a:bodyPr vert="horz" wrap="square" lIns="92888" tIns="46443" rIns="92888" bIns="46443" numCol="1" anchor="b" anchorCtr="0" compatLnSpc="1">
            <a:prstTxWarp prst="textNoShape">
              <a:avLst/>
            </a:prstTxWarp>
          </a:bodyPr>
          <a:lstStyle>
            <a:lvl1pPr algn="r" defTabSz="928603">
              <a:defRPr sz="1200" smtClean="0">
                <a:latin typeface="Times New Roman" pitchFamily="18" charset="0"/>
              </a:defRPr>
            </a:lvl1pPr>
          </a:lstStyle>
          <a:p>
            <a:pPr>
              <a:defRPr/>
            </a:pPr>
            <a:fld id="{66158826-EADE-4792-AB13-43381F09BFE3}"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1" y="1"/>
            <a:ext cx="3038856" cy="464820"/>
          </a:xfrm>
          <a:prstGeom prst="rect">
            <a:avLst/>
          </a:prstGeom>
          <a:noFill/>
          <a:ln w="9525">
            <a:noFill/>
            <a:miter lim="800000"/>
            <a:headEnd/>
            <a:tailEnd/>
          </a:ln>
          <a:effectLst/>
        </p:spPr>
        <p:txBody>
          <a:bodyPr vert="horz" wrap="square" lIns="92888" tIns="46443" rIns="92888" bIns="46443" numCol="1" anchor="t" anchorCtr="0" compatLnSpc="1">
            <a:prstTxWarp prst="textNoShape">
              <a:avLst/>
            </a:prstTxWarp>
          </a:bodyPr>
          <a:lstStyle>
            <a:lvl1pPr defTabSz="928603">
              <a:defRPr sz="1200" smtClean="0">
                <a:latin typeface="Times New Roman" pitchFamily="18" charset="0"/>
              </a:defRPr>
            </a:lvl1pPr>
          </a:lstStyle>
          <a:p>
            <a:pPr>
              <a:defRPr/>
            </a:pPr>
            <a:endParaRPr lang="en-US"/>
          </a:p>
        </p:txBody>
      </p:sp>
      <p:sp>
        <p:nvSpPr>
          <p:cNvPr id="30723" name="Rectangle 3"/>
          <p:cNvSpPr>
            <a:spLocks noGrp="1" noChangeArrowheads="1"/>
          </p:cNvSpPr>
          <p:nvPr>
            <p:ph type="dt" idx="1"/>
          </p:nvPr>
        </p:nvSpPr>
        <p:spPr bwMode="auto">
          <a:xfrm>
            <a:off x="3971544" y="1"/>
            <a:ext cx="3038856" cy="464820"/>
          </a:xfrm>
          <a:prstGeom prst="rect">
            <a:avLst/>
          </a:prstGeom>
          <a:noFill/>
          <a:ln w="9525">
            <a:noFill/>
            <a:miter lim="800000"/>
            <a:headEnd/>
            <a:tailEnd/>
          </a:ln>
          <a:effectLst/>
        </p:spPr>
        <p:txBody>
          <a:bodyPr vert="horz" wrap="square" lIns="92888" tIns="46443" rIns="92888" bIns="46443" numCol="1" anchor="t" anchorCtr="0" compatLnSpc="1">
            <a:prstTxWarp prst="textNoShape">
              <a:avLst/>
            </a:prstTxWarp>
          </a:bodyPr>
          <a:lstStyle>
            <a:lvl1pPr algn="r" defTabSz="928603">
              <a:defRPr sz="1200" smtClean="0">
                <a:latin typeface="Times New Roman" pitchFamily="18" charset="0"/>
              </a:defRPr>
            </a:lvl1pPr>
          </a:lstStyle>
          <a:p>
            <a:pPr>
              <a:defRPr/>
            </a:pPr>
            <a:endParaRPr lang="en-US"/>
          </a:p>
        </p:txBody>
      </p:sp>
      <p:sp>
        <p:nvSpPr>
          <p:cNvPr id="22532"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30725" name="Rectangle 5"/>
          <p:cNvSpPr>
            <a:spLocks noGrp="1" noChangeArrowheads="1"/>
          </p:cNvSpPr>
          <p:nvPr>
            <p:ph type="body" sz="quarter" idx="3"/>
          </p:nvPr>
        </p:nvSpPr>
        <p:spPr bwMode="auto">
          <a:xfrm>
            <a:off x="935737" y="4415791"/>
            <a:ext cx="5138928" cy="4183380"/>
          </a:xfrm>
          <a:prstGeom prst="rect">
            <a:avLst/>
          </a:prstGeom>
          <a:noFill/>
          <a:ln w="9525">
            <a:noFill/>
            <a:miter lim="800000"/>
            <a:headEnd/>
            <a:tailEnd/>
          </a:ln>
          <a:effectLst/>
        </p:spPr>
        <p:txBody>
          <a:bodyPr vert="horz" wrap="square" lIns="92888" tIns="46443" rIns="92888" bIns="46443"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26" name="Rectangle 6"/>
          <p:cNvSpPr>
            <a:spLocks noGrp="1" noChangeArrowheads="1"/>
          </p:cNvSpPr>
          <p:nvPr>
            <p:ph type="ftr" sz="quarter" idx="4"/>
          </p:nvPr>
        </p:nvSpPr>
        <p:spPr bwMode="auto">
          <a:xfrm>
            <a:off x="1" y="8831581"/>
            <a:ext cx="3038856" cy="464820"/>
          </a:xfrm>
          <a:prstGeom prst="rect">
            <a:avLst/>
          </a:prstGeom>
          <a:noFill/>
          <a:ln w="9525">
            <a:noFill/>
            <a:miter lim="800000"/>
            <a:headEnd/>
            <a:tailEnd/>
          </a:ln>
          <a:effectLst/>
        </p:spPr>
        <p:txBody>
          <a:bodyPr vert="horz" wrap="square" lIns="92888" tIns="46443" rIns="92888" bIns="46443" numCol="1" anchor="b" anchorCtr="0" compatLnSpc="1">
            <a:prstTxWarp prst="textNoShape">
              <a:avLst/>
            </a:prstTxWarp>
          </a:bodyPr>
          <a:lstStyle>
            <a:lvl1pPr defTabSz="928603">
              <a:defRPr sz="1200" smtClean="0">
                <a:latin typeface="Times New Roman" pitchFamily="18" charset="0"/>
              </a:defRPr>
            </a:lvl1pPr>
          </a:lstStyle>
          <a:p>
            <a:pPr>
              <a:defRPr/>
            </a:pPr>
            <a:endParaRPr lang="en-US"/>
          </a:p>
        </p:txBody>
      </p:sp>
      <p:sp>
        <p:nvSpPr>
          <p:cNvPr id="30727" name="Rectangle 7"/>
          <p:cNvSpPr>
            <a:spLocks noGrp="1" noChangeArrowheads="1"/>
          </p:cNvSpPr>
          <p:nvPr>
            <p:ph type="sldNum" sz="quarter" idx="5"/>
          </p:nvPr>
        </p:nvSpPr>
        <p:spPr bwMode="auto">
          <a:xfrm>
            <a:off x="3971544" y="8831581"/>
            <a:ext cx="3038856" cy="464820"/>
          </a:xfrm>
          <a:prstGeom prst="rect">
            <a:avLst/>
          </a:prstGeom>
          <a:noFill/>
          <a:ln w="9525">
            <a:noFill/>
            <a:miter lim="800000"/>
            <a:headEnd/>
            <a:tailEnd/>
          </a:ln>
          <a:effectLst/>
        </p:spPr>
        <p:txBody>
          <a:bodyPr vert="horz" wrap="square" lIns="92888" tIns="46443" rIns="92888" bIns="46443" numCol="1" anchor="b" anchorCtr="0" compatLnSpc="1">
            <a:prstTxWarp prst="textNoShape">
              <a:avLst/>
            </a:prstTxWarp>
          </a:bodyPr>
          <a:lstStyle>
            <a:lvl1pPr algn="r" defTabSz="928603">
              <a:defRPr sz="1200" smtClean="0">
                <a:latin typeface="Times New Roman" pitchFamily="18" charset="0"/>
              </a:defRPr>
            </a:lvl1pPr>
          </a:lstStyle>
          <a:p>
            <a:pPr>
              <a:defRPr/>
            </a:pPr>
            <a:fld id="{ECC53042-5A96-4DBC-B738-B843823BA6D7}"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CC53042-5A96-4DBC-B738-B843823BA6D7}" type="slidenum">
              <a:rPr lang="en-US" smtClean="0"/>
              <a:pPr>
                <a:defRPr/>
              </a:pPr>
              <a:t>0</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DF734984-DA9D-46F7-86D2-46DD45087FB0}" type="datetimeFigureOut">
              <a:rPr lang="en-US" smtClean="0"/>
              <a:pPr/>
              <a:t>3/2/2010</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A05E26D1-1274-47BB-A1DA-3B76A596BD10}"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685800"/>
          </a:xfrm>
          <a:prstGeom prst="rect">
            <a:avLst/>
          </a:prstGeom>
        </p:spPr>
        <p:txBody>
          <a:bodyPr/>
          <a:lstStyle/>
          <a:p>
            <a:r>
              <a:rPr lang="en-US" smtClean="0"/>
              <a:t>Click to edit Master title style</a:t>
            </a:r>
            <a:endParaRPr lang="en-US"/>
          </a:p>
        </p:txBody>
      </p:sp>
      <p:sp>
        <p:nvSpPr>
          <p:cNvPr id="3" name="Rectangle 5"/>
          <p:cNvSpPr>
            <a:spLocks noGrp="1" noChangeArrowheads="1"/>
          </p:cNvSpPr>
          <p:nvPr>
            <p:ph type="ftr" sz="quarter" idx="10"/>
          </p:nvPr>
        </p:nvSpPr>
        <p:spPr>
          <a:xfrm>
            <a:off x="0" y="6629400"/>
            <a:ext cx="5638800" cy="228600"/>
          </a:xfrm>
          <a:prstGeom prst="rect">
            <a:avLst/>
          </a:prstGeom>
          <a:ln/>
        </p:spPr>
        <p:txBody>
          <a:bodyPr/>
          <a:lstStyle>
            <a:lvl1pPr>
              <a:defRPr/>
            </a:lvl1pPr>
          </a:lstStyle>
          <a:p>
            <a:pPr>
              <a:defRPr/>
            </a:pPr>
            <a:r>
              <a:rPr lang="en-US" altLang="en-US" dirty="0"/>
              <a:t>R. S. Sutton and A. G. </a:t>
            </a:r>
            <a:r>
              <a:rPr lang="en-US" altLang="en-US" dirty="0" err="1"/>
              <a:t>Barto</a:t>
            </a:r>
            <a:r>
              <a:rPr lang="en-US" altLang="en-US" dirty="0"/>
              <a:t>: Reinforcement Learning: An Introduction</a:t>
            </a:r>
            <a:endParaRPr lang="en-US" altLang="en-US" sz="1400" dirty="0"/>
          </a:p>
        </p:txBody>
      </p:sp>
      <p:sp>
        <p:nvSpPr>
          <p:cNvPr id="4" name="Rectangle 6"/>
          <p:cNvSpPr>
            <a:spLocks noGrp="1" noChangeArrowheads="1"/>
          </p:cNvSpPr>
          <p:nvPr>
            <p:ph type="sldNum" sz="quarter" idx="11"/>
          </p:nvPr>
        </p:nvSpPr>
        <p:spPr>
          <a:xfrm>
            <a:off x="7239000" y="6629400"/>
            <a:ext cx="1905000" cy="228600"/>
          </a:xfrm>
          <a:prstGeom prst="rect">
            <a:avLst/>
          </a:prstGeom>
          <a:ln/>
        </p:spPr>
        <p:txBody>
          <a:bodyPr/>
          <a:lstStyle>
            <a:lvl1pPr>
              <a:defRPr/>
            </a:lvl1pPr>
          </a:lstStyle>
          <a:p>
            <a:pPr>
              <a:defRPr/>
            </a:pPr>
            <a:fld id="{2A9A9A9B-D817-4253-85CF-175FAC8E63AC}" type="slidenum">
              <a:rPr lang="en-US" altLang="en-US"/>
              <a:pPr>
                <a:defRPr/>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6858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447800"/>
            <a:ext cx="3810000" cy="4876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447800"/>
            <a:ext cx="3810000" cy="4876800"/>
          </a:xfrm>
          <a:prstGeom prst="rect">
            <a:avLst/>
          </a:prstGeom>
        </p:spPr>
        <p:txBody>
          <a:bodyPr/>
          <a:lstStyle/>
          <a:p>
            <a:pPr lvl="0"/>
            <a:endParaRPr lang="en-US" noProof="0" smtClean="0"/>
          </a:p>
        </p:txBody>
      </p:sp>
      <p:sp>
        <p:nvSpPr>
          <p:cNvPr id="5" name="Rectangle 5"/>
          <p:cNvSpPr>
            <a:spLocks noGrp="1" noChangeArrowheads="1"/>
          </p:cNvSpPr>
          <p:nvPr>
            <p:ph type="ftr" sz="quarter" idx="10"/>
          </p:nvPr>
        </p:nvSpPr>
        <p:spPr>
          <a:xfrm>
            <a:off x="0" y="6629400"/>
            <a:ext cx="5638800" cy="228600"/>
          </a:xfrm>
          <a:prstGeom prst="rect">
            <a:avLst/>
          </a:prstGeom>
          <a:ln/>
        </p:spPr>
        <p:txBody>
          <a:bodyPr/>
          <a:lstStyle>
            <a:lvl1pPr>
              <a:defRPr/>
            </a:lvl1pPr>
          </a:lstStyle>
          <a:p>
            <a:pPr>
              <a:defRPr/>
            </a:pPr>
            <a:r>
              <a:rPr lang="en-US" altLang="en-US"/>
              <a:t>R. S. Sutton and A. G. Barto: Reinforcement Learning: An Introduction</a:t>
            </a:r>
            <a:endParaRPr lang="en-US" altLang="en-US" sz="1400"/>
          </a:p>
        </p:txBody>
      </p:sp>
      <p:sp>
        <p:nvSpPr>
          <p:cNvPr id="6" name="Rectangle 6"/>
          <p:cNvSpPr>
            <a:spLocks noGrp="1" noChangeArrowheads="1"/>
          </p:cNvSpPr>
          <p:nvPr>
            <p:ph type="sldNum" sz="quarter" idx="11"/>
          </p:nvPr>
        </p:nvSpPr>
        <p:spPr>
          <a:xfrm>
            <a:off x="7239000" y="6629400"/>
            <a:ext cx="1905000" cy="228600"/>
          </a:xfrm>
          <a:prstGeom prst="rect">
            <a:avLst/>
          </a:prstGeom>
          <a:ln/>
        </p:spPr>
        <p:txBody>
          <a:bodyPr/>
          <a:lstStyle>
            <a:lvl1pPr>
              <a:defRPr/>
            </a:lvl1pPr>
          </a:lstStyle>
          <a:p>
            <a:pPr>
              <a:defRPr/>
            </a:pPr>
            <a:fld id="{1EE89630-ECFE-46C4-8DDC-33331FDD31C1}" type="slidenum">
              <a:rPr lang="en-US" altLang="en-US"/>
              <a:pPr>
                <a:defRPr/>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7" name="Rectangle 5"/>
          <p:cNvSpPr>
            <a:spLocks noChangeArrowheads="1"/>
          </p:cNvSpPr>
          <p:nvPr/>
        </p:nvSpPr>
        <p:spPr bwMode="auto">
          <a:xfrm>
            <a:off x="304800" y="277813"/>
            <a:ext cx="8605838" cy="6254750"/>
          </a:xfrm>
          <a:prstGeom prst="rect">
            <a:avLst/>
          </a:prstGeom>
          <a:noFill/>
          <a:ln w="38100">
            <a:solidFill>
              <a:srgbClr val="333399"/>
            </a:solidFill>
            <a:miter lim="800000"/>
            <a:headEnd/>
            <a:tailEnd/>
          </a:ln>
          <a:effectLst>
            <a:outerShdw dist="107763" dir="2700000" algn="ctr" rotWithShape="0">
              <a:srgbClr val="892034"/>
            </a:outerShdw>
          </a:effectLst>
        </p:spPr>
        <p:txBody>
          <a:bodyPr wrap="none" anchor="ctr"/>
          <a:lstStyle/>
          <a:p>
            <a:pPr algn="ctr">
              <a:defRPr/>
            </a:pPr>
            <a:endParaRPr lang="en-US" dirty="0">
              <a:solidFill>
                <a:schemeClr val="hlink"/>
              </a:solidFill>
              <a:latin typeface="Times New Roman" pitchFamily="18" charset="0"/>
            </a:endParaRPr>
          </a:p>
        </p:txBody>
      </p:sp>
      <p:sp>
        <p:nvSpPr>
          <p:cNvPr id="4" name="Rectangle 5"/>
          <p:cNvSpPr>
            <a:spLocks noChangeArrowheads="1"/>
          </p:cNvSpPr>
          <p:nvPr/>
        </p:nvSpPr>
        <p:spPr bwMode="auto">
          <a:xfrm>
            <a:off x="304800" y="277813"/>
            <a:ext cx="8605838" cy="6254750"/>
          </a:xfrm>
          <a:prstGeom prst="rect">
            <a:avLst/>
          </a:prstGeom>
          <a:noFill/>
          <a:ln w="38100">
            <a:solidFill>
              <a:srgbClr val="333399"/>
            </a:solidFill>
            <a:miter lim="800000"/>
            <a:headEnd/>
            <a:tailEnd/>
          </a:ln>
          <a:effectLst>
            <a:outerShdw dist="107763" dir="2700000" algn="ctr" rotWithShape="0">
              <a:srgbClr val="BE0F34"/>
            </a:outerShdw>
          </a:effectLst>
        </p:spPr>
        <p:txBody>
          <a:bodyPr wrap="none" anchor="ctr"/>
          <a:lstStyle/>
          <a:p>
            <a:pPr algn="ctr">
              <a:defRPr/>
            </a:pPr>
            <a:endParaRPr lang="en-US" dirty="0">
              <a:solidFill>
                <a:schemeClr val="hlink"/>
              </a:solidFill>
              <a:latin typeface="Times New Roman" pitchFamily="18" charset="0"/>
            </a:endParaRPr>
          </a:p>
        </p:txBody>
      </p:sp>
      <p:sp>
        <p:nvSpPr>
          <p:cNvPr id="8" name="Rectangle 7"/>
          <p:cNvSpPr/>
          <p:nvPr userDrawn="1"/>
        </p:nvSpPr>
        <p:spPr>
          <a:xfrm>
            <a:off x="828829" y="1867384"/>
            <a:ext cx="2096829" cy="43458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userDrawn="1"/>
        </p:nvSpPr>
        <p:spPr>
          <a:xfrm>
            <a:off x="542455" y="162116"/>
            <a:ext cx="3863290" cy="307777"/>
          </a:xfrm>
          <a:prstGeom prst="rect">
            <a:avLst/>
          </a:prstGeom>
          <a:solidFill>
            <a:srgbClr val="FFFFFF"/>
          </a:solidFill>
        </p:spPr>
        <p:txBody>
          <a:bodyPr wrap="square" rtlCol="0" anchor="ctr">
            <a:spAutoFit/>
          </a:bodyPr>
          <a:lstStyle/>
          <a:p>
            <a:pPr algn="ctr"/>
            <a:r>
              <a:rPr lang="en-US" sz="1400" b="1" dirty="0" smtClean="0">
                <a:solidFill>
                  <a:schemeClr val="accent1"/>
                </a:solidFill>
                <a:latin typeface="+mn-lt"/>
              </a:rPr>
              <a:t>Senior Design I: Preliminary Design Review</a:t>
            </a:r>
            <a:endParaRPr lang="en-US" sz="1400" b="1" dirty="0">
              <a:solidFill>
                <a:schemeClr val="accent1"/>
              </a:solidFill>
              <a:latin typeface="+mn-lt"/>
            </a:endParaRPr>
          </a:p>
        </p:txBody>
      </p:sp>
      <p:pic>
        <p:nvPicPr>
          <p:cNvPr id="203778" name="Picture 2"/>
          <p:cNvPicPr>
            <a:picLocks noChangeAspect="1" noChangeArrowheads="1"/>
          </p:cNvPicPr>
          <p:nvPr userDrawn="1"/>
        </p:nvPicPr>
        <p:blipFill>
          <a:blip r:embed="rId6" cstate="print"/>
          <a:srcRect/>
          <a:stretch>
            <a:fillRect/>
          </a:stretch>
        </p:blipFill>
        <p:spPr bwMode="auto">
          <a:xfrm>
            <a:off x="8135804" y="6238875"/>
            <a:ext cx="590550" cy="6191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85" r:id="rId1"/>
    <p:sldLayoutId id="2147483687" r:id="rId2"/>
    <p:sldLayoutId id="2147483713" r:id="rId3"/>
    <p:sldLayoutId id="2147483714" r:id="rId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36" name="Rectangle 12"/>
          <p:cNvSpPr>
            <a:spLocks noChangeArrowheads="1"/>
          </p:cNvSpPr>
          <p:nvPr/>
        </p:nvSpPr>
        <p:spPr bwMode="auto">
          <a:xfrm>
            <a:off x="227013" y="455613"/>
            <a:ext cx="8683625" cy="42862"/>
          </a:xfrm>
          <a:prstGeom prst="rect">
            <a:avLst/>
          </a:prstGeom>
          <a:gradFill rotWithShape="0">
            <a:gsLst>
              <a:gs pos="0">
                <a:srgbClr val="BE0F34"/>
              </a:gs>
              <a:gs pos="100000">
                <a:srgbClr val="95CAFF"/>
              </a:gs>
            </a:gsLst>
            <a:lin ang="0" scaled="1"/>
          </a:gradFill>
          <a:ln w="9525">
            <a:noFill/>
            <a:miter lim="800000"/>
            <a:headEnd/>
            <a:tailEnd/>
          </a:ln>
          <a:effectLst/>
        </p:spPr>
        <p:txBody>
          <a:bodyPr wrap="none" anchor="ctr"/>
          <a:lstStyle/>
          <a:p>
            <a:pPr>
              <a:defRPr/>
            </a:pPr>
            <a:endParaRPr lang="en-US" dirty="0"/>
          </a:p>
        </p:txBody>
      </p:sp>
      <p:sp>
        <p:nvSpPr>
          <p:cNvPr id="1069" name="Text Box 45"/>
          <p:cNvSpPr txBox="1">
            <a:spLocks noChangeArrowheads="1"/>
          </p:cNvSpPr>
          <p:nvPr/>
        </p:nvSpPr>
        <p:spPr bwMode="auto">
          <a:xfrm>
            <a:off x="252413" y="6619874"/>
            <a:ext cx="8659812" cy="184666"/>
          </a:xfrm>
          <a:prstGeom prst="rect">
            <a:avLst/>
          </a:prstGeom>
          <a:noFill/>
          <a:ln w="9525">
            <a:noFill/>
            <a:miter lim="800000"/>
            <a:headEnd/>
            <a:tailEnd/>
          </a:ln>
          <a:effectLst/>
        </p:spPr>
        <p:txBody>
          <a:bodyPr wrap="square" lIns="0" tIns="0" rIns="0" bIns="0">
            <a:spAutoFit/>
          </a:bodyPr>
          <a:lstStyle/>
          <a:p>
            <a:pPr>
              <a:spcBef>
                <a:spcPct val="50000"/>
              </a:spcBef>
              <a:tabLst>
                <a:tab pos="8631238" algn="r"/>
              </a:tabLst>
              <a:defRPr/>
            </a:pPr>
            <a:r>
              <a:rPr lang="en-US" sz="1200" b="1" dirty="0" smtClean="0">
                <a:solidFill>
                  <a:srgbClr val="BE0F34"/>
                </a:solidFill>
              </a:rPr>
              <a:t>Urban</a:t>
            </a:r>
            <a:r>
              <a:rPr lang="en-US" sz="1200" b="1" baseline="0" dirty="0" smtClean="0">
                <a:solidFill>
                  <a:srgbClr val="BE0F34"/>
                </a:solidFill>
              </a:rPr>
              <a:t> Wind Engineering</a:t>
            </a:r>
            <a:r>
              <a:rPr lang="en-US" sz="1200" b="1" dirty="0" smtClean="0">
                <a:solidFill>
                  <a:srgbClr val="BE0F34"/>
                </a:solidFill>
              </a:rPr>
              <a:t>: </a:t>
            </a:r>
            <a:r>
              <a:rPr lang="en-US" sz="1200" b="1" dirty="0" smtClean="0">
                <a:solidFill>
                  <a:srgbClr val="BE0F34"/>
                </a:solidFill>
              </a:rPr>
              <a:t>Slide </a:t>
            </a:r>
            <a:fld id="{56D32A91-0AE1-4806-AC33-D8959F4B7E0D}" type="slidenum">
              <a:rPr lang="en-US" sz="1200" b="1" smtClean="0">
                <a:solidFill>
                  <a:srgbClr val="BE0F34"/>
                </a:solidFill>
              </a:rPr>
              <a:pPr>
                <a:spcBef>
                  <a:spcPct val="50000"/>
                </a:spcBef>
                <a:tabLst>
                  <a:tab pos="8631238" algn="r"/>
                </a:tabLst>
                <a:defRPr/>
              </a:pPr>
              <a:t>‹#›</a:t>
            </a:fld>
            <a:r>
              <a:rPr lang="en-US" sz="1200" b="1" dirty="0" smtClean="0">
                <a:solidFill>
                  <a:srgbClr val="BE0F34"/>
                </a:solidFill>
              </a:rPr>
              <a:t>	Spring’2010</a:t>
            </a:r>
            <a:endParaRPr lang="en-US" sz="1200" b="1" dirty="0">
              <a:solidFill>
                <a:srgbClr val="BE0F34"/>
              </a:solidFill>
            </a:endParaRPr>
          </a:p>
        </p:txBody>
      </p:sp>
    </p:spTree>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ctr" rtl="0" eaLnBrk="1" fontAlgn="base" hangingPunct="1">
        <a:spcBef>
          <a:spcPct val="0"/>
        </a:spcBef>
        <a:spcAft>
          <a:spcPct val="0"/>
        </a:spcAft>
        <a:defRPr sz="2400" b="1">
          <a:solidFill>
            <a:schemeClr val="tx1"/>
          </a:solidFill>
          <a:latin typeface="+mj-lt"/>
          <a:ea typeface="+mj-ea"/>
          <a:cs typeface="+mj-cs"/>
        </a:defRPr>
      </a:lvl1pPr>
      <a:lvl2pPr algn="ctr" rtl="0" eaLnBrk="1" fontAlgn="base" hangingPunct="1">
        <a:spcBef>
          <a:spcPct val="0"/>
        </a:spcBef>
        <a:spcAft>
          <a:spcPct val="0"/>
        </a:spcAft>
        <a:defRPr sz="2400" b="1">
          <a:solidFill>
            <a:schemeClr val="tx1"/>
          </a:solidFill>
          <a:latin typeface="Arial" charset="0"/>
        </a:defRPr>
      </a:lvl2pPr>
      <a:lvl3pPr algn="ctr" rtl="0" eaLnBrk="1" fontAlgn="base" hangingPunct="1">
        <a:spcBef>
          <a:spcPct val="0"/>
        </a:spcBef>
        <a:spcAft>
          <a:spcPct val="0"/>
        </a:spcAft>
        <a:defRPr sz="2400" b="1">
          <a:solidFill>
            <a:schemeClr val="tx1"/>
          </a:solidFill>
          <a:latin typeface="Arial" charset="0"/>
        </a:defRPr>
      </a:lvl3pPr>
      <a:lvl4pPr algn="ctr" rtl="0" eaLnBrk="1" fontAlgn="base" hangingPunct="1">
        <a:spcBef>
          <a:spcPct val="0"/>
        </a:spcBef>
        <a:spcAft>
          <a:spcPct val="0"/>
        </a:spcAft>
        <a:defRPr sz="2400" b="1">
          <a:solidFill>
            <a:schemeClr val="tx1"/>
          </a:solidFill>
          <a:latin typeface="Arial" charset="0"/>
        </a:defRPr>
      </a:lvl4pPr>
      <a:lvl5pPr algn="ctr" rtl="0" eaLnBrk="1" fontAlgn="base" hangingPunct="1">
        <a:spcBef>
          <a:spcPct val="0"/>
        </a:spcBef>
        <a:spcAft>
          <a:spcPct val="0"/>
        </a:spcAft>
        <a:defRPr sz="2400" b="1">
          <a:solidFill>
            <a:schemeClr val="tx1"/>
          </a:solidFill>
          <a:latin typeface="Arial" charset="0"/>
        </a:defRPr>
      </a:lvl5pPr>
      <a:lvl6pPr marL="457200" algn="ctr" rtl="0" eaLnBrk="1" fontAlgn="base" hangingPunct="1">
        <a:spcBef>
          <a:spcPct val="0"/>
        </a:spcBef>
        <a:spcAft>
          <a:spcPct val="0"/>
        </a:spcAft>
        <a:defRPr sz="2400" b="1">
          <a:solidFill>
            <a:schemeClr val="tx1"/>
          </a:solidFill>
          <a:latin typeface="Arial" charset="0"/>
        </a:defRPr>
      </a:lvl6pPr>
      <a:lvl7pPr marL="914400" algn="ctr" rtl="0" eaLnBrk="1" fontAlgn="base" hangingPunct="1">
        <a:spcBef>
          <a:spcPct val="0"/>
        </a:spcBef>
        <a:spcAft>
          <a:spcPct val="0"/>
        </a:spcAft>
        <a:defRPr sz="2400" b="1">
          <a:solidFill>
            <a:schemeClr val="tx1"/>
          </a:solidFill>
          <a:latin typeface="Arial" charset="0"/>
        </a:defRPr>
      </a:lvl7pPr>
      <a:lvl8pPr marL="1371600" algn="ctr" rtl="0" eaLnBrk="1" fontAlgn="base" hangingPunct="1">
        <a:spcBef>
          <a:spcPct val="0"/>
        </a:spcBef>
        <a:spcAft>
          <a:spcPct val="0"/>
        </a:spcAft>
        <a:defRPr sz="2400" b="1">
          <a:solidFill>
            <a:schemeClr val="tx1"/>
          </a:solidFill>
          <a:latin typeface="Arial" charset="0"/>
        </a:defRPr>
      </a:lvl8pPr>
      <a:lvl9pPr marL="1828800" algn="ctr" rtl="0" eaLnBrk="1" fontAlgn="base" hangingPunct="1">
        <a:spcBef>
          <a:spcPct val="0"/>
        </a:spcBef>
        <a:spcAft>
          <a:spcPct val="0"/>
        </a:spcAft>
        <a:defRPr sz="2400" b="1">
          <a:solidFill>
            <a:schemeClr val="tx1"/>
          </a:solidFill>
          <a:latin typeface="Arial" charset="0"/>
        </a:defRPr>
      </a:lvl9pPr>
    </p:titleStyle>
    <p:bodyStyle>
      <a:lvl1pPr marL="342900" indent="-342900" algn="l" rtl="0" eaLnBrk="1" fontAlgn="base" hangingPunct="1">
        <a:spcBef>
          <a:spcPct val="20000"/>
        </a:spcBef>
        <a:spcAft>
          <a:spcPct val="0"/>
        </a:spcAft>
        <a:buChar char="•"/>
        <a:defRPr>
          <a:solidFill>
            <a:schemeClr val="tx1"/>
          </a:solidFill>
          <a:latin typeface="+mn-lt"/>
          <a:ea typeface="+mn-ea"/>
          <a:cs typeface="+mn-cs"/>
        </a:defRPr>
      </a:lvl1pPr>
      <a:lvl2pPr marL="742950" indent="-285750" algn="l" rtl="0" eaLnBrk="1" fontAlgn="base" hangingPunct="1">
        <a:spcBef>
          <a:spcPct val="20000"/>
        </a:spcBef>
        <a:spcAft>
          <a:spcPct val="0"/>
        </a:spcAft>
        <a:buChar char="–"/>
        <a:defRPr>
          <a:solidFill>
            <a:schemeClr val="tx1"/>
          </a:solidFill>
          <a:latin typeface="+mn-lt"/>
        </a:defRPr>
      </a:lvl2pPr>
      <a:lvl3pPr marL="1143000"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9"/>
          <p:cNvSpPr txBox="1">
            <a:spLocks noChangeArrowheads="1"/>
          </p:cNvSpPr>
          <p:nvPr/>
        </p:nvSpPr>
        <p:spPr bwMode="auto">
          <a:xfrm>
            <a:off x="409575" y="791606"/>
            <a:ext cx="8467725" cy="830997"/>
          </a:xfrm>
          <a:prstGeom prst="rect">
            <a:avLst/>
          </a:prstGeom>
          <a:noFill/>
          <a:ln w="9525">
            <a:noFill/>
            <a:miter lim="800000"/>
            <a:headEnd/>
            <a:tailEnd/>
          </a:ln>
        </p:spPr>
        <p:txBody>
          <a:bodyPr>
            <a:spAutoFit/>
          </a:bodyPr>
          <a:lstStyle/>
          <a:p>
            <a:pPr algn="ctr">
              <a:spcBef>
                <a:spcPct val="50000"/>
              </a:spcBef>
              <a:tabLst>
                <a:tab pos="2908300" algn="l"/>
                <a:tab pos="4051300" algn="l"/>
              </a:tabLst>
            </a:pPr>
            <a:r>
              <a:rPr lang="en-US" b="1" dirty="0" smtClean="0">
                <a:solidFill>
                  <a:schemeClr val="accent2"/>
                </a:solidFill>
              </a:rPr>
              <a:t>RENEWABLE ENERGY </a:t>
            </a:r>
            <a:br>
              <a:rPr lang="en-US" b="1" dirty="0" smtClean="0">
                <a:solidFill>
                  <a:schemeClr val="accent2"/>
                </a:solidFill>
              </a:rPr>
            </a:br>
            <a:r>
              <a:rPr lang="en-US" b="1" dirty="0" smtClean="0">
                <a:solidFill>
                  <a:schemeClr val="accent2"/>
                </a:solidFill>
              </a:rPr>
              <a:t>USING HIGH-EFFICIENCY TURBINES</a:t>
            </a:r>
            <a:endParaRPr lang="en-US" b="1" dirty="0">
              <a:solidFill>
                <a:schemeClr val="accent2"/>
              </a:solidFill>
            </a:endParaRPr>
          </a:p>
        </p:txBody>
      </p:sp>
      <p:sp>
        <p:nvSpPr>
          <p:cNvPr id="8" name="Rectangle 7"/>
          <p:cNvSpPr/>
          <p:nvPr/>
        </p:nvSpPr>
        <p:spPr>
          <a:xfrm>
            <a:off x="436099" y="5097646"/>
            <a:ext cx="8417169" cy="1200329"/>
          </a:xfrm>
          <a:prstGeom prst="rect">
            <a:avLst/>
          </a:prstGeom>
        </p:spPr>
        <p:txBody>
          <a:bodyPr wrap="square">
            <a:spAutoFit/>
          </a:bodyPr>
          <a:lstStyle/>
          <a:p>
            <a:pPr algn="ctr"/>
            <a:r>
              <a:rPr lang="en-US" sz="1800" b="1" dirty="0" smtClean="0">
                <a:solidFill>
                  <a:schemeClr val="accent1"/>
                </a:solidFill>
              </a:rPr>
              <a:t>J. Smith, J. Doe, T. Smith and M. Smith</a:t>
            </a:r>
          </a:p>
          <a:p>
            <a:pPr algn="ctr"/>
            <a:r>
              <a:rPr lang="en-US" sz="1800" b="1" dirty="0" smtClean="0">
                <a:solidFill>
                  <a:schemeClr val="accent2"/>
                </a:solidFill>
              </a:rPr>
              <a:t>Advisor(s): J. Jones, </a:t>
            </a:r>
            <a:r>
              <a:rPr lang="en-US" sz="1800" b="1" dirty="0" smtClean="0">
                <a:solidFill>
                  <a:schemeClr val="accent2"/>
                </a:solidFill>
              </a:rPr>
              <a:t>M. Jones and T. Jones</a:t>
            </a:r>
            <a:endParaRPr lang="en-US" sz="1800" b="1" dirty="0" smtClean="0">
              <a:solidFill>
                <a:schemeClr val="accent2"/>
              </a:solidFill>
            </a:endParaRPr>
          </a:p>
          <a:p>
            <a:pPr algn="ctr"/>
            <a:r>
              <a:rPr lang="en-US" sz="1800" b="1" dirty="0" smtClean="0">
                <a:solidFill>
                  <a:schemeClr val="accent2"/>
                </a:solidFill>
              </a:rPr>
              <a:t>College </a:t>
            </a:r>
            <a:r>
              <a:rPr lang="en-US" sz="1800" b="1" dirty="0" smtClean="0">
                <a:solidFill>
                  <a:schemeClr val="accent2"/>
                </a:solidFill>
              </a:rPr>
              <a:t>of Engineering</a:t>
            </a:r>
          </a:p>
          <a:p>
            <a:pPr algn="ctr"/>
            <a:r>
              <a:rPr lang="en-US" sz="1800" b="1" dirty="0" smtClean="0">
                <a:solidFill>
                  <a:schemeClr val="accent2"/>
                </a:solidFill>
              </a:rPr>
              <a:t>Temple University</a:t>
            </a:r>
            <a:endParaRPr lang="en-US" sz="1800" b="1" dirty="0">
              <a:solidFill>
                <a:schemeClr val="accent2"/>
              </a:solidFill>
            </a:endParaRPr>
          </a:p>
        </p:txBody>
      </p:sp>
      <p:sp>
        <p:nvSpPr>
          <p:cNvPr id="15" name="TextBox 14"/>
          <p:cNvSpPr txBox="1"/>
          <p:nvPr/>
        </p:nvSpPr>
        <p:spPr>
          <a:xfrm>
            <a:off x="5343104" y="2356431"/>
            <a:ext cx="3258589" cy="2046714"/>
          </a:xfrm>
          <a:prstGeom prst="rect">
            <a:avLst/>
          </a:prstGeom>
          <a:noFill/>
        </p:spPr>
        <p:txBody>
          <a:bodyPr wrap="square" lIns="0" tIns="0" rIns="0" bIns="0" rtlCol="0" anchor="ctr" anchorCtr="0">
            <a:spAutoFit/>
          </a:bodyPr>
          <a:lstStyle/>
          <a:p>
            <a:pPr>
              <a:spcAft>
                <a:spcPts val="600"/>
              </a:spcAft>
            </a:pPr>
            <a:r>
              <a:rPr lang="en-US" sz="1800" b="1" dirty="0" smtClean="0">
                <a:solidFill>
                  <a:schemeClr val="accent2"/>
                </a:solidFill>
              </a:rPr>
              <a:t>Outline:</a:t>
            </a:r>
          </a:p>
          <a:p>
            <a:pPr marL="280988" indent="-168275">
              <a:spcAft>
                <a:spcPts val="600"/>
              </a:spcAft>
              <a:buFont typeface="Arial" pitchFamily="34" charset="0"/>
              <a:buChar char="•"/>
            </a:pPr>
            <a:r>
              <a:rPr lang="en-US" sz="1800" b="1" dirty="0" smtClean="0">
                <a:solidFill>
                  <a:schemeClr val="accent2"/>
                </a:solidFill>
              </a:rPr>
              <a:t>Motivation</a:t>
            </a:r>
          </a:p>
          <a:p>
            <a:pPr marL="280988" indent="-168275">
              <a:spcAft>
                <a:spcPts val="600"/>
              </a:spcAft>
              <a:buFont typeface="Arial" pitchFamily="34" charset="0"/>
              <a:buChar char="•"/>
            </a:pPr>
            <a:r>
              <a:rPr lang="en-US" sz="1800" b="1" dirty="0" smtClean="0">
                <a:solidFill>
                  <a:schemeClr val="accent2"/>
                </a:solidFill>
              </a:rPr>
              <a:t>Problem Statement</a:t>
            </a:r>
            <a:endParaRPr lang="en-US" sz="1800" b="1" dirty="0" smtClean="0">
              <a:solidFill>
                <a:schemeClr val="accent2"/>
              </a:solidFill>
            </a:endParaRPr>
          </a:p>
          <a:p>
            <a:pPr marL="280988" indent="-168275">
              <a:spcAft>
                <a:spcPts val="600"/>
              </a:spcAft>
              <a:buFont typeface="Arial" pitchFamily="34" charset="0"/>
              <a:buChar char="•"/>
            </a:pPr>
            <a:r>
              <a:rPr lang="en-US" sz="1800" b="1" dirty="0" smtClean="0">
                <a:solidFill>
                  <a:schemeClr val="accent2"/>
                </a:solidFill>
              </a:rPr>
              <a:t>Design Constraints</a:t>
            </a:r>
          </a:p>
          <a:p>
            <a:pPr marL="280988" indent="-168275">
              <a:spcAft>
                <a:spcPts val="600"/>
              </a:spcAft>
              <a:buFont typeface="Arial" pitchFamily="34" charset="0"/>
              <a:buChar char="•"/>
            </a:pPr>
            <a:r>
              <a:rPr lang="en-US" sz="1800" b="1" dirty="0" smtClean="0">
                <a:solidFill>
                  <a:schemeClr val="accent2"/>
                </a:solidFill>
              </a:rPr>
              <a:t>Approach</a:t>
            </a:r>
          </a:p>
          <a:p>
            <a:pPr marL="280988" indent="-168275">
              <a:spcAft>
                <a:spcPts val="600"/>
              </a:spcAft>
              <a:buFont typeface="Arial" pitchFamily="34" charset="0"/>
              <a:buChar char="•"/>
            </a:pPr>
            <a:r>
              <a:rPr lang="en-US" sz="1800" b="1" dirty="0" smtClean="0">
                <a:solidFill>
                  <a:schemeClr val="accent2"/>
                </a:solidFill>
              </a:rPr>
              <a:t>Technical Challenges</a:t>
            </a:r>
          </a:p>
        </p:txBody>
      </p:sp>
      <p:pic>
        <p:nvPicPr>
          <p:cNvPr id="1026" name="Picture 2"/>
          <p:cNvPicPr>
            <a:picLocks noChangeAspect="1" noChangeArrowheads="1"/>
          </p:cNvPicPr>
          <p:nvPr/>
        </p:nvPicPr>
        <p:blipFill>
          <a:blip r:embed="rId3" cstate="print"/>
          <a:srcRect/>
          <a:stretch>
            <a:fillRect/>
          </a:stretch>
        </p:blipFill>
        <p:spPr bwMode="auto">
          <a:xfrm>
            <a:off x="1018398" y="2075543"/>
            <a:ext cx="3893893" cy="2614386"/>
          </a:xfrm>
          <a:prstGeom prst="rect">
            <a:avLst/>
          </a:prstGeom>
          <a:ln w="38100">
            <a:solidFill>
              <a:srgbClr val="BE0F34"/>
            </a:solidFill>
          </a:ln>
          <a:effectLst>
            <a:outerShdw blurRad="139700" dist="139700" dir="2700000" algn="tl" rotWithShape="0">
              <a:srgbClr val="BE0F34">
                <a:alpha val="64706"/>
              </a:srgbClr>
            </a:outerShdw>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227013" y="57150"/>
            <a:ext cx="8672512"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Approach</a:t>
            </a:r>
            <a:endParaRPr lang="en-US" b="1" dirty="0">
              <a:solidFill>
                <a:schemeClr val="accent2"/>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227013" y="57150"/>
            <a:ext cx="8672512"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Approach</a:t>
            </a:r>
            <a:endParaRPr lang="en-US" b="1" dirty="0">
              <a:solidFill>
                <a:schemeClr val="accent2"/>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227013" y="57150"/>
            <a:ext cx="8672512"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Approach</a:t>
            </a:r>
            <a:endParaRPr lang="en-US" b="1" dirty="0">
              <a:solidFill>
                <a:schemeClr val="accent2"/>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227013" y="57150"/>
            <a:ext cx="8672512"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Approach</a:t>
            </a:r>
            <a:endParaRPr lang="en-US" b="1" dirty="0">
              <a:solidFill>
                <a:schemeClr val="accent2"/>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227013" y="57150"/>
            <a:ext cx="8672512"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Approach</a:t>
            </a:r>
            <a:endParaRPr lang="en-US" b="1" dirty="0">
              <a:solidFill>
                <a:schemeClr val="accent2"/>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227013" y="57150"/>
            <a:ext cx="8672512"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Approach</a:t>
            </a:r>
            <a:endParaRPr lang="en-US" b="1" dirty="0">
              <a:solidFill>
                <a:schemeClr val="accent2"/>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227013" y="57150"/>
            <a:ext cx="8672512"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Major Technical Challenges and Risks</a:t>
            </a:r>
            <a:endParaRPr lang="en-US" b="1" dirty="0">
              <a:solidFill>
                <a:schemeClr val="accent2"/>
              </a:solidFill>
            </a:endParaRPr>
          </a:p>
        </p:txBody>
      </p:sp>
      <p:sp>
        <p:nvSpPr>
          <p:cNvPr id="9" name="TextBox 8"/>
          <p:cNvSpPr txBox="1"/>
          <p:nvPr/>
        </p:nvSpPr>
        <p:spPr>
          <a:xfrm>
            <a:off x="233363" y="856343"/>
            <a:ext cx="8688387" cy="1821011"/>
          </a:xfrm>
          <a:prstGeom prst="rect">
            <a:avLst/>
          </a:prstGeom>
        </p:spPr>
        <p:txBody>
          <a:bodyPr wrap="square" lIns="0" tIns="0" rIns="0" bIns="0" rtlCol="0">
            <a:spAutoFit/>
          </a:bodyPr>
          <a:lstStyle/>
          <a:p>
            <a:pPr marL="233363" indent="-233363">
              <a:spcBef>
                <a:spcPts val="0"/>
              </a:spcBef>
              <a:spcAft>
                <a:spcPts val="1700"/>
              </a:spcAft>
              <a:buFontTx/>
              <a:buChar char="•"/>
            </a:pPr>
            <a:r>
              <a:rPr lang="en-US" sz="1800" b="1" dirty="0" smtClean="0">
                <a:solidFill>
                  <a:schemeClr val="bg1"/>
                </a:solidFill>
              </a:rPr>
              <a:t>What are the </a:t>
            </a:r>
            <a:r>
              <a:rPr lang="en-US" sz="1800" b="1" dirty="0" smtClean="0">
                <a:solidFill>
                  <a:schemeClr val="bg1"/>
                </a:solidFill>
              </a:rPr>
              <a:t>major technical challenges that you must overcome to be successful?</a:t>
            </a:r>
          </a:p>
          <a:p>
            <a:pPr marL="233363" indent="-233363">
              <a:spcBef>
                <a:spcPts val="0"/>
              </a:spcBef>
              <a:spcAft>
                <a:spcPts val="1700"/>
              </a:spcAft>
              <a:buFontTx/>
              <a:buChar char="•"/>
            </a:pPr>
            <a:r>
              <a:rPr lang="en-US" sz="1800" b="1" dirty="0" smtClean="0">
                <a:solidFill>
                  <a:schemeClr val="bg1"/>
                </a:solidFill>
              </a:rPr>
              <a:t>What are the risks?</a:t>
            </a:r>
          </a:p>
          <a:p>
            <a:pPr marL="233363" indent="-233363">
              <a:spcBef>
                <a:spcPts val="0"/>
              </a:spcBef>
              <a:spcAft>
                <a:spcPts val="1700"/>
              </a:spcAft>
              <a:buFontTx/>
              <a:buChar char="•"/>
            </a:pPr>
            <a:r>
              <a:rPr lang="en-US" sz="1800" b="1" dirty="0" smtClean="0">
                <a:solidFill>
                  <a:schemeClr val="bg1"/>
                </a:solidFill>
              </a:rPr>
              <a:t>What is your risk mitigation plan? (If things don’t go </a:t>
            </a:r>
            <a:r>
              <a:rPr lang="en-US" sz="1800" b="1" dirty="0" smtClean="0">
                <a:solidFill>
                  <a:schemeClr val="bg1"/>
                </a:solidFill>
              </a:rPr>
              <a:t>as planned, what are your back up plans?)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up)">
                                      <p:cBhvr>
                                        <p:cTn id="7" dur="10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wipe(up)">
                                      <p:cBhvr>
                                        <p:cTn id="12" dur="10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wipe(up)">
                                      <p:cBhvr>
                                        <p:cTn id="17" dur="10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bldLvl="2"/>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227013" y="57150"/>
            <a:ext cx="8672512"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Summary</a:t>
            </a:r>
            <a:endParaRPr lang="en-US" b="1" dirty="0">
              <a:solidFill>
                <a:schemeClr val="accent2"/>
              </a:solidFill>
            </a:endParaRPr>
          </a:p>
        </p:txBody>
      </p:sp>
      <p:sp>
        <p:nvSpPr>
          <p:cNvPr id="6" name="TextBox 5"/>
          <p:cNvSpPr txBox="1"/>
          <p:nvPr/>
        </p:nvSpPr>
        <p:spPr>
          <a:xfrm>
            <a:off x="233363" y="856343"/>
            <a:ext cx="8688387" cy="1326004"/>
          </a:xfrm>
          <a:prstGeom prst="rect">
            <a:avLst/>
          </a:prstGeom>
        </p:spPr>
        <p:txBody>
          <a:bodyPr wrap="square" lIns="0" tIns="0" rIns="0" bIns="0" rtlCol="0">
            <a:spAutoFit/>
          </a:bodyPr>
          <a:lstStyle/>
          <a:p>
            <a:pPr marL="233363" indent="-233363">
              <a:spcBef>
                <a:spcPts val="0"/>
              </a:spcBef>
              <a:spcAft>
                <a:spcPts val="1700"/>
              </a:spcAft>
              <a:buFontTx/>
              <a:buChar char="•"/>
            </a:pPr>
            <a:r>
              <a:rPr lang="en-US" sz="1800" b="1" dirty="0" smtClean="0">
                <a:solidFill>
                  <a:schemeClr val="bg1"/>
                </a:solidFill>
              </a:rPr>
              <a:t>Summarize what you plan to do in SD I and how in three or four bullets.</a:t>
            </a:r>
          </a:p>
          <a:p>
            <a:pPr marL="233363" indent="-233363">
              <a:spcBef>
                <a:spcPts val="0"/>
              </a:spcBef>
              <a:spcAft>
                <a:spcPts val="1700"/>
              </a:spcAft>
              <a:buFontTx/>
              <a:buChar char="•"/>
            </a:pPr>
            <a:r>
              <a:rPr lang="en-US" sz="1800" b="1" dirty="0" smtClean="0">
                <a:solidFill>
                  <a:schemeClr val="bg1"/>
                </a:solidFill>
              </a:rPr>
              <a:t>Summarize what you plan to do in SD II in three to four bullets, pointing ou</a:t>
            </a:r>
            <a:r>
              <a:rPr lang="en-US" sz="1800" b="1" dirty="0" smtClean="0">
                <a:solidFill>
                  <a:schemeClr val="bg1"/>
                </a:solidFill>
              </a:rPr>
              <a:t>t key challenges and major technical risks (including money, equipment, scheduling, approvals).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up)">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up)">
                                      <p:cBhvr>
                                        <p:cTn id="12" dur="10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bldLvl="2"/>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227013" y="57150"/>
            <a:ext cx="8672512"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References</a:t>
            </a:r>
            <a:endParaRPr lang="en-US" b="1" dirty="0">
              <a:solidFill>
                <a:schemeClr val="accent2"/>
              </a:solidFill>
            </a:endParaRPr>
          </a:p>
        </p:txBody>
      </p:sp>
      <p:sp>
        <p:nvSpPr>
          <p:cNvPr id="6" name="TextBox 5"/>
          <p:cNvSpPr txBox="1"/>
          <p:nvPr/>
        </p:nvSpPr>
        <p:spPr>
          <a:xfrm>
            <a:off x="233363" y="856343"/>
            <a:ext cx="8688387" cy="1326004"/>
          </a:xfrm>
          <a:prstGeom prst="rect">
            <a:avLst/>
          </a:prstGeom>
        </p:spPr>
        <p:txBody>
          <a:bodyPr wrap="square" lIns="0" tIns="0" rIns="0" bIns="0" rtlCol="0">
            <a:spAutoFit/>
          </a:bodyPr>
          <a:lstStyle/>
          <a:p>
            <a:pPr marL="233363" indent="-233363">
              <a:spcBef>
                <a:spcPts val="0"/>
              </a:spcBef>
              <a:spcAft>
                <a:spcPts val="1700"/>
              </a:spcAft>
              <a:buFontTx/>
              <a:buChar char="•"/>
            </a:pPr>
            <a:r>
              <a:rPr lang="en-US" sz="1800" b="1" dirty="0" smtClean="0">
                <a:solidFill>
                  <a:schemeClr val="bg1"/>
                </a:solidFill>
              </a:rPr>
              <a:t>List several key references for your project in APA format.</a:t>
            </a:r>
          </a:p>
          <a:p>
            <a:pPr marL="233363" indent="-233363">
              <a:spcBef>
                <a:spcPts val="0"/>
              </a:spcBef>
              <a:spcAft>
                <a:spcPts val="1700"/>
              </a:spcAft>
              <a:buFontTx/>
              <a:buChar char="•"/>
            </a:pPr>
            <a:r>
              <a:rPr lang="en-US" sz="1800" b="1" dirty="0" smtClean="0">
                <a:solidFill>
                  <a:schemeClr val="bg1"/>
                </a:solidFill>
              </a:rPr>
              <a:t>Do not read this slide during the presentation. It is provided simply as background material for people who will download and read your presentation.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up)">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up)">
                                      <p:cBhvr>
                                        <p:cTn id="12" dur="10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bldLvl="2"/>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227013" y="57150"/>
            <a:ext cx="8672512"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Abstract</a:t>
            </a:r>
            <a:endParaRPr lang="en-US" b="1" dirty="0">
              <a:solidFill>
                <a:schemeClr val="accent2"/>
              </a:solidFill>
            </a:endParaRPr>
          </a:p>
        </p:txBody>
      </p:sp>
      <p:sp>
        <p:nvSpPr>
          <p:cNvPr id="6" name="TextBox 5"/>
          <p:cNvSpPr txBox="1"/>
          <p:nvPr/>
        </p:nvSpPr>
        <p:spPr>
          <a:xfrm>
            <a:off x="228599" y="725714"/>
            <a:ext cx="8683625" cy="5363007"/>
          </a:xfrm>
          <a:prstGeom prst="rect">
            <a:avLst/>
          </a:prstGeom>
        </p:spPr>
        <p:txBody>
          <a:bodyPr wrap="square" lIns="0" tIns="0" rIns="0" bIns="0" rtlCol="0">
            <a:spAutoFit/>
          </a:bodyPr>
          <a:lstStyle/>
          <a:p>
            <a:pPr>
              <a:spcBef>
                <a:spcPts val="0"/>
              </a:spcBef>
              <a:spcAft>
                <a:spcPts val="1700"/>
              </a:spcAft>
            </a:pPr>
            <a:r>
              <a:rPr lang="en-US" sz="1800" b="1" dirty="0" smtClean="0"/>
              <a:t>Due to the increasing costs of energy, and the higher demand to move towards green technology, a wind turbine has been installed on top of the Engineering building on Temple University’s Main Campus. The wind turbine has successfully reduced the total cost of electricity for the building, and has also reduced the stress on the power grid. Using wind modeling software, it was determined that the most efficient turbine for the building was a 250Kw rated vertical axis wind turbine. The software also helped in the exact placement of the turbine, which in turn allowed for maximum efficiency and profit. With its current location the wind blows at an </a:t>
            </a:r>
            <a:r>
              <a:rPr lang="en-US" sz="1800" b="1" dirty="0" smtClean="0">
                <a:solidFill>
                  <a:srgbClr val="333399"/>
                </a:solidFill>
              </a:rPr>
              <a:t>average speed of 13.44 mph</a:t>
            </a:r>
            <a:r>
              <a:rPr lang="en-US" sz="1800" b="1" dirty="0" smtClean="0"/>
              <a:t>. This means the turbine produces </a:t>
            </a:r>
            <a:r>
              <a:rPr lang="en-US" sz="1800" b="1" dirty="0" smtClean="0">
                <a:solidFill>
                  <a:srgbClr val="333399"/>
                </a:solidFill>
              </a:rPr>
              <a:t>49,696KWH per month </a:t>
            </a:r>
            <a:r>
              <a:rPr lang="en-US" sz="1800" b="1" dirty="0" smtClean="0"/>
              <a:t>and saved the University $59,698 a year. A varied amount of energy was stored in a battery storage system that was installed to hold any excess power produced by the system to be used during peak hours of energy consumption. The turbine cuts the total energy usage of the building by 15%, and at this rate will </a:t>
            </a:r>
            <a:r>
              <a:rPr lang="en-US" sz="1800" b="1" dirty="0" smtClean="0">
                <a:solidFill>
                  <a:srgbClr val="333399"/>
                </a:solidFill>
              </a:rPr>
              <a:t>pay for itself in 8.6 years</a:t>
            </a:r>
            <a:r>
              <a:rPr lang="en-US" sz="1800" b="1" dirty="0" smtClean="0"/>
              <a:t>.</a:t>
            </a:r>
          </a:p>
          <a:p>
            <a:pPr>
              <a:spcBef>
                <a:spcPts val="0"/>
              </a:spcBef>
              <a:spcAft>
                <a:spcPts val="1700"/>
              </a:spcAft>
            </a:pPr>
            <a:endParaRPr lang="en-US" sz="1800" b="1" dirty="0" smtClean="0">
              <a:solidFill>
                <a:schemeClr val="bg1"/>
              </a:solidFill>
            </a:endParaRPr>
          </a:p>
          <a:p>
            <a:pPr>
              <a:spcBef>
                <a:spcPts val="0"/>
              </a:spcBef>
              <a:spcAft>
                <a:spcPts val="1700"/>
              </a:spcAft>
            </a:pPr>
            <a:r>
              <a:rPr lang="en-US" sz="1800" b="1" dirty="0" smtClean="0">
                <a:solidFill>
                  <a:schemeClr val="bg1"/>
                </a:solidFill>
              </a:rPr>
              <a:t>(You can make this more visually appealing by using bulleted lists, etc.)</a:t>
            </a:r>
          </a:p>
          <a:p>
            <a:pPr>
              <a:spcBef>
                <a:spcPts val="0"/>
              </a:spcBef>
              <a:spcAft>
                <a:spcPts val="1700"/>
              </a:spcAft>
            </a:pPr>
            <a:r>
              <a:rPr lang="en-US" sz="1800" b="1" dirty="0" smtClean="0">
                <a:solidFill>
                  <a:schemeClr val="bg1"/>
                </a:solidFill>
              </a:rPr>
              <a:t>You will skip over this slide during the presentation.</a:t>
            </a:r>
            <a:endParaRPr lang="en-US" sz="1800" b="1" dirty="0" smtClean="0">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227013" y="57150"/>
            <a:ext cx="8672512"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Team Overview</a:t>
            </a:r>
            <a:endParaRPr lang="en-US" b="1" dirty="0">
              <a:solidFill>
                <a:schemeClr val="accent2"/>
              </a:solidFill>
            </a:endParaRPr>
          </a:p>
        </p:txBody>
      </p:sp>
      <p:sp>
        <p:nvSpPr>
          <p:cNvPr id="9" name="TextBox 8"/>
          <p:cNvSpPr txBox="1"/>
          <p:nvPr/>
        </p:nvSpPr>
        <p:spPr>
          <a:xfrm>
            <a:off x="228599" y="725714"/>
            <a:ext cx="8683625" cy="1326004"/>
          </a:xfrm>
          <a:prstGeom prst="rect">
            <a:avLst/>
          </a:prstGeom>
        </p:spPr>
        <p:txBody>
          <a:bodyPr wrap="square" lIns="0" tIns="0" rIns="0" bIns="0" rtlCol="0">
            <a:spAutoFit/>
          </a:bodyPr>
          <a:lstStyle/>
          <a:p>
            <a:pPr>
              <a:spcBef>
                <a:spcPts val="0"/>
              </a:spcBef>
              <a:spcAft>
                <a:spcPts val="1700"/>
              </a:spcAft>
            </a:pPr>
            <a:r>
              <a:rPr lang="en-US" sz="1800" b="1" dirty="0" smtClean="0"/>
              <a:t>Show team members (names and pictures are good) and team responsibilities (usually done in a chart).</a:t>
            </a:r>
          </a:p>
          <a:p>
            <a:pPr>
              <a:spcBef>
                <a:spcPts val="0"/>
              </a:spcBef>
              <a:spcAft>
                <a:spcPts val="1700"/>
              </a:spcAft>
            </a:pPr>
            <a:r>
              <a:rPr lang="en-US" sz="1800" b="1" dirty="0" smtClean="0"/>
              <a:t>Show your advisors also and list their areas of expertise if you have multiple advisors.</a:t>
            </a:r>
            <a:endParaRPr lang="en-US" sz="1800" b="1" dirty="0" smtClean="0">
              <a:solidFill>
                <a:schemeClr val="bg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227013" y="57150"/>
            <a:ext cx="8672512"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Motivation</a:t>
            </a:r>
            <a:endParaRPr lang="en-US" b="1" dirty="0">
              <a:solidFill>
                <a:schemeClr val="accent2"/>
              </a:solidFill>
            </a:endParaRPr>
          </a:p>
        </p:txBody>
      </p:sp>
      <p:pic>
        <p:nvPicPr>
          <p:cNvPr id="2050" name="Picture 2"/>
          <p:cNvPicPr>
            <a:picLocks noChangeAspect="1" noChangeArrowheads="1"/>
          </p:cNvPicPr>
          <p:nvPr/>
        </p:nvPicPr>
        <p:blipFill>
          <a:blip r:embed="rId2" cstate="print"/>
          <a:srcRect/>
          <a:stretch>
            <a:fillRect/>
          </a:stretch>
        </p:blipFill>
        <p:spPr bwMode="auto">
          <a:xfrm>
            <a:off x="2165577" y="727982"/>
            <a:ext cx="4638675" cy="2876550"/>
          </a:xfrm>
          <a:prstGeom prst="rect">
            <a:avLst/>
          </a:prstGeom>
          <a:noFill/>
          <a:ln w="9525">
            <a:noFill/>
            <a:miter lim="800000"/>
            <a:headEnd/>
            <a:tailEnd/>
          </a:ln>
        </p:spPr>
      </p:pic>
      <p:sp>
        <p:nvSpPr>
          <p:cNvPr id="11" name="TextBox 10"/>
          <p:cNvSpPr txBox="1"/>
          <p:nvPr/>
        </p:nvSpPr>
        <p:spPr>
          <a:xfrm>
            <a:off x="228600" y="3744687"/>
            <a:ext cx="8683625" cy="2831544"/>
          </a:xfrm>
          <a:prstGeom prst="rect">
            <a:avLst/>
          </a:prstGeom>
        </p:spPr>
        <p:txBody>
          <a:bodyPr wrap="square" lIns="0" tIns="0" rIns="0" bIns="0" rtlCol="0">
            <a:spAutoFit/>
          </a:bodyPr>
          <a:lstStyle/>
          <a:p>
            <a:pPr>
              <a:spcAft>
                <a:spcPts val="1200"/>
              </a:spcAft>
            </a:pPr>
            <a:r>
              <a:rPr lang="en-US" sz="1800" b="1" dirty="0" smtClean="0"/>
              <a:t>Three primary tasks: </a:t>
            </a:r>
            <a:endParaRPr lang="en-US" sz="1800" b="1" dirty="0" smtClean="0"/>
          </a:p>
          <a:p>
            <a:pPr marL="231775" indent="-231775">
              <a:spcAft>
                <a:spcPts val="1200"/>
              </a:spcAft>
              <a:buFont typeface="Arial" pitchFamily="34" charset="0"/>
              <a:buChar char="•"/>
            </a:pPr>
            <a:r>
              <a:rPr lang="en-US" sz="1800" b="1" dirty="0" smtClean="0"/>
              <a:t>Speech </a:t>
            </a:r>
            <a:r>
              <a:rPr lang="en-US" sz="1800" b="1" dirty="0" smtClean="0"/>
              <a:t>Recognition: finally a software-engineered system that is </a:t>
            </a:r>
            <a:r>
              <a:rPr lang="en-US" sz="1800" b="1" dirty="0" smtClean="0"/>
              <a:t>extensible;</a:t>
            </a:r>
          </a:p>
          <a:p>
            <a:pPr marL="231775" indent="-231775">
              <a:spcAft>
                <a:spcPts val="1200"/>
              </a:spcAft>
              <a:buFont typeface="Arial" pitchFamily="34" charset="0"/>
              <a:buChar char="•"/>
            </a:pPr>
            <a:r>
              <a:rPr lang="en-US" sz="1800" b="1" dirty="0" smtClean="0"/>
              <a:t>Object-Oriented </a:t>
            </a:r>
            <a:r>
              <a:rPr lang="en-US" sz="1800" b="1" dirty="0" smtClean="0"/>
              <a:t>Design: generic signal processing, mathematics, and data structures </a:t>
            </a:r>
            <a:r>
              <a:rPr lang="en-US" sz="1800" b="1" dirty="0" smtClean="0"/>
              <a:t>libraries;</a:t>
            </a:r>
          </a:p>
          <a:p>
            <a:pPr marL="231775" indent="-231775">
              <a:spcAft>
                <a:spcPts val="1200"/>
              </a:spcAft>
              <a:buFont typeface="Arial" pitchFamily="34" charset="0"/>
              <a:buChar char="•"/>
            </a:pPr>
            <a:r>
              <a:rPr lang="en-US" sz="1800" b="1" dirty="0" smtClean="0"/>
              <a:t>Education</a:t>
            </a:r>
            <a:r>
              <a:rPr lang="en-US" sz="1800" b="1" dirty="0" smtClean="0"/>
              <a:t>: workshops, tutorials, courses, toolkits, Java applets, and a remote job submission facility for debugging and comparing performance. </a:t>
            </a:r>
            <a:endParaRPr lang="en-US" sz="1800" b="1" dirty="0" smtClean="0"/>
          </a:p>
          <a:p>
            <a:pPr marL="231775" indent="-231775">
              <a:spcAft>
                <a:spcPts val="1200"/>
              </a:spcAft>
            </a:pPr>
            <a:r>
              <a:rPr lang="en-US" sz="1800" b="1" dirty="0" smtClean="0"/>
              <a:t>(Tell us why you selected this project and why it is important. Do this in a creative way to grab our attention.)</a:t>
            </a:r>
            <a:endParaRPr lang="en-US" sz="1800" b="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227013" y="57150"/>
            <a:ext cx="8672512"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Motivation</a:t>
            </a:r>
            <a:endParaRPr lang="en-US" b="1" dirty="0">
              <a:solidFill>
                <a:schemeClr val="accent2"/>
              </a:solidFill>
            </a:endParaRPr>
          </a:p>
        </p:txBody>
      </p:sp>
      <p:sp>
        <p:nvSpPr>
          <p:cNvPr id="9" name="TextBox 8"/>
          <p:cNvSpPr txBox="1"/>
          <p:nvPr/>
        </p:nvSpPr>
        <p:spPr>
          <a:xfrm>
            <a:off x="228599" y="753365"/>
            <a:ext cx="8683625" cy="772006"/>
          </a:xfrm>
          <a:prstGeom prst="rect">
            <a:avLst/>
          </a:prstGeom>
        </p:spPr>
        <p:txBody>
          <a:bodyPr wrap="square" lIns="0" tIns="0" rIns="0" bIns="0" rtlCol="0">
            <a:spAutoFit/>
          </a:bodyPr>
          <a:lstStyle/>
          <a:p>
            <a:pPr marL="290513" indent="-290513">
              <a:spcBef>
                <a:spcPts val="0"/>
              </a:spcBef>
              <a:spcAft>
                <a:spcPts val="1700"/>
              </a:spcAft>
              <a:buFont typeface="Arial" pitchFamily="34" charset="0"/>
              <a:buChar char="•"/>
            </a:pPr>
            <a:r>
              <a:rPr lang="en-US" sz="1800" b="1" dirty="0" smtClean="0">
                <a:solidFill>
                  <a:schemeClr val="bg1"/>
                </a:solidFill>
              </a:rPr>
              <a:t>Talk about the major points in the second page of your problem statement.</a:t>
            </a:r>
          </a:p>
          <a:p>
            <a:pPr marL="290513" indent="-290513">
              <a:spcBef>
                <a:spcPts val="0"/>
              </a:spcBef>
              <a:spcAft>
                <a:spcPts val="1700"/>
              </a:spcAft>
              <a:buFont typeface="Arial" pitchFamily="34" charset="0"/>
              <a:buChar char="•"/>
            </a:pPr>
            <a:r>
              <a:rPr lang="en-US" sz="1800" b="1" dirty="0" smtClean="0">
                <a:solidFill>
                  <a:schemeClr val="bg1"/>
                </a:solidFill>
              </a:rPr>
              <a:t>Bring ou</a:t>
            </a:r>
            <a:r>
              <a:rPr lang="en-US" sz="1800" b="1" dirty="0" smtClean="0">
                <a:solidFill>
                  <a:schemeClr val="bg1"/>
                </a:solidFill>
              </a:rPr>
              <a:t>t the technical aspects of your problem statement.</a:t>
            </a:r>
            <a:endParaRPr lang="en-US" sz="1800" b="1" dirty="0" smtClean="0">
              <a:solidFill>
                <a:schemeClr val="bg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227013" y="57150"/>
            <a:ext cx="8672512"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Project Overview</a:t>
            </a:r>
            <a:endParaRPr lang="en-US" b="1" dirty="0">
              <a:solidFill>
                <a:schemeClr val="accent2"/>
              </a:solidFill>
            </a:endParaRPr>
          </a:p>
        </p:txBody>
      </p:sp>
      <p:sp>
        <p:nvSpPr>
          <p:cNvPr id="9" name="TextBox 8"/>
          <p:cNvSpPr txBox="1"/>
          <p:nvPr/>
        </p:nvSpPr>
        <p:spPr>
          <a:xfrm>
            <a:off x="228599" y="753365"/>
            <a:ext cx="8683625" cy="553998"/>
          </a:xfrm>
          <a:prstGeom prst="rect">
            <a:avLst/>
          </a:prstGeom>
        </p:spPr>
        <p:txBody>
          <a:bodyPr wrap="square" lIns="0" tIns="0" rIns="0" bIns="0" rtlCol="0">
            <a:spAutoFit/>
          </a:bodyPr>
          <a:lstStyle/>
          <a:p>
            <a:pPr marL="290513" indent="-290513">
              <a:spcBef>
                <a:spcPts val="0"/>
              </a:spcBef>
              <a:spcAft>
                <a:spcPts val="1700"/>
              </a:spcAft>
              <a:buFont typeface="Arial" pitchFamily="34" charset="0"/>
              <a:buChar char="•"/>
            </a:pPr>
            <a:r>
              <a:rPr lang="en-US" sz="1800" b="1" dirty="0" smtClean="0">
                <a:solidFill>
                  <a:schemeClr val="bg1"/>
                </a:solidFill>
              </a:rPr>
              <a:t>Provide a block diagram of your project and explain your basic approach and how </a:t>
            </a:r>
            <a:r>
              <a:rPr lang="en-US" sz="1800" b="1" dirty="0" smtClean="0">
                <a:solidFill>
                  <a:schemeClr val="bg1"/>
                </a:solidFill>
              </a:rPr>
              <a:t>the problem has been decomposed into smaller ones.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227013" y="57150"/>
            <a:ext cx="8672512"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Technical Design Constraints</a:t>
            </a:r>
            <a:endParaRPr lang="en-US" b="1" dirty="0">
              <a:solidFill>
                <a:schemeClr val="accent2"/>
              </a:solidFill>
            </a:endParaRPr>
          </a:p>
        </p:txBody>
      </p:sp>
      <p:sp>
        <p:nvSpPr>
          <p:cNvPr id="9" name="TextBox 8"/>
          <p:cNvSpPr txBox="1"/>
          <p:nvPr/>
        </p:nvSpPr>
        <p:spPr>
          <a:xfrm>
            <a:off x="228599" y="725714"/>
            <a:ext cx="8683625" cy="553998"/>
          </a:xfrm>
          <a:prstGeom prst="rect">
            <a:avLst/>
          </a:prstGeom>
        </p:spPr>
        <p:txBody>
          <a:bodyPr wrap="square" lIns="0" tIns="0" rIns="0" bIns="0" rtlCol="0">
            <a:spAutoFit/>
          </a:bodyPr>
          <a:lstStyle/>
          <a:p>
            <a:pPr>
              <a:spcBef>
                <a:spcPts val="0"/>
              </a:spcBef>
              <a:spcAft>
                <a:spcPts val="1700"/>
              </a:spcAft>
            </a:pPr>
            <a:r>
              <a:rPr lang="en-US" sz="1800" b="1" dirty="0" smtClean="0"/>
              <a:t>List a table showing your 5 technical design constraints. Discuss them (using information from your design document.)</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227013" y="57150"/>
            <a:ext cx="8672512"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Non-Technical Design Constraints</a:t>
            </a:r>
            <a:endParaRPr lang="en-US" b="1" dirty="0">
              <a:solidFill>
                <a:schemeClr val="accent2"/>
              </a:solidFill>
            </a:endParaRPr>
          </a:p>
        </p:txBody>
      </p:sp>
      <p:sp>
        <p:nvSpPr>
          <p:cNvPr id="9" name="TextBox 8"/>
          <p:cNvSpPr txBox="1"/>
          <p:nvPr/>
        </p:nvSpPr>
        <p:spPr>
          <a:xfrm>
            <a:off x="228599" y="725714"/>
            <a:ext cx="8683625" cy="553998"/>
          </a:xfrm>
          <a:prstGeom prst="rect">
            <a:avLst/>
          </a:prstGeom>
        </p:spPr>
        <p:txBody>
          <a:bodyPr wrap="square" lIns="0" tIns="0" rIns="0" bIns="0" rtlCol="0">
            <a:spAutoFit/>
          </a:bodyPr>
          <a:lstStyle/>
          <a:p>
            <a:pPr>
              <a:spcBef>
                <a:spcPts val="0"/>
              </a:spcBef>
              <a:spcAft>
                <a:spcPts val="1700"/>
              </a:spcAft>
            </a:pPr>
            <a:r>
              <a:rPr lang="en-US" sz="1800" b="1" dirty="0" smtClean="0"/>
              <a:t>List a table showing your 5 non-technical design constraints. Discuss them (using information from your design document.)</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227013" y="57150"/>
            <a:ext cx="8672512"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Approach</a:t>
            </a:r>
            <a:endParaRPr lang="en-US" b="1" dirty="0">
              <a:solidFill>
                <a:schemeClr val="accent2"/>
              </a:solidFill>
            </a:endParaRPr>
          </a:p>
        </p:txBody>
      </p:sp>
      <p:sp>
        <p:nvSpPr>
          <p:cNvPr id="3" name="TextBox 2"/>
          <p:cNvSpPr txBox="1"/>
          <p:nvPr/>
        </p:nvSpPr>
        <p:spPr>
          <a:xfrm>
            <a:off x="228599" y="725714"/>
            <a:ext cx="8683625" cy="3978012"/>
          </a:xfrm>
          <a:prstGeom prst="rect">
            <a:avLst/>
          </a:prstGeom>
        </p:spPr>
        <p:txBody>
          <a:bodyPr wrap="square" lIns="0" tIns="0" rIns="0" bIns="0" rtlCol="0">
            <a:spAutoFit/>
          </a:bodyPr>
          <a:lstStyle/>
          <a:p>
            <a:pPr>
              <a:spcBef>
                <a:spcPts val="0"/>
              </a:spcBef>
              <a:spcAft>
                <a:spcPts val="1700"/>
              </a:spcAft>
            </a:pPr>
            <a:r>
              <a:rPr lang="en-US" sz="1800" b="1" dirty="0" smtClean="0"/>
              <a:t>A series of 7 slides (maximum) that takes your project apart block by block and discusses in technical detail how you will approach each block.</a:t>
            </a:r>
          </a:p>
          <a:p>
            <a:pPr>
              <a:spcBef>
                <a:spcPts val="0"/>
              </a:spcBef>
              <a:spcAft>
                <a:spcPts val="1700"/>
              </a:spcAft>
            </a:pPr>
            <a:r>
              <a:rPr lang="en-US" sz="1800" b="1" dirty="0" smtClean="0"/>
              <a:t>5 of these slides will typically relate to your technical design constraints, and 2 will related to your non-technical design constraints.</a:t>
            </a:r>
          </a:p>
          <a:p>
            <a:pPr>
              <a:spcBef>
                <a:spcPts val="0"/>
              </a:spcBef>
              <a:spcAft>
                <a:spcPts val="1700"/>
              </a:spcAft>
            </a:pPr>
            <a:r>
              <a:rPr lang="en-US" sz="1800" b="1" dirty="0" smtClean="0"/>
              <a:t>These slides account for the major design content in your project. By the end of these slides you must convince us that your project has significant design content (remember, design not implementation!).</a:t>
            </a:r>
          </a:p>
          <a:p>
            <a:pPr>
              <a:spcBef>
                <a:spcPts val="0"/>
              </a:spcBef>
              <a:spcAft>
                <a:spcPts val="1700"/>
              </a:spcAft>
            </a:pPr>
            <a:r>
              <a:rPr lang="en-US" sz="1800" b="1" dirty="0" smtClean="0"/>
              <a:t>The design content on these slides should relate to your design constraints. For each of your major technical design constraints, you should have a slide that discusses your approach and the corresponding design constraint,. You should convince us that the design will meet your design constraint and that the design constraint was set in a reasonable manner.</a:t>
            </a:r>
            <a:endParaRPr lang="en-US" sz="1800" b="1" dirty="0" smtClean="0">
              <a:solidFill>
                <a:schemeClr val="bg1"/>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lecture_title">
  <a:themeElements>
    <a:clrScheme name="ISIP Standard">
      <a:dk1>
        <a:srgbClr val="000000"/>
      </a:dk1>
      <a:lt1>
        <a:srgbClr val="000000"/>
      </a:lt1>
      <a:dk2>
        <a:srgbClr val="000000"/>
      </a:dk2>
      <a:lt2>
        <a:srgbClr val="000000"/>
      </a:lt2>
      <a:accent1>
        <a:srgbClr val="333399"/>
      </a:accent1>
      <a:accent2>
        <a:srgbClr val="892034"/>
      </a:accent2>
      <a:accent3>
        <a:srgbClr val="FFFFE2"/>
      </a:accent3>
      <a:accent4>
        <a:srgbClr val="FFFFE2"/>
      </a:accent4>
      <a:accent5>
        <a:srgbClr val="FFFFE2"/>
      </a:accent5>
      <a:accent6>
        <a:srgbClr val="FFFFE2"/>
      </a:accent6>
      <a:hlink>
        <a:srgbClr val="892034"/>
      </a:hlink>
      <a:folHlink>
        <a:srgbClr val="892034"/>
      </a:folHlink>
    </a:clrScheme>
    <a:fontScheme name="ISIP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ecture_default">
  <a:themeElements>
    <a:clrScheme name="ISIP Standard">
      <a:dk1>
        <a:srgbClr val="000000"/>
      </a:dk1>
      <a:lt1>
        <a:srgbClr val="000000"/>
      </a:lt1>
      <a:dk2>
        <a:srgbClr val="000000"/>
      </a:dk2>
      <a:lt2>
        <a:srgbClr val="000000"/>
      </a:lt2>
      <a:accent1>
        <a:srgbClr val="333399"/>
      </a:accent1>
      <a:accent2>
        <a:srgbClr val="892034"/>
      </a:accent2>
      <a:accent3>
        <a:srgbClr val="FFFFE2"/>
      </a:accent3>
      <a:accent4>
        <a:srgbClr val="FFFFE2"/>
      </a:accent4>
      <a:accent5>
        <a:srgbClr val="FFFFE2"/>
      </a:accent5>
      <a:accent6>
        <a:srgbClr val="FFFFE2"/>
      </a:accent6>
      <a:hlink>
        <a:srgbClr val="892034"/>
      </a:hlink>
      <a:folHlink>
        <a:srgbClr val="892034"/>
      </a:folHlink>
    </a:clrScheme>
    <a:fontScheme name="ISIP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lIns="0" tIns="0" rIns="0" bIns="0"/>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sz="1800" b="1" i="0" u="none" strike="noStrike" kern="0" cap="none" spc="0" normalizeH="0" baseline="0" noProof="0" dirty="0" smtClean="0">
            <a:ln>
              <a:noFill/>
            </a:ln>
            <a:solidFill>
              <a:schemeClr val="tx1"/>
            </a:solidFill>
            <a:effectLst/>
            <a:uLnTx/>
            <a:uFillTx/>
            <a:latin typeface="+mn-lt"/>
            <a:ea typeface="+mn-ea"/>
            <a:cs typeface="+mn-cs"/>
          </a:defRPr>
        </a:defPPr>
      </a:lstStyle>
    </a:tx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24291</TotalTime>
  <Words>708</Words>
  <Application>Microsoft Office PowerPoint</Application>
  <PresentationFormat>Letter Paper (8.5x11 in)</PresentationFormat>
  <Paragraphs>56</Paragraphs>
  <Slides>18</Slides>
  <Notes>1</Notes>
  <HiddenSlides>0</HiddenSlides>
  <MMClips>0</MMClips>
  <ScaleCrop>false</ScaleCrop>
  <HeadingPairs>
    <vt:vector size="4" baseType="variant">
      <vt:variant>
        <vt:lpstr>Theme</vt:lpstr>
      </vt:variant>
      <vt:variant>
        <vt:i4>2</vt:i4>
      </vt:variant>
      <vt:variant>
        <vt:lpstr>Slide Titles</vt:lpstr>
      </vt:variant>
      <vt:variant>
        <vt:i4>18</vt:i4>
      </vt:variant>
    </vt:vector>
  </HeadingPairs>
  <TitlesOfParts>
    <vt:vector size="20" baseType="lpstr">
      <vt:lpstr>lecture_title</vt:lpstr>
      <vt:lpstr>lecture_default</vt:lpstr>
      <vt:lpstr>Slide 0</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vector>
  </TitlesOfParts>
  <Company>Gateway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Valued Gateway Client</dc:creator>
  <cp:lastModifiedBy>picone</cp:lastModifiedBy>
  <cp:revision>2189</cp:revision>
  <dcterms:created xsi:type="dcterms:W3CDTF">2002-09-12T17:13:32Z</dcterms:created>
  <dcterms:modified xsi:type="dcterms:W3CDTF">2010-03-02T16:31:35Z</dcterms:modified>
</cp:coreProperties>
</file>