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sldIdLst>
    <p:sldId id="256" r:id="rId2"/>
    <p:sldId id="262" r:id="rId3"/>
    <p:sldId id="257" r:id="rId4"/>
    <p:sldId id="258" r:id="rId5"/>
    <p:sldId id="259" r:id="rId6"/>
    <p:sldId id="260" r:id="rId7"/>
    <p:sldId id="261"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096000"/>
  <p:notesSz cx="6997700" cy="92583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039B"/>
    <a:srgbClr val="AD278D"/>
    <a:srgbClr val="3333CC"/>
    <a:srgbClr val="800000"/>
    <a:srgbClr val="CC6600"/>
    <a:srgbClr val="663300"/>
    <a:srgbClr val="339966"/>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152" y="-84"/>
      </p:cViewPr>
      <p:guideLst>
        <p:guide orient="horz" pos="19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212850" y="793750"/>
            <a:ext cx="4584700" cy="30607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55823436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93888"/>
            <a:ext cx="7772400" cy="1306512"/>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454400"/>
            <a:ext cx="6400800" cy="15573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52876173"/>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5611490"/>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355600"/>
            <a:ext cx="1790700" cy="459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55600"/>
            <a:ext cx="5219700" cy="459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6813693"/>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176713" y="355600"/>
            <a:ext cx="966787" cy="533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066800" y="1295400"/>
            <a:ext cx="7162800" cy="3657600"/>
          </a:xfrm>
        </p:spPr>
        <p:txBody>
          <a:bodyPr/>
          <a:lstStyle/>
          <a:p>
            <a:endParaRPr lang="en-US"/>
          </a:p>
        </p:txBody>
      </p:sp>
    </p:spTree>
    <p:extLst>
      <p:ext uri="{BB962C8B-B14F-4D97-AF65-F5344CB8AC3E}">
        <p14:creationId xmlns:p14="http://schemas.microsoft.com/office/powerpoint/2010/main" val="1341057680"/>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6220696"/>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917950"/>
            <a:ext cx="7772400" cy="12096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584450"/>
            <a:ext cx="7772400" cy="13335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18969573"/>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295400"/>
            <a:ext cx="35052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295400"/>
            <a:ext cx="35052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0500260"/>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229600" cy="101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65250"/>
            <a:ext cx="4040188" cy="5683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33575"/>
            <a:ext cx="4040188" cy="3511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365250"/>
            <a:ext cx="4041775" cy="5683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33575"/>
            <a:ext cx="4041775" cy="3511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7284982"/>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53571739"/>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2200592"/>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42888"/>
            <a:ext cx="3008313" cy="10334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42888"/>
            <a:ext cx="5111750" cy="5202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276350"/>
            <a:ext cx="3008313" cy="4168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0589373"/>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267200"/>
            <a:ext cx="5486400" cy="5032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44513"/>
            <a:ext cx="54864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770438"/>
            <a:ext cx="5486400" cy="7159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54083727"/>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176713" y="355600"/>
            <a:ext cx="96678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500" tIns="25400" rIns="63500" bIns="25400" numCol="1" anchor="t" anchorCtr="0" compatLnSpc="1">
            <a:prstTxWarp prst="textNoShape">
              <a:avLst/>
            </a:prstTxWarp>
            <a:spAutoFit/>
          </a:bodyPr>
          <a:lstStyle/>
          <a:p>
            <a:pPr lvl="0"/>
            <a:r>
              <a:rPr lang="en-US" smtClean="0"/>
              <a:t>Title</a:t>
            </a:r>
          </a:p>
        </p:txBody>
      </p:sp>
      <p:sp>
        <p:nvSpPr>
          <p:cNvPr id="1027" name="Rectangle 3"/>
          <p:cNvSpPr>
            <a:spLocks noChangeArrowheads="1"/>
          </p:cNvSpPr>
          <p:nvPr/>
        </p:nvSpPr>
        <p:spPr bwMode="auto">
          <a:xfrm>
            <a:off x="8623300" y="5842000"/>
            <a:ext cx="342900" cy="24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a:lnSpc>
                <a:spcPct val="90000"/>
              </a:lnSpc>
            </a:pPr>
            <a:fld id="{CEDBF3D3-B197-4566-909A-BAE34CF43168}" type="slidenum">
              <a:rPr lang="en-US" sz="1400" b="1">
                <a:solidFill>
                  <a:schemeClr val="bg1"/>
                </a:solidFill>
                <a:latin typeface="Helvetica" charset="0"/>
              </a:rPr>
              <a:pPr>
                <a:lnSpc>
                  <a:spcPct val="90000"/>
                </a:lnSpc>
              </a:pPr>
              <a:t>‹#›</a:t>
            </a:fld>
            <a:endParaRPr lang="en-US" sz="1400" b="1">
              <a:latin typeface="Helvetica" charset="0"/>
            </a:endParaRPr>
          </a:p>
        </p:txBody>
      </p:sp>
      <p:sp>
        <p:nvSpPr>
          <p:cNvPr id="1028" name="Rectangle 4"/>
          <p:cNvSpPr>
            <a:spLocks noGrp="1" noChangeArrowheads="1"/>
          </p:cNvSpPr>
          <p:nvPr>
            <p:ph type="body" idx="1"/>
          </p:nvPr>
        </p:nvSpPr>
        <p:spPr bwMode="auto">
          <a:xfrm>
            <a:off x="1066800" y="1295400"/>
            <a:ext cx="71628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random/>
  </p:transition>
  <p:txStyles>
    <p:titleStyle>
      <a:lvl1pPr algn="ctr" rtl="0" eaLnBrk="0" fontAlgn="base" hangingPunct="0">
        <a:lnSpc>
          <a:spcPct val="88000"/>
        </a:lnSpc>
        <a:spcBef>
          <a:spcPct val="0"/>
        </a:spcBef>
        <a:spcAft>
          <a:spcPct val="0"/>
        </a:spcAft>
        <a:defRPr sz="3600" b="1">
          <a:solidFill>
            <a:schemeClr val="folHlink"/>
          </a:solidFill>
          <a:effectLst>
            <a:outerShdw blurRad="38100" dist="38100" dir="2700000" algn="tl">
              <a:srgbClr val="C0C0C0"/>
            </a:outerShdw>
          </a:effectLst>
          <a:latin typeface="+mj-lt"/>
          <a:ea typeface="+mj-ea"/>
          <a:cs typeface="+mj-cs"/>
        </a:defRPr>
      </a:lvl1pPr>
      <a:lvl2pPr algn="ctr" rtl="0" eaLnBrk="0" fontAlgn="base" hangingPunct="0">
        <a:lnSpc>
          <a:spcPct val="88000"/>
        </a:lnSpc>
        <a:spcBef>
          <a:spcPct val="0"/>
        </a:spcBef>
        <a:spcAft>
          <a:spcPct val="0"/>
        </a:spcAft>
        <a:defRPr sz="3600" b="1">
          <a:solidFill>
            <a:schemeClr val="folHlink"/>
          </a:solidFill>
          <a:effectLst>
            <a:outerShdw blurRad="38100" dist="38100" dir="2700000" algn="tl">
              <a:srgbClr val="C0C0C0"/>
            </a:outerShdw>
          </a:effectLst>
          <a:latin typeface="Avant Garde" charset="0"/>
        </a:defRPr>
      </a:lvl2pPr>
      <a:lvl3pPr algn="ctr" rtl="0" eaLnBrk="0" fontAlgn="base" hangingPunct="0">
        <a:lnSpc>
          <a:spcPct val="88000"/>
        </a:lnSpc>
        <a:spcBef>
          <a:spcPct val="0"/>
        </a:spcBef>
        <a:spcAft>
          <a:spcPct val="0"/>
        </a:spcAft>
        <a:defRPr sz="3600" b="1">
          <a:solidFill>
            <a:schemeClr val="folHlink"/>
          </a:solidFill>
          <a:effectLst>
            <a:outerShdw blurRad="38100" dist="38100" dir="2700000" algn="tl">
              <a:srgbClr val="C0C0C0"/>
            </a:outerShdw>
          </a:effectLst>
          <a:latin typeface="Avant Garde" charset="0"/>
        </a:defRPr>
      </a:lvl3pPr>
      <a:lvl4pPr algn="ctr" rtl="0" eaLnBrk="0" fontAlgn="base" hangingPunct="0">
        <a:lnSpc>
          <a:spcPct val="88000"/>
        </a:lnSpc>
        <a:spcBef>
          <a:spcPct val="0"/>
        </a:spcBef>
        <a:spcAft>
          <a:spcPct val="0"/>
        </a:spcAft>
        <a:defRPr sz="3600" b="1">
          <a:solidFill>
            <a:schemeClr val="folHlink"/>
          </a:solidFill>
          <a:effectLst>
            <a:outerShdw blurRad="38100" dist="38100" dir="2700000" algn="tl">
              <a:srgbClr val="C0C0C0"/>
            </a:outerShdw>
          </a:effectLst>
          <a:latin typeface="Avant Garde" charset="0"/>
        </a:defRPr>
      </a:lvl4pPr>
      <a:lvl5pPr algn="ctr" rtl="0" eaLnBrk="0" fontAlgn="base" hangingPunct="0">
        <a:lnSpc>
          <a:spcPct val="88000"/>
        </a:lnSpc>
        <a:spcBef>
          <a:spcPct val="0"/>
        </a:spcBef>
        <a:spcAft>
          <a:spcPct val="0"/>
        </a:spcAft>
        <a:defRPr sz="3600" b="1">
          <a:solidFill>
            <a:schemeClr val="folHlink"/>
          </a:solidFill>
          <a:effectLst>
            <a:outerShdw blurRad="38100" dist="38100" dir="2700000" algn="tl">
              <a:srgbClr val="C0C0C0"/>
            </a:outerShdw>
          </a:effectLst>
          <a:latin typeface="Avant Garde" charset="0"/>
        </a:defRPr>
      </a:lvl5pPr>
      <a:lvl6pPr marL="457200" algn="ctr" rtl="0" eaLnBrk="0" fontAlgn="base" hangingPunct="0">
        <a:lnSpc>
          <a:spcPct val="88000"/>
        </a:lnSpc>
        <a:spcBef>
          <a:spcPct val="0"/>
        </a:spcBef>
        <a:spcAft>
          <a:spcPct val="0"/>
        </a:spcAft>
        <a:defRPr sz="3600" b="1">
          <a:solidFill>
            <a:schemeClr val="folHlink"/>
          </a:solidFill>
          <a:effectLst>
            <a:outerShdw blurRad="38100" dist="38100" dir="2700000" algn="tl">
              <a:srgbClr val="C0C0C0"/>
            </a:outerShdw>
          </a:effectLst>
          <a:latin typeface="Avant Garde" charset="0"/>
        </a:defRPr>
      </a:lvl6pPr>
      <a:lvl7pPr marL="914400" algn="ctr" rtl="0" eaLnBrk="0" fontAlgn="base" hangingPunct="0">
        <a:lnSpc>
          <a:spcPct val="88000"/>
        </a:lnSpc>
        <a:spcBef>
          <a:spcPct val="0"/>
        </a:spcBef>
        <a:spcAft>
          <a:spcPct val="0"/>
        </a:spcAft>
        <a:defRPr sz="3600" b="1">
          <a:solidFill>
            <a:schemeClr val="folHlink"/>
          </a:solidFill>
          <a:effectLst>
            <a:outerShdw blurRad="38100" dist="38100" dir="2700000" algn="tl">
              <a:srgbClr val="C0C0C0"/>
            </a:outerShdw>
          </a:effectLst>
          <a:latin typeface="Avant Garde" charset="0"/>
        </a:defRPr>
      </a:lvl7pPr>
      <a:lvl8pPr marL="1371600" algn="ctr" rtl="0" eaLnBrk="0" fontAlgn="base" hangingPunct="0">
        <a:lnSpc>
          <a:spcPct val="88000"/>
        </a:lnSpc>
        <a:spcBef>
          <a:spcPct val="0"/>
        </a:spcBef>
        <a:spcAft>
          <a:spcPct val="0"/>
        </a:spcAft>
        <a:defRPr sz="3600" b="1">
          <a:solidFill>
            <a:schemeClr val="folHlink"/>
          </a:solidFill>
          <a:effectLst>
            <a:outerShdw blurRad="38100" dist="38100" dir="2700000" algn="tl">
              <a:srgbClr val="C0C0C0"/>
            </a:outerShdw>
          </a:effectLst>
          <a:latin typeface="Avant Garde" charset="0"/>
        </a:defRPr>
      </a:lvl8pPr>
      <a:lvl9pPr marL="1828800" algn="ctr" rtl="0" eaLnBrk="0" fontAlgn="base" hangingPunct="0">
        <a:lnSpc>
          <a:spcPct val="88000"/>
        </a:lnSpc>
        <a:spcBef>
          <a:spcPct val="0"/>
        </a:spcBef>
        <a:spcAft>
          <a:spcPct val="0"/>
        </a:spcAft>
        <a:defRPr sz="3600" b="1">
          <a:solidFill>
            <a:schemeClr val="folHlink"/>
          </a:solidFill>
          <a:effectLst>
            <a:outerShdw blurRad="38100" dist="38100" dir="2700000" algn="tl">
              <a:srgbClr val="C0C0C0"/>
            </a:outerShdw>
          </a:effectLst>
          <a:latin typeface="Avant Garde" charset="0"/>
        </a:defRPr>
      </a:lvl9pPr>
    </p:titleStyle>
    <p:bodyStyle>
      <a:lvl1pPr marL="285750" indent="-285750" algn="l" rtl="0" eaLnBrk="0" fontAlgn="base" hangingPunct="0">
        <a:lnSpc>
          <a:spcPct val="90000"/>
        </a:lnSpc>
        <a:spcBef>
          <a:spcPct val="30000"/>
        </a:spcBef>
        <a:spcAft>
          <a:spcPct val="0"/>
        </a:spcAft>
        <a:buClr>
          <a:schemeClr val="tx2"/>
        </a:buClr>
        <a:buSzPct val="100000"/>
        <a:buFont typeface="Zapf Dingbats" charset="2"/>
        <a:buChar char=""/>
        <a:defRPr sz="2400" b="1">
          <a:solidFill>
            <a:schemeClr val="bg1"/>
          </a:solidFill>
          <a:effectLst>
            <a:outerShdw blurRad="38100" dist="38100" dir="2700000" algn="tl">
              <a:srgbClr val="C0C0C0"/>
            </a:outerShdw>
          </a:effectLst>
          <a:latin typeface="+mn-lt"/>
          <a:ea typeface="+mn-ea"/>
          <a:cs typeface="+mn-cs"/>
        </a:defRPr>
      </a:lvl1pPr>
      <a:lvl2pPr marL="685800" indent="-228600" algn="l" rtl="0" eaLnBrk="0" fontAlgn="base" hangingPunct="0">
        <a:lnSpc>
          <a:spcPct val="90000"/>
        </a:lnSpc>
        <a:spcBef>
          <a:spcPct val="30000"/>
        </a:spcBef>
        <a:spcAft>
          <a:spcPct val="0"/>
        </a:spcAft>
        <a:buClr>
          <a:schemeClr val="tx2"/>
        </a:buClr>
        <a:buSzPct val="100000"/>
        <a:buFont typeface="Zapf Dingbats" charset="2"/>
        <a:buChar char=""/>
        <a:defRPr b="1">
          <a:solidFill>
            <a:schemeClr val="bg1"/>
          </a:solidFill>
          <a:effectLst>
            <a:outerShdw blurRad="38100" dist="38100" dir="2700000" algn="tl">
              <a:srgbClr val="C0C0C0"/>
            </a:outerShdw>
          </a:effectLst>
          <a:latin typeface="+mn-lt"/>
        </a:defRPr>
      </a:lvl2pPr>
      <a:lvl3pPr marL="1143000" indent="-228600" algn="l" rtl="0" eaLnBrk="0" fontAlgn="base" hangingPunct="0">
        <a:lnSpc>
          <a:spcPct val="90000"/>
        </a:lnSpc>
        <a:spcBef>
          <a:spcPct val="30000"/>
        </a:spcBef>
        <a:spcAft>
          <a:spcPct val="0"/>
        </a:spcAft>
        <a:buClr>
          <a:schemeClr val="tx2"/>
        </a:buClr>
        <a:buSzPct val="100000"/>
        <a:buFont typeface="Zapf Dingbats" charset="2"/>
        <a:buChar char=""/>
        <a:defRPr b="1">
          <a:solidFill>
            <a:schemeClr val="bg1"/>
          </a:solidFill>
          <a:effectLst>
            <a:outerShdw blurRad="38100" dist="38100" dir="2700000" algn="tl">
              <a:srgbClr val="C0C0C0"/>
            </a:outerShdw>
          </a:effectLst>
          <a:latin typeface="+mn-lt"/>
        </a:defRPr>
      </a:lvl3pPr>
      <a:lvl4pPr marL="1543050" indent="-171450" algn="l" rtl="0" eaLnBrk="0" fontAlgn="base" hangingPunct="0">
        <a:lnSpc>
          <a:spcPct val="90000"/>
        </a:lnSpc>
        <a:spcBef>
          <a:spcPct val="30000"/>
        </a:spcBef>
        <a:spcAft>
          <a:spcPct val="0"/>
        </a:spcAft>
        <a:buClr>
          <a:schemeClr val="tx2"/>
        </a:buClr>
        <a:buSzPct val="100000"/>
        <a:buChar char="•"/>
        <a:defRPr sz="1400" b="1">
          <a:solidFill>
            <a:schemeClr val="bg1"/>
          </a:solidFill>
          <a:effectLst>
            <a:outerShdw blurRad="38100" dist="38100" dir="2700000" algn="tl">
              <a:srgbClr val="C0C0C0"/>
            </a:outerShdw>
          </a:effectLst>
          <a:latin typeface="+mn-lt"/>
        </a:defRPr>
      </a:lvl4pPr>
      <a:lvl5pPr marL="2000250" indent="-171450" algn="l" rtl="0" eaLnBrk="0" fontAlgn="base" hangingPunct="0">
        <a:lnSpc>
          <a:spcPct val="90000"/>
        </a:lnSpc>
        <a:spcBef>
          <a:spcPct val="30000"/>
        </a:spcBef>
        <a:spcAft>
          <a:spcPct val="0"/>
        </a:spcAft>
        <a:buClr>
          <a:schemeClr val="tx2"/>
        </a:buClr>
        <a:buSzPct val="100000"/>
        <a:buChar char="–"/>
        <a:defRPr sz="1400" b="1">
          <a:solidFill>
            <a:schemeClr val="bg1"/>
          </a:solidFill>
          <a:effectLst>
            <a:outerShdw blurRad="38100" dist="38100" dir="2700000" algn="tl">
              <a:srgbClr val="C0C0C0"/>
            </a:outerShdw>
          </a:effectLst>
          <a:latin typeface="+mn-lt"/>
        </a:defRPr>
      </a:lvl5pPr>
      <a:lvl6pPr marL="2457450" indent="-171450" algn="l" rtl="0" eaLnBrk="0" fontAlgn="base" hangingPunct="0">
        <a:lnSpc>
          <a:spcPct val="90000"/>
        </a:lnSpc>
        <a:spcBef>
          <a:spcPct val="30000"/>
        </a:spcBef>
        <a:spcAft>
          <a:spcPct val="0"/>
        </a:spcAft>
        <a:buClr>
          <a:schemeClr val="tx2"/>
        </a:buClr>
        <a:buSzPct val="100000"/>
        <a:buChar char="–"/>
        <a:defRPr sz="1400" b="1">
          <a:solidFill>
            <a:schemeClr val="bg1"/>
          </a:solidFill>
          <a:effectLst>
            <a:outerShdw blurRad="38100" dist="38100" dir="2700000" algn="tl">
              <a:srgbClr val="C0C0C0"/>
            </a:outerShdw>
          </a:effectLst>
          <a:latin typeface="+mn-lt"/>
        </a:defRPr>
      </a:lvl6pPr>
      <a:lvl7pPr marL="2914650" indent="-171450" algn="l" rtl="0" eaLnBrk="0" fontAlgn="base" hangingPunct="0">
        <a:lnSpc>
          <a:spcPct val="90000"/>
        </a:lnSpc>
        <a:spcBef>
          <a:spcPct val="30000"/>
        </a:spcBef>
        <a:spcAft>
          <a:spcPct val="0"/>
        </a:spcAft>
        <a:buClr>
          <a:schemeClr val="tx2"/>
        </a:buClr>
        <a:buSzPct val="100000"/>
        <a:buChar char="–"/>
        <a:defRPr sz="1400" b="1">
          <a:solidFill>
            <a:schemeClr val="bg1"/>
          </a:solidFill>
          <a:effectLst>
            <a:outerShdw blurRad="38100" dist="38100" dir="2700000" algn="tl">
              <a:srgbClr val="C0C0C0"/>
            </a:outerShdw>
          </a:effectLst>
          <a:latin typeface="+mn-lt"/>
        </a:defRPr>
      </a:lvl7pPr>
      <a:lvl8pPr marL="3371850" indent="-171450" algn="l" rtl="0" eaLnBrk="0" fontAlgn="base" hangingPunct="0">
        <a:lnSpc>
          <a:spcPct val="90000"/>
        </a:lnSpc>
        <a:spcBef>
          <a:spcPct val="30000"/>
        </a:spcBef>
        <a:spcAft>
          <a:spcPct val="0"/>
        </a:spcAft>
        <a:buClr>
          <a:schemeClr val="tx2"/>
        </a:buClr>
        <a:buSzPct val="100000"/>
        <a:buChar char="–"/>
        <a:defRPr sz="1400" b="1">
          <a:solidFill>
            <a:schemeClr val="bg1"/>
          </a:solidFill>
          <a:effectLst>
            <a:outerShdw blurRad="38100" dist="38100" dir="2700000" algn="tl">
              <a:srgbClr val="C0C0C0"/>
            </a:outerShdw>
          </a:effectLst>
          <a:latin typeface="+mn-lt"/>
        </a:defRPr>
      </a:lvl8pPr>
      <a:lvl9pPr marL="3829050" indent="-171450" algn="l" rtl="0" eaLnBrk="0" fontAlgn="base" hangingPunct="0">
        <a:lnSpc>
          <a:spcPct val="90000"/>
        </a:lnSpc>
        <a:spcBef>
          <a:spcPct val="30000"/>
        </a:spcBef>
        <a:spcAft>
          <a:spcPct val="0"/>
        </a:spcAft>
        <a:buClr>
          <a:schemeClr val="tx2"/>
        </a:buClr>
        <a:buSzPct val="100000"/>
        <a:buChar char="–"/>
        <a:defRPr sz="1400" b="1">
          <a:solidFill>
            <a:schemeClr val="bg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2600" y="2133600"/>
            <a:ext cx="5740400" cy="1016000"/>
          </a:xfrm>
        </p:spPr>
        <p:txBody>
          <a:bodyPr wrap="square"/>
          <a:lstStyle/>
          <a:p>
            <a:pPr algn="l"/>
            <a:r>
              <a:rPr lang="en-US"/>
              <a:t/>
            </a:r>
            <a:br>
              <a:rPr lang="en-US"/>
            </a:br>
            <a:r>
              <a:rPr lang="en-US">
                <a:cs typeface="Times New Roman" pitchFamily="18" charset="0"/>
              </a:rPr>
              <a:t>How to Write a Test Plan?</a:t>
            </a:r>
          </a:p>
        </p:txBody>
      </p:sp>
      <p:sp>
        <p:nvSpPr>
          <p:cNvPr id="3075" name="Rectangle 3"/>
          <p:cNvSpPr>
            <a:spLocks noGrp="1" noChangeArrowheads="1"/>
          </p:cNvSpPr>
          <p:nvPr>
            <p:ph type="subTitle" idx="1"/>
          </p:nvPr>
        </p:nvSpPr>
        <p:spPr>
          <a:xfrm>
            <a:off x="1371600" y="3429000"/>
            <a:ext cx="6400800" cy="1600200"/>
          </a:xfrm>
        </p:spPr>
        <p:txBody>
          <a:bodyPr/>
          <a:lstStyle/>
          <a:p>
            <a:r>
              <a:rPr lang="en-GB"/>
              <a:t>A Case Study</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ipe(left)">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882900" y="355600"/>
            <a:ext cx="3563938" cy="533400"/>
          </a:xfrm>
        </p:spPr>
        <p:txBody>
          <a:bodyPr/>
          <a:lstStyle/>
          <a:p>
            <a:r>
              <a:rPr lang="en-US"/>
              <a:t>System Context</a:t>
            </a:r>
          </a:p>
        </p:txBody>
      </p:sp>
      <p:sp>
        <p:nvSpPr>
          <p:cNvPr id="13315" name="Rectangle 3"/>
          <p:cNvSpPr>
            <a:spLocks noGrp="1" noChangeArrowheads="1"/>
          </p:cNvSpPr>
          <p:nvPr>
            <p:ph type="body" idx="1"/>
          </p:nvPr>
        </p:nvSpPr>
        <p:spPr/>
        <p:txBody>
          <a:bodyPr/>
          <a:lstStyle/>
          <a:p>
            <a:r>
              <a:rPr lang="en-US" b="0">
                <a:solidFill>
                  <a:srgbClr val="000000"/>
                </a:solidFill>
                <a:effectLst/>
                <a:latin typeface="Times New Roman" pitchFamily="18" charset="0"/>
              </a:rPr>
              <a:t>Eventually, multiple users will be using the product simultaneously. Therefore, concurrent connection will be an issue for implementation. In addition, this is a pilot product that hopefully, if successful, can be used in other locations as well. This leads to issues about future support for a larger user base.</a:t>
            </a: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881313" y="355600"/>
            <a:ext cx="3556000" cy="533400"/>
          </a:xfrm>
        </p:spPr>
        <p:txBody>
          <a:bodyPr/>
          <a:lstStyle/>
          <a:p>
            <a:r>
              <a:rPr lang="en-US">
                <a:latin typeface="Arial" charset="0"/>
              </a:rPr>
              <a:t>1.0 Introduction</a:t>
            </a:r>
          </a:p>
        </p:txBody>
      </p:sp>
      <p:sp>
        <p:nvSpPr>
          <p:cNvPr id="15363" name="Rectangle 3"/>
          <p:cNvSpPr>
            <a:spLocks noGrp="1" noChangeArrowheads="1"/>
          </p:cNvSpPr>
          <p:nvPr>
            <p:ph type="body" idx="1"/>
          </p:nvPr>
        </p:nvSpPr>
        <p:spPr/>
        <p:txBody>
          <a:bodyPr/>
          <a:lstStyle/>
          <a:p>
            <a:pPr algn="just">
              <a:spcBef>
                <a:spcPts val="1200"/>
              </a:spcBef>
              <a:spcAft>
                <a:spcPts val="300"/>
              </a:spcAft>
            </a:pPr>
            <a:r>
              <a:rPr lang="en-US" b="0">
                <a:solidFill>
                  <a:schemeClr val="tx1"/>
                </a:solidFill>
                <a:effectLst/>
                <a:latin typeface="Arial" charset="0"/>
              </a:rPr>
              <a:t>This section gives a general overview of the Test Specification for the </a:t>
            </a:r>
            <a:r>
              <a:rPr lang="en-US">
                <a:solidFill>
                  <a:schemeClr val="tx1"/>
                </a:solidFill>
                <a:effectLst/>
                <a:latin typeface="Arial" charset="0"/>
              </a:rPr>
              <a:t>W</a:t>
            </a:r>
            <a:r>
              <a:rPr lang="en-US" b="0">
                <a:solidFill>
                  <a:schemeClr val="tx1"/>
                </a:solidFill>
                <a:effectLst/>
                <a:latin typeface="Arial" charset="0"/>
              </a:rPr>
              <a:t>aste </a:t>
            </a:r>
            <a:r>
              <a:rPr lang="en-US">
                <a:solidFill>
                  <a:schemeClr val="tx1"/>
                </a:solidFill>
                <a:effectLst/>
                <a:latin typeface="Arial" charset="0"/>
              </a:rPr>
              <a:t>M</a:t>
            </a:r>
            <a:r>
              <a:rPr lang="en-US" b="0">
                <a:solidFill>
                  <a:schemeClr val="tx1"/>
                </a:solidFill>
                <a:effectLst/>
                <a:latin typeface="Arial" charset="0"/>
              </a:rPr>
              <a:t>anagement </a:t>
            </a:r>
            <a:r>
              <a:rPr lang="en-US">
                <a:solidFill>
                  <a:schemeClr val="tx1"/>
                </a:solidFill>
                <a:effectLst/>
                <a:latin typeface="Arial" charset="0"/>
              </a:rPr>
              <a:t>I</a:t>
            </a:r>
            <a:r>
              <a:rPr lang="en-US" b="0">
                <a:solidFill>
                  <a:schemeClr val="tx1"/>
                </a:solidFill>
                <a:effectLst/>
                <a:latin typeface="Arial" charset="0"/>
              </a:rPr>
              <a:t>nspection </a:t>
            </a:r>
            <a:r>
              <a:rPr lang="en-US">
                <a:solidFill>
                  <a:schemeClr val="tx1"/>
                </a:solidFill>
                <a:effectLst/>
                <a:latin typeface="Arial" charset="0"/>
              </a:rPr>
              <a:t>T</a:t>
            </a:r>
            <a:r>
              <a:rPr lang="en-US" b="0">
                <a:solidFill>
                  <a:schemeClr val="tx1"/>
                </a:solidFill>
                <a:effectLst/>
                <a:latin typeface="Arial" charset="0"/>
              </a:rPr>
              <a:t>racking </a:t>
            </a:r>
            <a:r>
              <a:rPr lang="en-US">
                <a:solidFill>
                  <a:schemeClr val="tx1"/>
                </a:solidFill>
                <a:effectLst/>
                <a:latin typeface="Arial" charset="0"/>
              </a:rPr>
              <a:t>S</a:t>
            </a:r>
            <a:r>
              <a:rPr lang="en-US" b="0">
                <a:solidFill>
                  <a:schemeClr val="tx1"/>
                </a:solidFill>
                <a:effectLst/>
                <a:latin typeface="Arial" charset="0"/>
              </a:rPr>
              <a:t>ystem (WMITS).</a:t>
            </a:r>
          </a:p>
          <a:p>
            <a:endParaRPr lang="en-US"/>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08213" y="355600"/>
            <a:ext cx="4902200" cy="533400"/>
          </a:xfrm>
        </p:spPr>
        <p:txBody>
          <a:bodyPr/>
          <a:lstStyle/>
          <a:p>
            <a:r>
              <a:rPr lang="en-US">
                <a:latin typeface="Arial" charset="0"/>
              </a:rPr>
              <a:t>1.1 Goals and Objects</a:t>
            </a:r>
          </a:p>
        </p:txBody>
      </p:sp>
      <p:sp>
        <p:nvSpPr>
          <p:cNvPr id="16387" name="Rectangle 3"/>
          <p:cNvSpPr>
            <a:spLocks noGrp="1" noChangeArrowheads="1"/>
          </p:cNvSpPr>
          <p:nvPr>
            <p:ph type="body" idx="1"/>
          </p:nvPr>
        </p:nvSpPr>
        <p:spPr/>
        <p:txBody>
          <a:bodyPr/>
          <a:lstStyle/>
          <a:p>
            <a:pPr algn="just">
              <a:spcBef>
                <a:spcPts val="1200"/>
              </a:spcBef>
              <a:spcAft>
                <a:spcPts val="300"/>
              </a:spcAft>
            </a:pPr>
            <a:r>
              <a:rPr lang="en-US" b="0">
                <a:solidFill>
                  <a:schemeClr val="tx1"/>
                </a:solidFill>
                <a:effectLst/>
                <a:latin typeface="Times New Roman" pitchFamily="18" charset="0"/>
              </a:rPr>
              <a:t>Put it in a simple way, a good product will be work perfectly, doing the right thing at the right time. To do that, the software has to go through a series of tests before its final release.  Error free software is extremely difficult to achieve.  After all, nothing is perfect. Especially for software developed in a short time frame. But high quality can be achieved with a detailed test specification. </a:t>
            </a:r>
            <a:r>
              <a:rPr lang="en-US" u="sng">
                <a:solidFill>
                  <a:srgbClr val="800000"/>
                </a:solidFill>
                <a:effectLst/>
                <a:latin typeface="Times New Roman" pitchFamily="18" charset="0"/>
              </a:rPr>
              <a:t>All (or least most) of the test case will be listed</a:t>
            </a:r>
            <a:r>
              <a:rPr lang="en-US" b="0">
                <a:solidFill>
                  <a:srgbClr val="FF00FF"/>
                </a:solidFill>
                <a:effectLst/>
                <a:latin typeface="Times New Roman" pitchFamily="18" charset="0"/>
              </a:rPr>
              <a:t>,</a:t>
            </a:r>
            <a:r>
              <a:rPr lang="en-US" b="0">
                <a:solidFill>
                  <a:schemeClr val="tx1"/>
                </a:solidFill>
                <a:effectLst/>
                <a:latin typeface="Times New Roman" pitchFamily="18" charset="0"/>
              </a:rPr>
              <a:t> the development team will follow it step by step, item by item, to test all the necessary objects, data flows, limits, boundaries, and constraints of the software.</a:t>
            </a: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08213" y="355600"/>
            <a:ext cx="4902200" cy="533400"/>
          </a:xfrm>
        </p:spPr>
        <p:txBody>
          <a:bodyPr/>
          <a:lstStyle/>
          <a:p>
            <a:r>
              <a:rPr lang="en-US">
                <a:latin typeface="Arial" charset="0"/>
              </a:rPr>
              <a:t>1.1 Goals and Objects</a:t>
            </a:r>
          </a:p>
        </p:txBody>
      </p:sp>
      <p:sp>
        <p:nvSpPr>
          <p:cNvPr id="17411" name="Rectangle 3"/>
          <p:cNvSpPr>
            <a:spLocks noGrp="1" noChangeArrowheads="1"/>
          </p:cNvSpPr>
          <p:nvPr>
            <p:ph type="body" idx="1"/>
          </p:nvPr>
        </p:nvSpPr>
        <p:spPr/>
        <p:txBody>
          <a:bodyPr/>
          <a:lstStyle/>
          <a:p>
            <a:r>
              <a:rPr lang="en-US" b="0">
                <a:solidFill>
                  <a:schemeClr val="tx1"/>
                </a:solidFill>
                <a:effectLst/>
                <a:latin typeface="Times New Roman" pitchFamily="18" charset="0"/>
              </a:rPr>
              <a:t>Cyber Rovers would like to have a test specification to counter any difficulties that may impact the development and the future performance of the software. The team’s goal is </a:t>
            </a:r>
            <a:r>
              <a:rPr lang="en-US" u="sng">
                <a:solidFill>
                  <a:srgbClr val="800000"/>
                </a:solidFill>
                <a:effectLst/>
                <a:latin typeface="Times New Roman" pitchFamily="18" charset="0"/>
              </a:rPr>
              <a:t>to assist the project team in developing a strategy to deal with any errors</a:t>
            </a:r>
            <a:r>
              <a:rPr lang="en-US" b="0">
                <a:solidFill>
                  <a:schemeClr val="tx1"/>
                </a:solidFill>
                <a:effectLst/>
                <a:latin typeface="Times New Roman" pitchFamily="18" charset="0"/>
              </a:rPr>
              <a:t>. For this, the team will take a look at the most common errors to some very uncommon errors as well.</a:t>
            </a:r>
          </a:p>
          <a:p>
            <a:endParaRPr lang="en-US"/>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71713" y="355600"/>
            <a:ext cx="4775200" cy="533400"/>
          </a:xfrm>
        </p:spPr>
        <p:txBody>
          <a:bodyPr/>
          <a:lstStyle/>
          <a:p>
            <a:r>
              <a:rPr lang="en-US">
                <a:latin typeface="Arial" charset="0"/>
              </a:rPr>
              <a:t>1.3 Major Constraints</a:t>
            </a:r>
          </a:p>
        </p:txBody>
      </p:sp>
      <p:sp>
        <p:nvSpPr>
          <p:cNvPr id="18435" name="Rectangle 3"/>
          <p:cNvSpPr>
            <a:spLocks noGrp="1" noChangeArrowheads="1"/>
          </p:cNvSpPr>
          <p:nvPr>
            <p:ph type="body" idx="1"/>
          </p:nvPr>
        </p:nvSpPr>
        <p:spPr/>
        <p:txBody>
          <a:bodyPr/>
          <a:lstStyle/>
          <a:p>
            <a:pPr algn="just">
              <a:spcBef>
                <a:spcPts val="1200"/>
              </a:spcBef>
              <a:spcAft>
                <a:spcPts val="300"/>
              </a:spcAft>
            </a:pPr>
            <a:r>
              <a:rPr lang="en-US"/>
              <a:t>In this section we will talk about the business, technical or resource related constraint that may keep us from performing all tests necessary.</a:t>
            </a:r>
          </a:p>
          <a:p>
            <a:r>
              <a:rPr lang="en-US">
                <a:latin typeface="Times New Roman" pitchFamily="18" charset="0"/>
                <a:cs typeface="Times New Roman" pitchFamily="18" charset="0"/>
              </a:rPr>
              <a:t>1.	</a:t>
            </a:r>
            <a:r>
              <a:rPr lang="en-US"/>
              <a:t>The team has limitation on </a:t>
            </a:r>
            <a:r>
              <a:rPr lang="en-US" u="sng">
                <a:solidFill>
                  <a:srgbClr val="800000"/>
                </a:solidFill>
              </a:rPr>
              <a:t>time</a:t>
            </a:r>
            <a:r>
              <a:rPr lang="en-US"/>
              <a:t> to test the product at the client’s facility. We have access to the facility only during the regular office hours. We also have to set us schedule around the available time of the inspector that is to help us, so time schedule will be a major constraint when we talk about testing at the site.</a:t>
            </a:r>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71713" y="355600"/>
            <a:ext cx="4775200" cy="533400"/>
          </a:xfrm>
        </p:spPr>
        <p:txBody>
          <a:bodyPr/>
          <a:lstStyle/>
          <a:p>
            <a:r>
              <a:rPr lang="en-US">
                <a:latin typeface="Arial" charset="0"/>
              </a:rPr>
              <a:t>1.3 Major Constraints</a:t>
            </a:r>
          </a:p>
        </p:txBody>
      </p:sp>
      <p:sp>
        <p:nvSpPr>
          <p:cNvPr id="19459" name="Rectangle 3"/>
          <p:cNvSpPr>
            <a:spLocks noGrp="1" noChangeArrowheads="1"/>
          </p:cNvSpPr>
          <p:nvPr>
            <p:ph type="body" idx="1"/>
          </p:nvPr>
        </p:nvSpPr>
        <p:spPr/>
        <p:txBody>
          <a:bodyPr/>
          <a:lstStyle/>
          <a:p>
            <a:r>
              <a:rPr lang="en-US">
                <a:latin typeface="Times New Roman" pitchFamily="18" charset="0"/>
                <a:cs typeface="Times New Roman" pitchFamily="18" charset="0"/>
              </a:rPr>
              <a:t>2.	</a:t>
            </a:r>
            <a:r>
              <a:rPr lang="en-US"/>
              <a:t>The team also has got </a:t>
            </a:r>
            <a:r>
              <a:rPr lang="en-US" u="sng">
                <a:solidFill>
                  <a:srgbClr val="800000"/>
                </a:solidFill>
              </a:rPr>
              <a:t>funding</a:t>
            </a:r>
            <a:r>
              <a:rPr lang="en-US"/>
              <a:t> for only one hand held PC. This means that we cannot test the software using the PC from some other brand or PC that is of lesser price and lower hardware.</a:t>
            </a:r>
          </a:p>
          <a:p>
            <a:r>
              <a:rPr lang="en-US">
                <a:latin typeface="Times New Roman" pitchFamily="18" charset="0"/>
                <a:cs typeface="Times New Roman" pitchFamily="18" charset="0"/>
              </a:rPr>
              <a:t>3.	</a:t>
            </a:r>
            <a:r>
              <a:rPr lang="en-US"/>
              <a:t>The team does not know any hacker that can help us test the </a:t>
            </a:r>
            <a:r>
              <a:rPr lang="en-US" u="sng">
                <a:solidFill>
                  <a:srgbClr val="800000"/>
                </a:solidFill>
              </a:rPr>
              <a:t>security</a:t>
            </a:r>
            <a:r>
              <a:rPr lang="en-US"/>
              <a:t> problems. So we have to rely on our own knowledge and have to trust the software for the security. </a:t>
            </a:r>
          </a:p>
          <a:p>
            <a:endParaRPr lang="en-US"/>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71713" y="355600"/>
            <a:ext cx="4775200" cy="533400"/>
          </a:xfrm>
        </p:spPr>
        <p:txBody>
          <a:bodyPr/>
          <a:lstStyle/>
          <a:p>
            <a:r>
              <a:rPr lang="en-US">
                <a:latin typeface="Arial" charset="0"/>
              </a:rPr>
              <a:t>1.3 Major Constraints</a:t>
            </a:r>
          </a:p>
        </p:txBody>
      </p:sp>
      <p:sp>
        <p:nvSpPr>
          <p:cNvPr id="20483" name="Rectangle 3"/>
          <p:cNvSpPr>
            <a:spLocks noGrp="1" noChangeArrowheads="1"/>
          </p:cNvSpPr>
          <p:nvPr>
            <p:ph type="body" idx="1"/>
          </p:nvPr>
        </p:nvSpPr>
        <p:spPr/>
        <p:txBody>
          <a:bodyPr/>
          <a:lstStyle/>
          <a:p>
            <a:r>
              <a:rPr lang="en-US">
                <a:latin typeface="Times New Roman" pitchFamily="18" charset="0"/>
                <a:cs typeface="Times New Roman" pitchFamily="18" charset="0"/>
              </a:rPr>
              <a:t>4.	</a:t>
            </a:r>
            <a:r>
              <a:rPr lang="en-US"/>
              <a:t>The team also does not have large </a:t>
            </a:r>
            <a:r>
              <a:rPr lang="en-US" u="sng">
                <a:solidFill>
                  <a:srgbClr val="800000"/>
                </a:solidFill>
              </a:rPr>
              <a:t>enough group</a:t>
            </a:r>
            <a:r>
              <a:rPr lang="en-US"/>
              <a:t> to have many people use the applications at the same time to perform real stress related testing. So we have will not be able to test the product for the larger user base.</a:t>
            </a:r>
          </a:p>
          <a:p>
            <a:endParaRPr lang="en-US"/>
          </a:p>
          <a:p>
            <a:r>
              <a:rPr lang="en-US" b="0" u="sng">
                <a:solidFill>
                  <a:srgbClr val="FF0000"/>
                </a:solidFill>
                <a:effectLst/>
                <a:latin typeface="Arial" charset="0"/>
              </a:rPr>
              <a:t>Critique</a:t>
            </a:r>
            <a:r>
              <a:rPr lang="en-US" b="0">
                <a:solidFill>
                  <a:srgbClr val="FF0000"/>
                </a:solidFill>
                <a:effectLst/>
                <a:latin typeface="Arial" charset="0"/>
              </a:rPr>
              <a:t>:  Each of these constraints represents a significant product quality risk. .The team should consider risk mitigation strategies.</a:t>
            </a:r>
            <a:endParaRPr lang="en-US" b="0">
              <a:solidFill>
                <a:schemeClr val="tx1"/>
              </a:solidFill>
              <a:effectLst/>
              <a:latin typeface="Arial" charset="0"/>
            </a:endParaRPr>
          </a:p>
          <a:p>
            <a:endParaRPr lang="en-US"/>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855913" y="355600"/>
            <a:ext cx="3606800" cy="533400"/>
          </a:xfrm>
        </p:spPr>
        <p:txBody>
          <a:bodyPr/>
          <a:lstStyle/>
          <a:p>
            <a:r>
              <a:rPr lang="en-US">
                <a:latin typeface="Arial" charset="0"/>
              </a:rPr>
              <a:t>2.0 Testing Plan</a:t>
            </a:r>
          </a:p>
        </p:txBody>
      </p:sp>
      <p:sp>
        <p:nvSpPr>
          <p:cNvPr id="21507" name="Rectangle 3"/>
          <p:cNvSpPr>
            <a:spLocks noGrp="1" noChangeArrowheads="1"/>
          </p:cNvSpPr>
          <p:nvPr>
            <p:ph type="body" idx="1"/>
          </p:nvPr>
        </p:nvSpPr>
        <p:spPr/>
        <p:txBody>
          <a:bodyPr/>
          <a:lstStyle/>
          <a:p>
            <a:pPr algn="just">
              <a:spcBef>
                <a:spcPts val="1200"/>
              </a:spcBef>
              <a:spcAft>
                <a:spcPts val="300"/>
              </a:spcAft>
            </a:pPr>
            <a:r>
              <a:rPr lang="en-US"/>
              <a:t>We want the product to be bug free. We also want to make sure that there are no defects in the product. So we will be spending large amount of the total software development time on the testing. Below is the description of the </a:t>
            </a:r>
            <a:r>
              <a:rPr lang="en-US" u="sng">
                <a:solidFill>
                  <a:srgbClr val="800000"/>
                </a:solidFill>
              </a:rPr>
              <a:t>testing procedure and strategy</a:t>
            </a:r>
            <a:r>
              <a:rPr lang="en-US"/>
              <a:t>. We will also be presenting the timing and scheduled of the tests to be carried out.</a:t>
            </a:r>
          </a:p>
          <a:p>
            <a:pPr lvl="1" algn="just">
              <a:spcBef>
                <a:spcPts val="1200"/>
              </a:spcBef>
              <a:spcAft>
                <a:spcPts val="300"/>
              </a:spcAft>
            </a:pPr>
            <a:r>
              <a:rPr lang="en-US">
                <a:latin typeface="Arial" charset="0"/>
              </a:rPr>
              <a:t>2.1 Software  to be tested</a:t>
            </a:r>
          </a:p>
          <a:p>
            <a:pPr algn="just">
              <a:spcBef>
                <a:spcPts val="1200"/>
              </a:spcBef>
              <a:spcAft>
                <a:spcPts val="300"/>
              </a:spcAft>
            </a:pPr>
            <a:endParaRPr lang="en-US"/>
          </a:p>
          <a:p>
            <a:endParaRPr lang="en-US"/>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601913" y="355600"/>
            <a:ext cx="4114800" cy="533400"/>
          </a:xfrm>
        </p:spPr>
        <p:txBody>
          <a:bodyPr/>
          <a:lstStyle/>
          <a:p>
            <a:r>
              <a:rPr lang="en-US">
                <a:latin typeface="Arial" charset="0"/>
              </a:rPr>
              <a:t>2.1.1	Interfaces</a:t>
            </a:r>
          </a:p>
        </p:txBody>
      </p:sp>
      <p:sp>
        <p:nvSpPr>
          <p:cNvPr id="22531" name="Rectangle 3"/>
          <p:cNvSpPr>
            <a:spLocks noGrp="1" noChangeArrowheads="1"/>
          </p:cNvSpPr>
          <p:nvPr>
            <p:ph type="body" idx="1"/>
          </p:nvPr>
        </p:nvSpPr>
        <p:spPr/>
        <p:txBody>
          <a:bodyPr/>
          <a:lstStyle/>
          <a:p>
            <a:r>
              <a:rPr lang="en-US" b="0">
                <a:solidFill>
                  <a:schemeClr val="tx1"/>
                </a:solidFill>
                <a:effectLst/>
                <a:latin typeface="Times New Roman" pitchFamily="18" charset="0"/>
              </a:rPr>
              <a:t>Login Window</a:t>
            </a:r>
          </a:p>
          <a:p>
            <a:r>
              <a:rPr lang="en-US" b="0">
                <a:solidFill>
                  <a:schemeClr val="tx1"/>
                </a:solidFill>
                <a:effectLst/>
                <a:latin typeface="Times New Roman" pitchFamily="18" charset="0"/>
              </a:rPr>
              <a:t>We will make use of several different names to log in to the system, so will be testing login window. We will also test OK and Cancel buttons on this window by performing test above.</a:t>
            </a:r>
          </a:p>
          <a:p>
            <a:r>
              <a:rPr lang="en-US" b="0">
                <a:latin typeface="Times New Roman" pitchFamily="18" charset="0"/>
              </a:rPr>
              <a:t>DEQ – Microsoft Visual Basic [Design] Window</a:t>
            </a:r>
          </a:p>
          <a:p>
            <a:r>
              <a:rPr lang="en-US" sz="2000" b="0">
                <a:solidFill>
                  <a:schemeClr val="tx1"/>
                </a:solidFill>
                <a:effectLst/>
                <a:latin typeface="Times New Roman" pitchFamily="18" charset="0"/>
              </a:rPr>
              <a:t>This is the main window that we will use to access the database using Visual Basic. We will have several different drop-down menus in this window. File, Facility, Inspection, approve, Reports, Maintenance and Help are the drop down menu that will be available in this window we will try to use all the menus and than different options available in each of the window.</a:t>
            </a:r>
          </a:p>
          <a:p>
            <a:endParaRPr lang="en-US"/>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424113" y="355600"/>
            <a:ext cx="4470400" cy="533400"/>
          </a:xfrm>
        </p:spPr>
        <p:txBody>
          <a:bodyPr/>
          <a:lstStyle/>
          <a:p>
            <a:r>
              <a:rPr lang="en-US">
                <a:latin typeface="Arial" charset="0"/>
              </a:rPr>
              <a:t>2.2 Testing Strategy</a:t>
            </a:r>
          </a:p>
        </p:txBody>
      </p:sp>
      <p:sp>
        <p:nvSpPr>
          <p:cNvPr id="23555" name="Rectangle 3"/>
          <p:cNvSpPr>
            <a:spLocks noGrp="1" noChangeArrowheads="1"/>
          </p:cNvSpPr>
          <p:nvPr>
            <p:ph type="body" idx="1"/>
          </p:nvPr>
        </p:nvSpPr>
        <p:spPr/>
        <p:txBody>
          <a:bodyPr/>
          <a:lstStyle/>
          <a:p>
            <a:pPr algn="just">
              <a:spcBef>
                <a:spcPts val="1200"/>
              </a:spcBef>
              <a:spcAft>
                <a:spcPts val="300"/>
              </a:spcAft>
            </a:pPr>
            <a:r>
              <a:rPr lang="en-US"/>
              <a:t>In the following section we will describe the testing strategy. We will user four different methods to test our product. </a:t>
            </a:r>
          </a:p>
          <a:p>
            <a:endParaRPr lang="en-US"/>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17700" y="355600"/>
            <a:ext cx="5484813" cy="533400"/>
          </a:xfrm>
        </p:spPr>
        <p:txBody>
          <a:bodyPr/>
          <a:lstStyle/>
          <a:p>
            <a:r>
              <a:rPr lang="en-US"/>
              <a:t>What Must be Included?</a:t>
            </a:r>
          </a:p>
        </p:txBody>
      </p:sp>
      <p:grpSp>
        <p:nvGrpSpPr>
          <p:cNvPr id="9231" name="Group 15"/>
          <p:cNvGrpSpPr>
            <a:grpSpLocks/>
          </p:cNvGrpSpPr>
          <p:nvPr/>
        </p:nvGrpSpPr>
        <p:grpSpPr bwMode="auto">
          <a:xfrm>
            <a:off x="152400" y="1371600"/>
            <a:ext cx="8643938" cy="3398838"/>
            <a:chOff x="0" y="864"/>
            <a:chExt cx="5539" cy="2141"/>
          </a:xfrm>
        </p:grpSpPr>
        <p:sp>
          <p:nvSpPr>
            <p:cNvPr id="9219" name="Text Box 3"/>
            <p:cNvSpPr txBox="1">
              <a:spLocks noChangeArrowheads="1"/>
            </p:cNvSpPr>
            <p:nvPr/>
          </p:nvSpPr>
          <p:spPr bwMode="auto">
            <a:xfrm>
              <a:off x="1968" y="944"/>
              <a:ext cx="1536" cy="365"/>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b="1">
                  <a:solidFill>
                    <a:schemeClr val="accent1"/>
                  </a:solidFill>
                </a:rPr>
                <a:t>Introduction</a:t>
              </a:r>
            </a:p>
          </p:txBody>
        </p:sp>
        <p:sp>
          <p:nvSpPr>
            <p:cNvPr id="9220" name="Text Box 4"/>
            <p:cNvSpPr txBox="1">
              <a:spLocks noChangeArrowheads="1"/>
            </p:cNvSpPr>
            <p:nvPr/>
          </p:nvSpPr>
          <p:spPr bwMode="auto">
            <a:xfrm>
              <a:off x="0" y="1728"/>
              <a:ext cx="1588" cy="488"/>
            </a:xfrm>
            <a:prstGeom prst="rect">
              <a:avLst/>
            </a:prstGeom>
            <a:solidFill>
              <a:schemeClr val="tx2"/>
            </a:solidFill>
            <a:ln w="12700">
              <a:solidFill>
                <a:schemeClr val="tx2"/>
              </a:solidFill>
              <a:miter lim="800000"/>
              <a:headEnd/>
              <a:tailEnd/>
            </a:ln>
            <a:effectLst>
              <a:outerShdw dist="107763" dir="2700000" algn="ctr" rotWithShape="0">
                <a:schemeClr val="bg2"/>
              </a:outerShdw>
            </a:effectLst>
          </p:spPr>
          <p:txBody>
            <a:bodyPr wrap="none">
              <a:spAutoFit/>
            </a:bodyPr>
            <a:lstStyle/>
            <a:p>
              <a:r>
                <a:rPr lang="en-US" sz="4400" b="1"/>
                <a:t>Test Spec</a:t>
              </a:r>
            </a:p>
          </p:txBody>
        </p:sp>
        <p:sp>
          <p:nvSpPr>
            <p:cNvPr id="9221" name="Text Box 5"/>
            <p:cNvSpPr txBox="1">
              <a:spLocks noChangeArrowheads="1"/>
            </p:cNvSpPr>
            <p:nvPr/>
          </p:nvSpPr>
          <p:spPr bwMode="auto">
            <a:xfrm>
              <a:off x="1968" y="1789"/>
              <a:ext cx="1167" cy="365"/>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b="1">
                  <a:solidFill>
                    <a:schemeClr val="accent1"/>
                  </a:solidFill>
                </a:rPr>
                <a:t>Test Plan</a:t>
              </a:r>
            </a:p>
          </p:txBody>
        </p:sp>
        <p:sp>
          <p:nvSpPr>
            <p:cNvPr id="9222" name="Text Box 6"/>
            <p:cNvSpPr txBox="1">
              <a:spLocks noChangeArrowheads="1"/>
            </p:cNvSpPr>
            <p:nvPr/>
          </p:nvSpPr>
          <p:spPr bwMode="auto">
            <a:xfrm>
              <a:off x="1968" y="2640"/>
              <a:ext cx="1819" cy="365"/>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b="1">
                  <a:solidFill>
                    <a:schemeClr val="accent1"/>
                  </a:solidFill>
                </a:rPr>
                <a:t>Test Procedure</a:t>
              </a:r>
            </a:p>
          </p:txBody>
        </p:sp>
        <p:sp>
          <p:nvSpPr>
            <p:cNvPr id="9223" name="Text Box 7"/>
            <p:cNvSpPr txBox="1">
              <a:spLocks noChangeArrowheads="1"/>
            </p:cNvSpPr>
            <p:nvPr/>
          </p:nvSpPr>
          <p:spPr bwMode="auto">
            <a:xfrm>
              <a:off x="4224" y="1935"/>
              <a:ext cx="1315" cy="910"/>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200"/>
                <a:t>Unit Test </a:t>
              </a:r>
            </a:p>
            <a:p>
              <a:r>
                <a:rPr lang="en-US" sz="2200"/>
                <a:t>Integration Test</a:t>
              </a:r>
            </a:p>
            <a:p>
              <a:r>
                <a:rPr lang="en-US" sz="2200"/>
                <a:t>Validation Test</a:t>
              </a:r>
            </a:p>
            <a:p>
              <a:r>
                <a:rPr lang="en-US" sz="2200"/>
                <a:t>High-Order Test</a:t>
              </a:r>
            </a:p>
          </p:txBody>
        </p:sp>
        <p:sp>
          <p:nvSpPr>
            <p:cNvPr id="9224" name="Text Box 8"/>
            <p:cNvSpPr txBox="1">
              <a:spLocks noChangeArrowheads="1"/>
            </p:cNvSpPr>
            <p:nvPr/>
          </p:nvSpPr>
          <p:spPr bwMode="auto">
            <a:xfrm>
              <a:off x="4224" y="864"/>
              <a:ext cx="593" cy="488"/>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200"/>
                <a:t>Goal</a:t>
              </a:r>
            </a:p>
            <a:p>
              <a:r>
                <a:rPr lang="en-US" sz="2200"/>
                <a:t>Scope</a:t>
              </a:r>
            </a:p>
          </p:txBody>
        </p:sp>
        <p:cxnSp>
          <p:nvCxnSpPr>
            <p:cNvPr id="9225" name="AutoShape 9"/>
            <p:cNvCxnSpPr>
              <a:cxnSpLocks noChangeShapeType="1"/>
              <a:stCxn id="9220" idx="3"/>
              <a:endCxn id="9219" idx="1"/>
            </p:cNvCxnSpPr>
            <p:nvPr/>
          </p:nvCxnSpPr>
          <p:spPr bwMode="auto">
            <a:xfrm flipV="1">
              <a:off x="1561" y="1127"/>
              <a:ext cx="407" cy="845"/>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6" name="AutoShape 10"/>
            <p:cNvCxnSpPr>
              <a:cxnSpLocks noChangeShapeType="1"/>
              <a:stCxn id="9220" idx="3"/>
              <a:endCxn id="9221" idx="1"/>
            </p:cNvCxnSpPr>
            <p:nvPr/>
          </p:nvCxnSpPr>
          <p:spPr bwMode="auto">
            <a:xfrm>
              <a:off x="1561" y="1972"/>
              <a:ext cx="407" cy="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7" name="AutoShape 11"/>
            <p:cNvCxnSpPr>
              <a:cxnSpLocks noChangeShapeType="1"/>
              <a:stCxn id="9220" idx="3"/>
              <a:endCxn id="9222" idx="1"/>
            </p:cNvCxnSpPr>
            <p:nvPr/>
          </p:nvCxnSpPr>
          <p:spPr bwMode="auto">
            <a:xfrm>
              <a:off x="1561" y="1972"/>
              <a:ext cx="407" cy="851"/>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8" name="AutoShape 12"/>
            <p:cNvCxnSpPr>
              <a:cxnSpLocks noChangeShapeType="1"/>
              <a:stCxn id="9219" idx="3"/>
              <a:endCxn id="9224" idx="1"/>
            </p:cNvCxnSpPr>
            <p:nvPr/>
          </p:nvCxnSpPr>
          <p:spPr bwMode="auto">
            <a:xfrm>
              <a:off x="3477" y="1127"/>
              <a:ext cx="747" cy="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9" name="AutoShape 13"/>
            <p:cNvCxnSpPr>
              <a:cxnSpLocks noChangeShapeType="1"/>
              <a:stCxn id="9221" idx="3"/>
              <a:endCxn id="9223" idx="1"/>
            </p:cNvCxnSpPr>
            <p:nvPr/>
          </p:nvCxnSpPr>
          <p:spPr bwMode="auto">
            <a:xfrm>
              <a:off x="3115" y="1972"/>
              <a:ext cx="1109" cy="441"/>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0" name="AutoShape 14"/>
            <p:cNvCxnSpPr>
              <a:cxnSpLocks noChangeShapeType="1"/>
              <a:stCxn id="9222" idx="3"/>
              <a:endCxn id="9223" idx="1"/>
            </p:cNvCxnSpPr>
            <p:nvPr/>
          </p:nvCxnSpPr>
          <p:spPr bwMode="auto">
            <a:xfrm flipV="1">
              <a:off x="3756" y="2413"/>
              <a:ext cx="468" cy="41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703513" y="355600"/>
            <a:ext cx="3911600" cy="533400"/>
          </a:xfrm>
        </p:spPr>
        <p:txBody>
          <a:bodyPr/>
          <a:lstStyle/>
          <a:p>
            <a:r>
              <a:rPr lang="en-US">
                <a:latin typeface="Arial" charset="0"/>
              </a:rPr>
              <a:t>2.2.1 Unit Testing</a:t>
            </a:r>
          </a:p>
        </p:txBody>
      </p:sp>
      <p:sp>
        <p:nvSpPr>
          <p:cNvPr id="24579" name="Rectangle 3"/>
          <p:cNvSpPr>
            <a:spLocks noGrp="1" noChangeArrowheads="1"/>
          </p:cNvSpPr>
          <p:nvPr>
            <p:ph type="body" idx="1"/>
          </p:nvPr>
        </p:nvSpPr>
        <p:spPr/>
        <p:txBody>
          <a:bodyPr/>
          <a:lstStyle/>
          <a:p>
            <a:pPr algn="just">
              <a:spcBef>
                <a:spcPts val="1200"/>
              </a:spcBef>
              <a:spcAft>
                <a:spcPts val="300"/>
              </a:spcAft>
            </a:pPr>
            <a:r>
              <a:rPr lang="en-US"/>
              <a:t>In the unit test case we will be testing the </a:t>
            </a:r>
            <a:r>
              <a:rPr lang="en-US" u="sng">
                <a:solidFill>
                  <a:srgbClr val="800000"/>
                </a:solidFill>
              </a:rPr>
              <a:t>separate modules of the software</a:t>
            </a:r>
            <a:r>
              <a:rPr lang="en-US"/>
              <a:t>. We will carry out white box testing where each module or component of the software is tested individually. We will test the components by passing data through it and we will be monitoring data to find the errors. </a:t>
            </a:r>
          </a:p>
          <a:p>
            <a:r>
              <a:rPr lang="en-US" b="0">
                <a:solidFill>
                  <a:schemeClr val="tx1"/>
                </a:solidFill>
                <a:effectLst/>
              </a:rPr>
              <a:t>	</a:t>
            </a:r>
            <a:r>
              <a:rPr lang="en-US" b="0">
                <a:solidFill>
                  <a:schemeClr val="tx1"/>
                </a:solidFill>
                <a:effectLst/>
                <a:latin typeface="Times New Roman" pitchFamily="18" charset="0"/>
              </a:rPr>
              <a:t>We will be looking for entry and exit conditions of the data. We will make sure that all the components work without any troubles. The test primarily be carried out by the programmer who designed and implemented the module. Lead tester will than carry out test on the modules to finalise the testing.  </a:t>
            </a:r>
          </a:p>
          <a:p>
            <a:endParaRPr lang="en-US"/>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66913" y="355600"/>
            <a:ext cx="5384800" cy="533400"/>
          </a:xfrm>
        </p:spPr>
        <p:txBody>
          <a:bodyPr/>
          <a:lstStyle/>
          <a:p>
            <a:r>
              <a:rPr lang="en-US">
                <a:latin typeface="Arial" charset="0"/>
              </a:rPr>
              <a:t>2.2.2 Integration Testing</a:t>
            </a:r>
          </a:p>
        </p:txBody>
      </p:sp>
      <p:sp>
        <p:nvSpPr>
          <p:cNvPr id="25603" name="Rectangle 3"/>
          <p:cNvSpPr>
            <a:spLocks noGrp="1" noChangeArrowheads="1"/>
          </p:cNvSpPr>
          <p:nvPr>
            <p:ph type="body" idx="1"/>
          </p:nvPr>
        </p:nvSpPr>
        <p:spPr/>
        <p:txBody>
          <a:bodyPr/>
          <a:lstStyle/>
          <a:p>
            <a:pPr algn="just">
              <a:spcBef>
                <a:spcPts val="1200"/>
              </a:spcBef>
              <a:spcAft>
                <a:spcPts val="300"/>
              </a:spcAft>
            </a:pPr>
            <a:r>
              <a:rPr lang="en-US"/>
              <a:t>In this method of testing we will implement the software at the </a:t>
            </a:r>
            <a:r>
              <a:rPr lang="en-US" u="sng">
                <a:solidFill>
                  <a:srgbClr val="800000"/>
                </a:solidFill>
              </a:rPr>
              <a:t>clients location</a:t>
            </a:r>
            <a:r>
              <a:rPr lang="en-US"/>
              <a:t> and will run it. So we will be testing the product on clients network. As part of testing, will be looking for any signs of the </a:t>
            </a:r>
            <a:r>
              <a:rPr lang="en-US" u="sng">
                <a:solidFill>
                  <a:srgbClr val="800000"/>
                </a:solidFill>
              </a:rPr>
              <a:t>collision between our software components and those of the clients</a:t>
            </a:r>
            <a:r>
              <a:rPr lang="en-US"/>
              <a:t>. We want to make sure there is no confusion among the application on the network when they are running simultaneously. </a:t>
            </a:r>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66913" y="355600"/>
            <a:ext cx="5384800" cy="533400"/>
          </a:xfrm>
        </p:spPr>
        <p:txBody>
          <a:bodyPr/>
          <a:lstStyle/>
          <a:p>
            <a:r>
              <a:rPr lang="en-US">
                <a:latin typeface="Arial" charset="0"/>
              </a:rPr>
              <a:t>2.2.2 Integration Testing</a:t>
            </a:r>
          </a:p>
        </p:txBody>
      </p:sp>
      <p:sp>
        <p:nvSpPr>
          <p:cNvPr id="26627" name="Rectangle 3"/>
          <p:cNvSpPr>
            <a:spLocks noGrp="1" noChangeArrowheads="1"/>
          </p:cNvSpPr>
          <p:nvPr>
            <p:ph type="body" idx="1"/>
          </p:nvPr>
        </p:nvSpPr>
        <p:spPr/>
        <p:txBody>
          <a:bodyPr/>
          <a:lstStyle/>
          <a:p>
            <a:r>
              <a:rPr lang="en-US"/>
              <a:t>We will install the software at the clentes site and will run it. We will have several different other applications open as well. This applications will be the once that have to interact with our software on normal bases. We will make sure that all the data is saved correctly and there is no loss of data or data base anomalies in the product.</a:t>
            </a:r>
          </a:p>
          <a:p>
            <a:r>
              <a:rPr lang="en-US"/>
              <a:t>We will start from the login window and will go through all the all the software functions and will test the. We will be carefully looking for any sort of collision between several different applications </a:t>
            </a:r>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055813" y="355600"/>
            <a:ext cx="5207000" cy="533400"/>
          </a:xfrm>
        </p:spPr>
        <p:txBody>
          <a:bodyPr/>
          <a:lstStyle/>
          <a:p>
            <a:r>
              <a:rPr lang="en-US">
                <a:latin typeface="Arial" charset="0"/>
              </a:rPr>
              <a:t>2.2.3 Validation Testing</a:t>
            </a:r>
          </a:p>
        </p:txBody>
      </p:sp>
      <p:sp>
        <p:nvSpPr>
          <p:cNvPr id="27651" name="Rectangle 3"/>
          <p:cNvSpPr>
            <a:spLocks noGrp="1" noChangeArrowheads="1"/>
          </p:cNvSpPr>
          <p:nvPr>
            <p:ph type="body" idx="1"/>
          </p:nvPr>
        </p:nvSpPr>
        <p:spPr/>
        <p:txBody>
          <a:bodyPr/>
          <a:lstStyle/>
          <a:p>
            <a:r>
              <a:rPr lang="en-US" sz="2000"/>
              <a:t>In this method of the test we will be working with the customer to find out if the software developed in valid for the clients. We want to make sure that the client is getting what he asked for. We will look at the </a:t>
            </a:r>
            <a:r>
              <a:rPr lang="en-US" sz="2000" u="sng">
                <a:solidFill>
                  <a:srgbClr val="800000"/>
                </a:solidFill>
              </a:rPr>
              <a:t>software requirement document</a:t>
            </a:r>
            <a:r>
              <a:rPr lang="en-US" sz="2000"/>
              <a:t> in the case of conflict or misunderstanding with client regarding software components.</a:t>
            </a:r>
          </a:p>
          <a:p>
            <a:r>
              <a:rPr lang="en-US" sz="2000"/>
              <a:t>We will perform the black box testing where the software is completed and we test all the software components together. We will have several input data or test data that we will derive results for. We will insert this data in the software and will get results form the software. We will compare the results from the software with the results that we derived. This way will check for the validation of the software</a:t>
            </a:r>
            <a:r>
              <a:rPr lang="en-US"/>
              <a:t>.</a:t>
            </a:r>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055813" y="355600"/>
            <a:ext cx="5207000" cy="533400"/>
          </a:xfrm>
        </p:spPr>
        <p:txBody>
          <a:bodyPr/>
          <a:lstStyle/>
          <a:p>
            <a:r>
              <a:rPr lang="en-US">
                <a:latin typeface="Arial" charset="0"/>
              </a:rPr>
              <a:t>2.2.3 Validation Testing</a:t>
            </a:r>
          </a:p>
        </p:txBody>
      </p:sp>
      <p:sp>
        <p:nvSpPr>
          <p:cNvPr id="28675" name="Rectangle 3"/>
          <p:cNvSpPr>
            <a:spLocks noGrp="1" noChangeArrowheads="1"/>
          </p:cNvSpPr>
          <p:nvPr>
            <p:ph type="body" idx="1"/>
          </p:nvPr>
        </p:nvSpPr>
        <p:spPr/>
        <p:txBody>
          <a:bodyPr/>
          <a:lstStyle/>
          <a:p>
            <a:r>
              <a:rPr lang="en-US"/>
              <a:t>In case there are problems with the software we will create a deficiency list and will record all the problems in there. We will test all the components and subcomponents of the software to perform validation test.</a:t>
            </a:r>
          </a:p>
          <a:p>
            <a:r>
              <a:rPr lang="en-US"/>
              <a:t>We have and will try our best so that we don’t have to create deficiency list. This is necessary because if the errors are found at this stage of the software development we cannot fix them by the time we reach the software deliverance date. In this case we have to negotiate with the customer to give us extension on the project.</a:t>
            </a:r>
          </a:p>
        </p:txBody>
      </p:sp>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79613" y="355600"/>
            <a:ext cx="5359400" cy="533400"/>
          </a:xfrm>
        </p:spPr>
        <p:txBody>
          <a:bodyPr/>
          <a:lstStyle/>
          <a:p>
            <a:r>
              <a:rPr lang="en-US">
                <a:latin typeface="Arial" charset="0"/>
              </a:rPr>
              <a:t>2.2.4 High-order Testing</a:t>
            </a:r>
          </a:p>
        </p:txBody>
      </p:sp>
      <p:sp>
        <p:nvSpPr>
          <p:cNvPr id="29699" name="Rectangle 3"/>
          <p:cNvSpPr>
            <a:spLocks noGrp="1" noChangeArrowheads="1"/>
          </p:cNvSpPr>
          <p:nvPr>
            <p:ph type="body" idx="1"/>
          </p:nvPr>
        </p:nvSpPr>
        <p:spPr/>
        <p:txBody>
          <a:bodyPr/>
          <a:lstStyle/>
          <a:p>
            <a:pPr algn="just">
              <a:spcBef>
                <a:spcPts val="1200"/>
              </a:spcBef>
              <a:spcAft>
                <a:spcPts val="300"/>
              </a:spcAft>
            </a:pPr>
            <a:r>
              <a:rPr lang="en-US" b="0">
                <a:solidFill>
                  <a:schemeClr val="tx1"/>
                </a:solidFill>
                <a:effectLst/>
                <a:latin typeface="Arial" charset="0"/>
              </a:rPr>
              <a:t>In this test method we will combine several different other types of the testing. We will test for several different conditions by following several different test methods.</a:t>
            </a:r>
          </a:p>
          <a:p>
            <a:r>
              <a:rPr lang="en-US" b="0">
                <a:solidFill>
                  <a:schemeClr val="tx1"/>
                </a:solidFill>
                <a:effectLst/>
                <a:latin typeface="Symbol" pitchFamily="18" charset="2"/>
                <a:cs typeface="Times New Roman" pitchFamily="18" charset="0"/>
              </a:rPr>
              <a:t>·	</a:t>
            </a:r>
            <a:r>
              <a:rPr lang="en-US">
                <a:solidFill>
                  <a:schemeClr val="tx1"/>
                </a:solidFill>
                <a:effectLst/>
              </a:rPr>
              <a:t>Recovery testing</a:t>
            </a:r>
            <a:endParaRPr lang="en-US" b="0">
              <a:solidFill>
                <a:schemeClr val="tx1"/>
              </a:solidFill>
              <a:effectLst/>
            </a:endParaRPr>
          </a:p>
          <a:p>
            <a:pPr lvl="1"/>
            <a:r>
              <a:rPr lang="en-US"/>
              <a:t>Here we are concerned with ability of the software to retrieve lost data. We want to make sure that the software is fault tolerance and does not loose data in case of system </a:t>
            </a:r>
            <a:r>
              <a:rPr lang="en-US" u="sng">
                <a:solidFill>
                  <a:srgbClr val="800000"/>
                </a:solidFill>
              </a:rPr>
              <a:t>shutdown</a:t>
            </a:r>
            <a:r>
              <a:rPr lang="en-US"/>
              <a:t> or if the system ceases.</a:t>
            </a:r>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79613" y="355600"/>
            <a:ext cx="5359400" cy="533400"/>
          </a:xfrm>
        </p:spPr>
        <p:txBody>
          <a:bodyPr/>
          <a:lstStyle/>
          <a:p>
            <a:r>
              <a:rPr lang="en-US">
                <a:latin typeface="Arial" charset="0"/>
              </a:rPr>
              <a:t>2.2.4 High-order Testing</a:t>
            </a:r>
          </a:p>
        </p:txBody>
      </p:sp>
      <p:sp>
        <p:nvSpPr>
          <p:cNvPr id="30723" name="Rectangle 3"/>
          <p:cNvSpPr>
            <a:spLocks noGrp="1" noChangeArrowheads="1"/>
          </p:cNvSpPr>
          <p:nvPr>
            <p:ph type="body" idx="1"/>
          </p:nvPr>
        </p:nvSpPr>
        <p:spPr/>
        <p:txBody>
          <a:bodyPr/>
          <a:lstStyle/>
          <a:p>
            <a:r>
              <a:rPr lang="en-US" b="0">
                <a:solidFill>
                  <a:schemeClr val="tx1"/>
                </a:solidFill>
                <a:effectLst/>
                <a:latin typeface="Symbol" pitchFamily="18" charset="2"/>
                <a:cs typeface="Times New Roman" pitchFamily="18" charset="0"/>
              </a:rPr>
              <a:t>·	</a:t>
            </a:r>
            <a:r>
              <a:rPr lang="en-US">
                <a:solidFill>
                  <a:schemeClr val="tx1"/>
                </a:solidFill>
                <a:effectLst/>
              </a:rPr>
              <a:t>Security Testing</a:t>
            </a:r>
            <a:endParaRPr lang="en-US" b="0">
              <a:solidFill>
                <a:schemeClr val="tx1"/>
              </a:solidFill>
              <a:effectLst/>
            </a:endParaRPr>
          </a:p>
          <a:p>
            <a:pPr lvl="1"/>
            <a:r>
              <a:rPr lang="en-US"/>
              <a:t>In this method of the test we want to make sure that the </a:t>
            </a:r>
            <a:r>
              <a:rPr lang="en-US" u="sng">
                <a:solidFill>
                  <a:srgbClr val="800000"/>
                </a:solidFill>
              </a:rPr>
              <a:t>security</a:t>
            </a:r>
            <a:r>
              <a:rPr lang="en-US"/>
              <a:t> checks are working and no one is able to temper with the data. This is crucial since our software is design to track the activity that is not legal.</a:t>
            </a:r>
            <a:endParaRPr lang="en-US" b="0">
              <a:solidFill>
                <a:schemeClr val="tx1"/>
              </a:solidFill>
              <a:effectLst/>
            </a:endParaRPr>
          </a:p>
          <a:p>
            <a:r>
              <a:rPr lang="en-US" b="0">
                <a:solidFill>
                  <a:schemeClr val="tx1"/>
                </a:solidFill>
                <a:effectLst/>
                <a:latin typeface="Symbol" pitchFamily="18" charset="2"/>
                <a:cs typeface="Times New Roman" pitchFamily="18" charset="0"/>
              </a:rPr>
              <a:t>·	</a:t>
            </a:r>
            <a:r>
              <a:rPr lang="en-US">
                <a:solidFill>
                  <a:schemeClr val="tx1"/>
                </a:solidFill>
                <a:effectLst/>
              </a:rPr>
              <a:t>Stress Testing</a:t>
            </a:r>
            <a:endParaRPr lang="en-US" b="0">
              <a:solidFill>
                <a:schemeClr val="tx1"/>
              </a:solidFill>
              <a:effectLst/>
            </a:endParaRPr>
          </a:p>
          <a:p>
            <a:pPr lvl="1"/>
            <a:r>
              <a:rPr lang="en-US"/>
              <a:t>In this test method we want to monitor </a:t>
            </a:r>
            <a:r>
              <a:rPr lang="en-US" u="sng">
                <a:solidFill>
                  <a:srgbClr val="800000"/>
                </a:solidFill>
              </a:rPr>
              <a:t>stress caused</a:t>
            </a:r>
            <a:r>
              <a:rPr lang="en-US"/>
              <a:t> to system and the software due to simultaneous use. We want to make sure that the system does not breack down under the extreme use conditions.</a:t>
            </a:r>
            <a:endParaRPr lang="en-US" b="0">
              <a:solidFill>
                <a:schemeClr val="tx1"/>
              </a:solidFill>
              <a:effectLst/>
            </a:endParaRPr>
          </a:p>
          <a:p>
            <a:r>
              <a:rPr lang="en-US" b="0">
                <a:solidFill>
                  <a:schemeClr val="tx1"/>
                </a:solidFill>
                <a:effectLst/>
                <a:latin typeface="Symbol" pitchFamily="18" charset="2"/>
                <a:cs typeface="Times New Roman" pitchFamily="18" charset="0"/>
              </a:rPr>
              <a:t>·	</a:t>
            </a:r>
            <a:r>
              <a:rPr lang="en-US">
                <a:solidFill>
                  <a:schemeClr val="tx1"/>
                </a:solidFill>
                <a:effectLst/>
              </a:rPr>
              <a:t>Performance Testing</a:t>
            </a:r>
            <a:endParaRPr lang="en-US" b="0">
              <a:solidFill>
                <a:schemeClr val="tx1"/>
              </a:solidFill>
              <a:effectLst/>
            </a:endParaRPr>
          </a:p>
          <a:p>
            <a:pPr lvl="1"/>
            <a:r>
              <a:rPr lang="en-US" sz="1600" b="0" u="sng">
                <a:solidFill>
                  <a:srgbClr val="800000"/>
                </a:solidFill>
                <a:effectLst/>
              </a:rPr>
              <a:t>Performance bounds</a:t>
            </a:r>
            <a:r>
              <a:rPr lang="en-US" sz="1600" b="0">
                <a:solidFill>
                  <a:schemeClr val="tx1"/>
                </a:solidFill>
                <a:effectLst/>
              </a:rPr>
              <a:t> are set during the design part of the software development. These bounds will help us in determining the effectiveness of the software. It will also help us to minimize stress level that is caused to user because of our software.</a:t>
            </a:r>
          </a:p>
          <a:p>
            <a:endParaRPr lang="en-US" b="0">
              <a:solidFill>
                <a:schemeClr val="tx1"/>
              </a:solidFill>
              <a:effectLst/>
            </a:endParaRPr>
          </a:p>
          <a:p>
            <a:endParaRPr lang="en-US"/>
          </a:p>
        </p:txBody>
      </p:sp>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665413" y="355600"/>
            <a:ext cx="3987800" cy="533400"/>
          </a:xfrm>
        </p:spPr>
        <p:txBody>
          <a:bodyPr/>
          <a:lstStyle/>
          <a:p>
            <a:r>
              <a:rPr lang="en-US">
                <a:latin typeface="Arial" charset="0"/>
              </a:rPr>
              <a:t>2.6 Test Schedule</a:t>
            </a:r>
          </a:p>
        </p:txBody>
      </p:sp>
      <p:sp>
        <p:nvSpPr>
          <p:cNvPr id="31747" name="Rectangle 3"/>
          <p:cNvSpPr>
            <a:spLocks noGrp="1" noChangeArrowheads="1"/>
          </p:cNvSpPr>
          <p:nvPr>
            <p:ph type="body" idx="1"/>
          </p:nvPr>
        </p:nvSpPr>
        <p:spPr/>
        <p:txBody>
          <a:bodyPr/>
          <a:lstStyle/>
          <a:p>
            <a:r>
              <a:rPr lang="en-US" b="0">
                <a:solidFill>
                  <a:schemeClr val="tx1"/>
                </a:solidFill>
                <a:effectLst/>
                <a:latin typeface="Arial" charset="0"/>
              </a:rPr>
              <a:t>Following is the tentative schedule for the testing of the WMITS.</a:t>
            </a:r>
          </a:p>
          <a:p>
            <a:r>
              <a:rPr lang="en-US"/>
              <a:t>Project Test Plan</a:t>
            </a:r>
          </a:p>
          <a:p>
            <a:r>
              <a:rPr lang="en-US" sz="2000">
                <a:solidFill>
                  <a:schemeClr val="tx1"/>
                </a:solidFill>
                <a:effectLst/>
              </a:rPr>
              <a:t>–2/9/2000 – 2/15/2000</a:t>
            </a:r>
          </a:p>
          <a:p>
            <a:r>
              <a:rPr lang="en-US" sz="2000">
                <a:solidFill>
                  <a:schemeClr val="tx1"/>
                </a:solidFill>
                <a:effectLst/>
              </a:rPr>
              <a:t>This part is straightly theory stage.  No any real actions will be performing. </a:t>
            </a:r>
            <a:endParaRPr lang="en-US" b="0">
              <a:solidFill>
                <a:schemeClr val="tx1"/>
              </a:solidFill>
              <a:effectLst/>
            </a:endParaRPr>
          </a:p>
          <a:p>
            <a:r>
              <a:rPr lang="en-US">
                <a:solidFill>
                  <a:schemeClr val="tx1"/>
                </a:solidFill>
                <a:effectLst/>
              </a:rPr>
              <a:t>System Testing</a:t>
            </a:r>
            <a:endParaRPr lang="en-US" b="0">
              <a:solidFill>
                <a:schemeClr val="tx1"/>
              </a:solidFill>
              <a:effectLst/>
            </a:endParaRPr>
          </a:p>
          <a:p>
            <a:r>
              <a:rPr lang="en-US" b="0">
                <a:solidFill>
                  <a:schemeClr val="tx1"/>
                </a:solidFill>
                <a:effectLst/>
              </a:rPr>
              <a:t>–</a:t>
            </a:r>
            <a:r>
              <a:rPr lang="en-US">
                <a:solidFill>
                  <a:schemeClr val="tx1"/>
                </a:solidFill>
                <a:effectLst/>
              </a:rPr>
              <a:t>3/6/2000 – 3/10/2000</a:t>
            </a:r>
          </a:p>
          <a:p>
            <a:r>
              <a:rPr lang="en-US">
                <a:solidFill>
                  <a:schemeClr val="tx1"/>
                </a:solidFill>
                <a:effectLst/>
              </a:rPr>
              <a:t>Generate Testing Report</a:t>
            </a:r>
            <a:endParaRPr lang="en-US" b="0">
              <a:solidFill>
                <a:schemeClr val="tx1"/>
              </a:solidFill>
              <a:effectLst/>
            </a:endParaRPr>
          </a:p>
          <a:p>
            <a:r>
              <a:rPr lang="en-US">
                <a:solidFill>
                  <a:schemeClr val="tx1"/>
                </a:solidFill>
                <a:effectLst/>
              </a:rPr>
              <a:t>–3/7/2000 – 4/7/2000</a:t>
            </a:r>
          </a:p>
          <a:p>
            <a:endParaRPr lang="en-US"/>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09613" y="355600"/>
            <a:ext cx="7899400" cy="533400"/>
          </a:xfrm>
        </p:spPr>
        <p:txBody>
          <a:bodyPr/>
          <a:lstStyle/>
          <a:p>
            <a:r>
              <a:rPr lang="en-US">
                <a:latin typeface="Arial" charset="0"/>
                <a:cs typeface="Times New Roman" pitchFamily="18" charset="0"/>
              </a:rPr>
              <a:t>1.3	</a:t>
            </a:r>
            <a:r>
              <a:rPr lang="en-US">
                <a:latin typeface="Arial" charset="0"/>
              </a:rPr>
              <a:t>Testing Resources and Staffing</a:t>
            </a:r>
          </a:p>
        </p:txBody>
      </p:sp>
      <p:sp>
        <p:nvSpPr>
          <p:cNvPr id="32771" name="Rectangle 3"/>
          <p:cNvSpPr>
            <a:spLocks noGrp="1" noChangeArrowheads="1"/>
          </p:cNvSpPr>
          <p:nvPr>
            <p:ph type="body" idx="1"/>
          </p:nvPr>
        </p:nvSpPr>
        <p:spPr/>
        <p:txBody>
          <a:bodyPr/>
          <a:lstStyle/>
          <a:p>
            <a:pPr algn="just">
              <a:spcBef>
                <a:spcPts val="1200"/>
              </a:spcBef>
              <a:spcAft>
                <a:spcPts val="300"/>
              </a:spcAft>
            </a:pPr>
            <a:r>
              <a:rPr lang="en-US"/>
              <a:t>We need to have large number of resources available to us in order for us to test the entire software properly. We will use help form several different people to be able to </a:t>
            </a:r>
            <a:endParaRPr lang="en-US" b="0">
              <a:solidFill>
                <a:schemeClr val="tx1"/>
              </a:solidFill>
              <a:effectLst/>
            </a:endParaRPr>
          </a:p>
          <a:p>
            <a:r>
              <a:rPr lang="en-US">
                <a:solidFill>
                  <a:schemeClr val="tx1"/>
                </a:solidFill>
                <a:effectLst/>
                <a:latin typeface="Times New Roman" pitchFamily="18" charset="0"/>
              </a:rPr>
              <a:t>Resources</a:t>
            </a:r>
          </a:p>
          <a:p>
            <a:r>
              <a:rPr lang="en-US">
                <a:solidFill>
                  <a:schemeClr val="tx1"/>
                </a:solidFill>
                <a:effectLst/>
                <a:latin typeface="Times New Roman" pitchFamily="18" charset="0"/>
              </a:rPr>
              <a:t>We will take help of the DEQ staff of the Waste Management Devision to help us test the product. We are to allow DEQ staff member or members to test the product as part of validation testing. We will have the DEQ staff record any errors found in the software and will correct them before the delivery of the software.</a:t>
            </a:r>
          </a:p>
          <a:p>
            <a:endParaRPr lang="en-US"/>
          </a:p>
        </p:txBody>
      </p:sp>
    </p:spTree>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0275" y="355600"/>
            <a:ext cx="4916488" cy="533400"/>
          </a:xfrm>
        </p:spPr>
        <p:txBody>
          <a:bodyPr/>
          <a:lstStyle/>
          <a:p>
            <a:r>
              <a:rPr lang="en-US">
                <a:solidFill>
                  <a:schemeClr val="tx1"/>
                </a:solidFill>
                <a:effectLst/>
              </a:rPr>
              <a:t>Bug Resource Reports</a:t>
            </a:r>
            <a:endParaRPr lang="en-US" b="0">
              <a:solidFill>
                <a:schemeClr val="tx1"/>
              </a:solidFill>
              <a:effectLst/>
            </a:endParaRPr>
          </a:p>
        </p:txBody>
      </p:sp>
      <p:sp>
        <p:nvSpPr>
          <p:cNvPr id="33795" name="Rectangle 3"/>
          <p:cNvSpPr>
            <a:spLocks noGrp="1" noChangeArrowheads="1"/>
          </p:cNvSpPr>
          <p:nvPr>
            <p:ph type="body" idx="1"/>
          </p:nvPr>
        </p:nvSpPr>
        <p:spPr/>
        <p:txBody>
          <a:bodyPr/>
          <a:lstStyle/>
          <a:p>
            <a:r>
              <a:rPr lang="en-US">
                <a:solidFill>
                  <a:schemeClr val="tx1"/>
                </a:solidFill>
                <a:effectLst/>
              </a:rPr>
              <a:t>We will use Bug Resource Report where we will identify the bugs found during the testing and will try to identify the reasons for their occurrence. This will help teams that may work on the product latter to identify the soft spots for the bugs and will help them to come up with way to design products so that bugs are avoided.</a:t>
            </a:r>
          </a:p>
          <a:p>
            <a:endParaRPr lang="en-US"/>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ph type="dgm" idx="1"/>
          </p:nvPr>
        </p:nvGraphicFramePr>
        <p:xfrm>
          <a:off x="228600" y="0"/>
          <a:ext cx="8686800" cy="5867400"/>
        </p:xfrm>
        <a:graphic>
          <a:graphicData uri="http://schemas.openxmlformats.org/presentationml/2006/ole">
            <mc:AlternateContent xmlns:mc="http://schemas.openxmlformats.org/markup-compatibility/2006">
              <mc:Choice xmlns:v="urn:schemas-microsoft-com:vml" Requires="v">
                <p:oleObj spid="_x0000_s4099" name="Bitmap Image" r:id="rId3" imgW="8411749" imgH="5590476" progId="Paint.Picture">
                  <p:embed/>
                </p:oleObj>
              </mc:Choice>
              <mc:Fallback>
                <p:oleObj name="Bitmap Image" r:id="rId3" imgW="8411749" imgH="5590476"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0"/>
                        <a:ext cx="8686800" cy="5867400"/>
                      </a:xfrm>
                      <a:prstGeom prst="rect">
                        <a:avLst/>
                      </a:prstGeom>
                    </p:spPr>
                  </p:pic>
                </p:oleObj>
              </mc:Fallback>
            </mc:AlternateContent>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left)">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786188" y="355600"/>
            <a:ext cx="1746250" cy="533400"/>
          </a:xfrm>
        </p:spPr>
        <p:txBody>
          <a:bodyPr/>
          <a:lstStyle/>
          <a:p>
            <a:r>
              <a:rPr lang="en-US">
                <a:solidFill>
                  <a:schemeClr val="tx1"/>
                </a:solidFill>
                <a:effectLst/>
              </a:rPr>
              <a:t>Staffing</a:t>
            </a:r>
          </a:p>
        </p:txBody>
      </p:sp>
      <p:sp>
        <p:nvSpPr>
          <p:cNvPr id="34819" name="Rectangle 3"/>
          <p:cNvSpPr>
            <a:spLocks noGrp="1" noChangeArrowheads="1"/>
          </p:cNvSpPr>
          <p:nvPr>
            <p:ph type="body" idx="1"/>
          </p:nvPr>
        </p:nvSpPr>
        <p:spPr/>
        <p:txBody>
          <a:bodyPr/>
          <a:lstStyle/>
          <a:p>
            <a:r>
              <a:rPr lang="en-US"/>
              <a:t>We have decided to use simple method for staffing people for the testing. Each program will test the components or functions created by him separately and will hand them over to lead tester. Lead tester will test each component and will make a note of the result in test result table. Once the product is completely developed we all the member of the software project team will test the software with combined effort. DEQ staff will also assist in testing the software. </a:t>
            </a:r>
          </a:p>
          <a:p>
            <a:endParaRPr lang="en-US"/>
          </a:p>
        </p:txBody>
      </p:sp>
    </p:spTree>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00113" y="355600"/>
            <a:ext cx="7518400" cy="533400"/>
          </a:xfrm>
        </p:spPr>
        <p:txBody>
          <a:bodyPr/>
          <a:lstStyle/>
          <a:p>
            <a:r>
              <a:rPr lang="en-US">
                <a:latin typeface="Arial" charset="0"/>
                <a:cs typeface="Times New Roman" pitchFamily="18" charset="0"/>
              </a:rPr>
              <a:t>1.3	</a:t>
            </a:r>
            <a:r>
              <a:rPr lang="en-US">
                <a:latin typeface="Arial" charset="0"/>
              </a:rPr>
              <a:t>Test Record Keeping and Log</a:t>
            </a:r>
          </a:p>
        </p:txBody>
      </p:sp>
      <p:sp>
        <p:nvSpPr>
          <p:cNvPr id="35843" name="Rectangle 3"/>
          <p:cNvSpPr>
            <a:spLocks noGrp="1" noChangeArrowheads="1"/>
          </p:cNvSpPr>
          <p:nvPr>
            <p:ph type="body" idx="1"/>
          </p:nvPr>
        </p:nvSpPr>
        <p:spPr/>
        <p:txBody>
          <a:bodyPr/>
          <a:lstStyle/>
          <a:p>
            <a:pPr lvl="1" algn="just">
              <a:spcBef>
                <a:spcPts val="1200"/>
              </a:spcBef>
              <a:spcAft>
                <a:spcPts val="300"/>
              </a:spcAft>
            </a:pPr>
            <a:r>
              <a:rPr lang="en-US" sz="2400"/>
              <a:t>We will use table created in excel to log all the test, describe them and to record the results of the tests. Below is the example of such table. The table will also be out test work product.</a:t>
            </a:r>
          </a:p>
          <a:p>
            <a:endParaRPr lang="en-US"/>
          </a:p>
        </p:txBody>
      </p:sp>
    </p:spTree>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5"/>
          <p:cNvSpPr>
            <a:spLocks noChangeArrowheads="1"/>
          </p:cNvSpPr>
          <p:nvPr/>
        </p:nvSpPr>
        <p:spPr bwMode="auto">
          <a:xfrm>
            <a:off x="0" y="1143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38916" name="Object 4"/>
          <p:cNvGraphicFramePr>
            <a:graphicFrameLocks noChangeAspect="1"/>
          </p:cNvGraphicFramePr>
          <p:nvPr/>
        </p:nvGraphicFramePr>
        <p:xfrm>
          <a:off x="755650" y="20638"/>
          <a:ext cx="7920038" cy="5500687"/>
        </p:xfrm>
        <a:graphic>
          <a:graphicData uri="http://schemas.openxmlformats.org/presentationml/2006/ole">
            <mc:AlternateContent xmlns:mc="http://schemas.openxmlformats.org/markup-compatibility/2006">
              <mc:Choice xmlns:v="urn:schemas-microsoft-com:vml" Requires="v">
                <p:oleObj spid="_x0000_s38918" name="Bitmap Image" r:id="rId3" imgW="6361905" imgH="4420217" progId="Paint.Picture">
                  <p:embed/>
                </p:oleObj>
              </mc:Choice>
              <mc:Fallback>
                <p:oleObj name="Bitmap Image" r:id="rId3" imgW="6361905" imgH="4420217"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20638"/>
                        <a:ext cx="7920038" cy="5500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228600" y="44450"/>
          <a:ext cx="8367713" cy="5784850"/>
        </p:xfrm>
        <a:graphic>
          <a:graphicData uri="http://schemas.openxmlformats.org/presentationml/2006/ole">
            <mc:AlternateContent xmlns:mc="http://schemas.openxmlformats.org/markup-compatibility/2006">
              <mc:Choice xmlns:v="urn:schemas-microsoft-com:vml" Requires="v">
                <p:oleObj spid="_x0000_s5123" name="Bitmap Image" r:id="rId3" imgW="8047619" imgH="5563377" progId="Paint.Picture">
                  <p:embed/>
                </p:oleObj>
              </mc:Choice>
              <mc:Fallback>
                <p:oleObj name="Bitmap Image" r:id="rId3" imgW="8047619" imgH="5563377"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4450"/>
                        <a:ext cx="8367713" cy="578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nvGraphicFramePr>
        <p:xfrm>
          <a:off x="152400" y="0"/>
          <a:ext cx="8763000" cy="5653088"/>
        </p:xfrm>
        <a:graphic>
          <a:graphicData uri="http://schemas.openxmlformats.org/presentationml/2006/ole">
            <mc:AlternateContent xmlns:mc="http://schemas.openxmlformats.org/markup-compatibility/2006">
              <mc:Choice xmlns:v="urn:schemas-microsoft-com:vml" Requires="v">
                <p:oleObj spid="_x0000_s6147" name="Bitmap Image" r:id="rId3" imgW="8430802" imgH="5210902" progId="Paint.Picture">
                  <p:embed/>
                </p:oleObj>
              </mc:Choice>
              <mc:Fallback>
                <p:oleObj name="Bitmap Image" r:id="rId3" imgW="8430802" imgH="5210902"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0"/>
                        <a:ext cx="8763000" cy="565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228600" y="0"/>
          <a:ext cx="8610600" cy="5772150"/>
        </p:xfrm>
        <a:graphic>
          <a:graphicData uri="http://schemas.openxmlformats.org/presentationml/2006/ole">
            <mc:AlternateContent xmlns:mc="http://schemas.openxmlformats.org/markup-compatibility/2006">
              <mc:Choice xmlns:v="urn:schemas-microsoft-com:vml" Requires="v">
                <p:oleObj spid="_x0000_s7171" name="Bitmap Image" r:id="rId3" imgW="8276190" imgH="5447619" progId="Paint.Picture">
                  <p:embed/>
                </p:oleObj>
              </mc:Choice>
              <mc:Fallback>
                <p:oleObj name="Bitmap Image" r:id="rId3" imgW="8276190" imgH="5447619"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0"/>
                        <a:ext cx="8610600" cy="577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nvGraphicFramePr>
        <p:xfrm>
          <a:off x="304800" y="0"/>
          <a:ext cx="8534400" cy="5838825"/>
        </p:xfrm>
        <a:graphic>
          <a:graphicData uri="http://schemas.openxmlformats.org/presentationml/2006/ole">
            <mc:AlternateContent xmlns:mc="http://schemas.openxmlformats.org/markup-compatibility/2006">
              <mc:Choice xmlns:v="urn:schemas-microsoft-com:vml" Requires="v">
                <p:oleObj spid="_x0000_s43008" name="Bitmap Image" r:id="rId3" imgW="8116433" imgH="5582429" progId="Paint.Picture">
                  <p:embed/>
                </p:oleObj>
              </mc:Choice>
              <mc:Fallback>
                <p:oleObj name="Bitmap Image" r:id="rId3" imgW="8116433" imgH="5582429"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0"/>
                        <a:ext cx="8534400" cy="583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351213" y="355600"/>
            <a:ext cx="2624137" cy="533400"/>
          </a:xfrm>
        </p:spPr>
        <p:txBody>
          <a:bodyPr/>
          <a:lstStyle/>
          <a:p>
            <a:r>
              <a:rPr lang="en-US"/>
              <a:t>Case Study</a:t>
            </a:r>
          </a:p>
        </p:txBody>
      </p:sp>
      <p:sp>
        <p:nvSpPr>
          <p:cNvPr id="10243" name="Rectangle 3"/>
          <p:cNvSpPr>
            <a:spLocks noGrp="1" noChangeArrowheads="1"/>
          </p:cNvSpPr>
          <p:nvPr>
            <p:ph type="body" idx="1"/>
          </p:nvPr>
        </p:nvSpPr>
        <p:spPr/>
        <p:txBody>
          <a:bodyPr/>
          <a:lstStyle/>
          <a:p>
            <a:r>
              <a:rPr lang="en-US">
                <a:solidFill>
                  <a:srgbClr val="000000"/>
                </a:solidFill>
              </a:rPr>
              <a:t>WMITS (</a:t>
            </a:r>
            <a:r>
              <a:rPr lang="en-US">
                <a:solidFill>
                  <a:schemeClr val="tx1"/>
                </a:solidFill>
                <a:effectLst/>
                <a:latin typeface="Arial" charset="0"/>
              </a:rPr>
              <a:t>W</a:t>
            </a:r>
            <a:r>
              <a:rPr lang="en-US" b="0">
                <a:solidFill>
                  <a:schemeClr val="tx1"/>
                </a:solidFill>
                <a:effectLst/>
                <a:latin typeface="Arial" charset="0"/>
              </a:rPr>
              <a:t>aste </a:t>
            </a:r>
            <a:r>
              <a:rPr lang="en-US">
                <a:solidFill>
                  <a:schemeClr val="tx1"/>
                </a:solidFill>
                <a:effectLst/>
                <a:latin typeface="Arial" charset="0"/>
              </a:rPr>
              <a:t>M</a:t>
            </a:r>
            <a:r>
              <a:rPr lang="en-US" b="0">
                <a:solidFill>
                  <a:schemeClr val="tx1"/>
                </a:solidFill>
                <a:effectLst/>
                <a:latin typeface="Arial" charset="0"/>
              </a:rPr>
              <a:t>anagement </a:t>
            </a:r>
            <a:r>
              <a:rPr lang="en-US">
                <a:solidFill>
                  <a:schemeClr val="tx1"/>
                </a:solidFill>
                <a:effectLst/>
                <a:latin typeface="Arial" charset="0"/>
              </a:rPr>
              <a:t>I</a:t>
            </a:r>
            <a:r>
              <a:rPr lang="en-US" b="0">
                <a:solidFill>
                  <a:schemeClr val="tx1"/>
                </a:solidFill>
                <a:effectLst/>
                <a:latin typeface="Arial" charset="0"/>
              </a:rPr>
              <a:t>nspection </a:t>
            </a:r>
            <a:r>
              <a:rPr lang="en-US">
                <a:solidFill>
                  <a:schemeClr val="tx1"/>
                </a:solidFill>
                <a:effectLst/>
                <a:latin typeface="Arial" charset="0"/>
              </a:rPr>
              <a:t>T</a:t>
            </a:r>
            <a:r>
              <a:rPr lang="en-US" b="0">
                <a:solidFill>
                  <a:schemeClr val="tx1"/>
                </a:solidFill>
                <a:effectLst/>
                <a:latin typeface="Arial" charset="0"/>
              </a:rPr>
              <a:t>racking </a:t>
            </a:r>
            <a:r>
              <a:rPr lang="en-US">
                <a:solidFill>
                  <a:schemeClr val="tx1"/>
                </a:solidFill>
                <a:effectLst/>
                <a:latin typeface="Arial" charset="0"/>
              </a:rPr>
              <a:t>S</a:t>
            </a:r>
            <a:r>
              <a:rPr lang="en-US" b="0">
                <a:solidFill>
                  <a:schemeClr val="tx1"/>
                </a:solidFill>
                <a:effectLst/>
                <a:latin typeface="Arial" charset="0"/>
              </a:rPr>
              <a:t>ystem</a:t>
            </a:r>
            <a:r>
              <a:rPr lang="en-US">
                <a:solidFill>
                  <a:srgbClr val="000000"/>
                </a:solidFill>
              </a:rPr>
              <a:t>) Software Requirements Specifications </a:t>
            </a:r>
          </a:p>
          <a:p>
            <a:r>
              <a:rPr lang="en-US">
                <a:solidFill>
                  <a:srgbClr val="000000"/>
                </a:solidFill>
              </a:rPr>
              <a:t>1.1 Goals and Objectives</a:t>
            </a:r>
          </a:p>
          <a:p>
            <a:r>
              <a:rPr lang="en-US">
                <a:solidFill>
                  <a:srgbClr val="000000"/>
                </a:solidFill>
              </a:rPr>
              <a:t>The main purpose of WMITS is to help automate the entire process that the Department of Environmental Quality (DEQ) Waste Management Division (WMD) staff members perform throughout an inspection. </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022475" y="355600"/>
            <a:ext cx="5276850" cy="533400"/>
          </a:xfrm>
        </p:spPr>
        <p:txBody>
          <a:bodyPr/>
          <a:lstStyle/>
          <a:p>
            <a:r>
              <a:rPr lang="en-US">
                <a:solidFill>
                  <a:srgbClr val="000000"/>
                </a:solidFill>
              </a:rPr>
              <a:t>The goals of WMITS are:</a:t>
            </a:r>
          </a:p>
        </p:txBody>
      </p:sp>
      <p:sp>
        <p:nvSpPr>
          <p:cNvPr id="12291" name="Rectangle 3"/>
          <p:cNvSpPr>
            <a:spLocks noGrp="1" noChangeArrowheads="1"/>
          </p:cNvSpPr>
          <p:nvPr>
            <p:ph type="body" idx="1"/>
          </p:nvPr>
        </p:nvSpPr>
        <p:spPr/>
        <p:txBody>
          <a:bodyPr/>
          <a:lstStyle/>
          <a:p>
            <a:r>
              <a:rPr lang="en-US">
                <a:solidFill>
                  <a:srgbClr val="000000"/>
                </a:solidFill>
              </a:rPr>
              <a:t>· To minimize the time span of any inspection</a:t>
            </a:r>
          </a:p>
          <a:p>
            <a:r>
              <a:rPr lang="en-US">
                <a:solidFill>
                  <a:srgbClr val="000000"/>
                </a:solidFill>
              </a:rPr>
              <a:t>· To minimize the amount of paper work required</a:t>
            </a:r>
          </a:p>
          <a:p>
            <a:r>
              <a:rPr lang="en-US">
                <a:solidFill>
                  <a:srgbClr val="000000"/>
                </a:solidFill>
              </a:rPr>
              <a:t>· To provide a searchable database of all past inspections</a:t>
            </a:r>
          </a:p>
          <a:p>
            <a:r>
              <a:rPr lang="en-US">
                <a:solidFill>
                  <a:srgbClr val="000000"/>
                </a:solidFill>
              </a:rPr>
              <a:t>· To provide an automated channel for the public to request information (under Freedom of Information Act)</a:t>
            </a:r>
          </a:p>
          <a:p>
            <a:endParaRPr lang="en-US"/>
          </a:p>
        </p:txBody>
      </p:sp>
    </p:spTree>
  </p:cSld>
  <p:clrMapOvr>
    <a:masterClrMapping/>
  </p:clrMapOvr>
  <p:transition>
    <p:random/>
  </p:transition>
</p:sld>
</file>

<file path=ppt/theme/theme1.xml><?xml version="1.0" encoding="utf-8"?>
<a:theme xmlns:a="http://schemas.openxmlformats.org/drawingml/2006/main" name="Default Design">
  <a:themeElements>
    <a:clrScheme name="">
      <a:dk1>
        <a:srgbClr val="000066"/>
      </a:dk1>
      <a:lt1>
        <a:srgbClr val="000066"/>
      </a:lt1>
      <a:dk2>
        <a:srgbClr val="B2B2B2"/>
      </a:dk2>
      <a:lt2>
        <a:srgbClr val="990000"/>
      </a:lt2>
      <a:accent1>
        <a:srgbClr val="FFFFFF"/>
      </a:accent1>
      <a:accent2>
        <a:srgbClr val="99FFCC"/>
      </a:accent2>
      <a:accent3>
        <a:srgbClr val="AAAAB8"/>
      </a:accent3>
      <a:accent4>
        <a:srgbClr val="000056"/>
      </a:accent4>
      <a:accent5>
        <a:srgbClr val="FFFFFF"/>
      </a:accent5>
      <a:accent6>
        <a:srgbClr val="8AE7B9"/>
      </a:accent6>
      <a:hlink>
        <a:srgbClr val="0033CC"/>
      </a:hlink>
      <a:folHlink>
        <a:srgbClr val="003300"/>
      </a:folHlink>
    </a:clrScheme>
    <a:fontScheme name="Default Design">
      <a:majorFont>
        <a:latin typeface="Avant Garde"/>
        <a:ea typeface=""/>
        <a:cs typeface=""/>
      </a:majorFont>
      <a:minorFont>
        <a:latin typeface="Avant Gar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8011"/>
      </a:dk2>
      <a:lt2>
        <a:srgbClr val="DD0806"/>
      </a:lt2>
      <a:accent1>
        <a:srgbClr val="0000D4"/>
      </a:accent1>
      <a:accent2>
        <a:srgbClr val="02ABEA"/>
      </a:accent2>
      <a:accent3>
        <a:srgbClr val="FFFFFF"/>
      </a:accent3>
      <a:accent4>
        <a:srgbClr val="000000"/>
      </a:accent4>
      <a:accent5>
        <a:srgbClr val="AAAAE6"/>
      </a:accent5>
      <a:accent6>
        <a:srgbClr val="029BD4"/>
      </a:accent6>
      <a:hlink>
        <a:srgbClr val="F20884"/>
      </a:hlink>
      <a:folHlink>
        <a:srgbClr val="FCF30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1558</Words>
  <Application>Microsoft Office PowerPoint</Application>
  <PresentationFormat>Custom</PresentationFormat>
  <Paragraphs>94</Paragraphs>
  <Slides>32</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Times New Roman</vt:lpstr>
      <vt:lpstr>Avant Garde</vt:lpstr>
      <vt:lpstr>Times</vt:lpstr>
      <vt:lpstr>Zapf Dingbats</vt:lpstr>
      <vt:lpstr>Helvetica</vt:lpstr>
      <vt:lpstr>Arial</vt:lpstr>
      <vt:lpstr>Symbol</vt:lpstr>
      <vt:lpstr>Default Design</vt:lpstr>
      <vt:lpstr>Bitmap Image</vt:lpstr>
      <vt:lpstr> How to Write a Test Plan?</vt:lpstr>
      <vt:lpstr>What Must be Included?</vt:lpstr>
      <vt:lpstr>PowerPoint Presentation</vt:lpstr>
      <vt:lpstr>PowerPoint Presentation</vt:lpstr>
      <vt:lpstr>PowerPoint Presentation</vt:lpstr>
      <vt:lpstr>PowerPoint Presentation</vt:lpstr>
      <vt:lpstr>PowerPoint Presentation</vt:lpstr>
      <vt:lpstr>Case Study</vt:lpstr>
      <vt:lpstr>The goals of WMITS are:</vt:lpstr>
      <vt:lpstr>System Context</vt:lpstr>
      <vt:lpstr>1.0 Introduction</vt:lpstr>
      <vt:lpstr>1.1 Goals and Objects</vt:lpstr>
      <vt:lpstr>1.1 Goals and Objects</vt:lpstr>
      <vt:lpstr>1.3 Major Constraints</vt:lpstr>
      <vt:lpstr>1.3 Major Constraints</vt:lpstr>
      <vt:lpstr>1.3 Major Constraints</vt:lpstr>
      <vt:lpstr>2.0 Testing Plan</vt:lpstr>
      <vt:lpstr>2.1.1 Interfaces</vt:lpstr>
      <vt:lpstr>2.2 Testing Strategy</vt:lpstr>
      <vt:lpstr>2.2.1 Unit Testing</vt:lpstr>
      <vt:lpstr>2.2.2 Integration Testing</vt:lpstr>
      <vt:lpstr>2.2.2 Integration Testing</vt:lpstr>
      <vt:lpstr>2.2.3 Validation Testing</vt:lpstr>
      <vt:lpstr>2.2.3 Validation Testing</vt:lpstr>
      <vt:lpstr>2.2.4 High-order Testing</vt:lpstr>
      <vt:lpstr>2.2.4 High-order Testing</vt:lpstr>
      <vt:lpstr>2.6 Test Schedule</vt:lpstr>
      <vt:lpstr>1.3 Testing Resources and Staffing</vt:lpstr>
      <vt:lpstr>Bug Resource Reports</vt:lpstr>
      <vt:lpstr>Staffing</vt:lpstr>
      <vt:lpstr>1.3 Test Record Keeping and Log</vt:lpstr>
      <vt:lpstr>PowerPoint Presentation</vt:lpstr>
    </vt:vector>
  </TitlesOfParts>
  <Company>HKBU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  How to Write a Test Plan:  Example I</dc:title>
  <dc:creator>jiming</dc:creator>
  <cp:lastModifiedBy>PICONE</cp:lastModifiedBy>
  <cp:revision>18</cp:revision>
  <dcterms:created xsi:type="dcterms:W3CDTF">2001-03-19T06:55:09Z</dcterms:created>
  <dcterms:modified xsi:type="dcterms:W3CDTF">2011-02-24T16:05:56Z</dcterms:modified>
</cp:coreProperties>
</file>