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27" r:id="rId2"/>
  </p:sldMasterIdLst>
  <p:notesMasterIdLst>
    <p:notesMasterId r:id="rId12"/>
  </p:notesMasterIdLst>
  <p:handoutMasterIdLst>
    <p:handoutMasterId r:id="rId13"/>
  </p:handoutMasterIdLst>
  <p:sldIdLst>
    <p:sldId id="325" r:id="rId3"/>
    <p:sldId id="479" r:id="rId4"/>
    <p:sldId id="483" r:id="rId5"/>
    <p:sldId id="484" r:id="rId6"/>
    <p:sldId id="485" r:id="rId7"/>
    <p:sldId id="486" r:id="rId8"/>
    <p:sldId id="487" r:id="rId9"/>
    <p:sldId id="482" r:id="rId10"/>
    <p:sldId id="480" r:id="rId11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FFFFFF"/>
    <a:srgbClr val="BE0F34"/>
    <a:srgbClr val="892034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3" autoAdjust="0"/>
    <p:restoredTop sz="96226" autoAdjust="0"/>
  </p:normalViewPr>
  <p:slideViewPr>
    <p:cSldViewPr snapToGrid="0">
      <p:cViewPr>
        <p:scale>
          <a:sx n="70" d="100"/>
          <a:sy n="70" d="100"/>
        </p:scale>
        <p:origin x="-1716" y="-24"/>
      </p:cViewPr>
      <p:guideLst>
        <p:guide orient="horz" pos="2843"/>
        <p:guide pos="5618"/>
        <p:guide pos="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4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7" y="130175"/>
            <a:ext cx="347842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333399"/>
                </a:solidFill>
              </a:rPr>
              <a:t>ENGR</a:t>
            </a:r>
            <a:r>
              <a:rPr lang="en-US" sz="1800" b="1" baseline="0" dirty="0" smtClean="0">
                <a:solidFill>
                  <a:srgbClr val="333399"/>
                </a:solidFill>
              </a:rPr>
              <a:t> 4296</a:t>
            </a:r>
            <a:r>
              <a:rPr lang="en-US" sz="1800" b="1" dirty="0" smtClean="0">
                <a:solidFill>
                  <a:srgbClr val="333399"/>
                </a:solidFill>
              </a:rPr>
              <a:t> – Senior Design II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892034"/>
                </a:solidFill>
              </a:rPr>
              <a:t>ENGR 4296: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bull.com/acceltestwebcontents.htm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hyperlink" Target="http://www.isip.piconepress.com/publications/courses/temple/engr_4296/lectures/2011_spring/lecture_10.pptx" TargetMode="External"/><Relationship Id="rId4" Type="http://schemas.openxmlformats.org/officeDocument/2006/relationships/hyperlink" Target="http://www.itl.nist.gov/div898/handbook/apr/section3/apr314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vEUnhdm2Wmg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bGcesW0aP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eibull.com/acceltestwebcontents.htm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ibull.com/acceltestwebcontents.ht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434905"/>
            <a:ext cx="8101012" cy="49958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Question: </a:t>
            </a:r>
            <a:r>
              <a:rPr lang="en-US" b="1" dirty="0" smtClean="0"/>
              <a:t>How do you </a:t>
            </a:r>
            <a:r>
              <a:rPr lang="en-US" b="1" dirty="0" smtClean="0"/>
              <a:t>determine the mean time between failures for your “</a:t>
            </a:r>
            <a:r>
              <a:rPr lang="en-US" b="1" dirty="0" smtClean="0"/>
              <a:t>product</a:t>
            </a:r>
            <a:r>
              <a:rPr lang="en-US" b="1" dirty="0" smtClean="0"/>
              <a:t>”?</a:t>
            </a:r>
            <a:endParaRPr lang="en-US" b="1" dirty="0" smtClean="0"/>
          </a:p>
          <a:p>
            <a:pPr marL="176213" marR="0" lvl="0" indent="-176213" defTabSz="914400" rtl="0" eaLnBrk="1" fontAlgn="auto" latinLnBrk="0" hangingPunct="1">
              <a:spcBef>
                <a:spcPts val="14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b="1" noProof="0" dirty="0" smtClean="0">
                <a:solidFill>
                  <a:schemeClr val="tx2"/>
                </a:solidFill>
                <a:latin typeface="+mn-lt"/>
              </a:rPr>
              <a:t>Life Testing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+mn-lt"/>
              </a:rPr>
            </a:br>
            <a:r>
              <a:rPr lang="en-US" b="1" dirty="0" smtClean="0">
                <a:solidFill>
                  <a:schemeClr val="tx2"/>
                </a:solidFill>
                <a:latin typeface="+mn-lt"/>
              </a:rPr>
              <a:t>Accelerated Life Testing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+mn-lt"/>
              </a:rPr>
            </a:br>
            <a:r>
              <a:rPr lang="en-US" b="1" dirty="0" smtClean="0">
                <a:solidFill>
                  <a:schemeClr val="tx2"/>
                </a:solidFill>
                <a:latin typeface="+mn-lt"/>
              </a:rPr>
              <a:t>Statistical Models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74625" indent="-174625">
              <a:spcBef>
                <a:spcPts val="14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  <a:hlinkClick r:id="rId3"/>
              </a:rPr>
              <a:t>Weibull: ALTA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  <a:hlinkClick r:id="rId4"/>
              </a:rPr>
              <a:t>NIST: Life Testing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43522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2"/>
                </a:solidFill>
              </a:rPr>
              <a:t>LECTURE </a:t>
            </a:r>
            <a:r>
              <a:rPr lang="en-US" b="1" dirty="0" smtClean="0">
                <a:solidFill>
                  <a:schemeClr val="accent2"/>
                </a:solidFill>
              </a:rPr>
              <a:t>10: </a:t>
            </a:r>
            <a:r>
              <a:rPr lang="en-US" b="1" dirty="0" smtClean="0">
                <a:solidFill>
                  <a:srgbClr val="BE0F34"/>
                </a:solidFill>
              </a:rPr>
              <a:t>ACCELERATED LIFE TESTING</a:t>
            </a:r>
            <a:endParaRPr lang="en-US" b="1" baseline="30000" dirty="0">
              <a:solidFill>
                <a:srgbClr val="BE0F3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1398" y="6144793"/>
            <a:ext cx="885361" cy="279514"/>
            <a:chOff x="5231962" y="6231988"/>
            <a:chExt cx="885361" cy="279514"/>
          </a:xfrm>
        </p:grpSpPr>
        <p:pic>
          <p:nvPicPr>
            <p:cNvPr id="12" name="Picture 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pic>
        <p:nvPicPr>
          <p:cNvPr id="7170" name="Picture 2" descr="GEJ6MG0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05" y="2429301"/>
            <a:ext cx="3041969" cy="352380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Let’s Start With The Basics…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6744" r="28253" b="16278"/>
          <a:stretch/>
        </p:blipFill>
        <p:spPr bwMode="auto">
          <a:xfrm>
            <a:off x="509569" y="723331"/>
            <a:ext cx="4207427" cy="31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6604" r="28500" b="15485"/>
          <a:stretch/>
        </p:blipFill>
        <p:spPr bwMode="auto">
          <a:xfrm>
            <a:off x="4914394" y="3248167"/>
            <a:ext cx="4004181" cy="31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is Accelerated Life Testing?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632265"/>
            <a:ext cx="8691562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Traditional life data analysis involves analyzing times-to-failure data (of a product, system or component) obtained under normal operating conditions in order to quantify the life characteristics of the product, system or component. </a:t>
            </a:r>
            <a:endParaRPr lang="en-US" b="1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/>
              <a:t>many situations, and for many reasons, such life data (or times-to-failure data) is very difficult, if not impossible, to obtain</a:t>
            </a:r>
            <a:r>
              <a:rPr lang="en-US" b="1" dirty="0" smtClean="0"/>
              <a:t>.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ccelerated </a:t>
            </a:r>
            <a:r>
              <a:rPr lang="en-US" b="1" dirty="0"/>
              <a:t>life testing involves acceleration of failures with the single purpose of quantification of the life characteristics of the product at normal use conditions.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More specifically, accelerated life testing can be divided into two areas: qualitative accelerated testing and quantitative accelerated life </a:t>
            </a:r>
            <a:r>
              <a:rPr lang="en-US" b="1" dirty="0" smtClean="0"/>
              <a:t>testing.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75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Qualitative Accelerated Life Testing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714153"/>
            <a:ext cx="8691562" cy="550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Qualitative </a:t>
            </a:r>
            <a:r>
              <a:rPr lang="en-US" b="1" dirty="0"/>
              <a:t>tests are tests that yield failure information (or failure modes) only</a:t>
            </a:r>
            <a:r>
              <a:rPr lang="en-US" b="1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Common names:</a:t>
            </a:r>
            <a:endParaRPr lang="en-US" b="1" dirty="0"/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elephant tests</a:t>
            </a:r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torture tests</a:t>
            </a:r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/>
              <a:t>Highly Accelerated Life Tests (HALT)</a:t>
            </a:r>
            <a:endParaRPr lang="en-US" b="1" dirty="0"/>
          </a:p>
          <a:p>
            <a:pPr marL="573088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shake and bake tests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Qualitative tests are performed on small samples with the specimens subjected to a single severe level of stress, to a number of stresses or to a time-varying </a:t>
            </a:r>
            <a:r>
              <a:rPr lang="en-US" b="1" dirty="0" smtClean="0"/>
              <a:t>stress.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Qualitative tests are used primarily to reveal probable failure modes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79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Qualitative Accelerated Life Testing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618617"/>
            <a:ext cx="8691562" cy="5940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Qualitative </a:t>
            </a:r>
            <a:r>
              <a:rPr lang="en-US" b="1" dirty="0"/>
              <a:t>tests are not designed to yield life data </a:t>
            </a:r>
            <a:r>
              <a:rPr lang="en-US" b="1" dirty="0" smtClean="0"/>
              <a:t>that can </a:t>
            </a:r>
            <a:r>
              <a:rPr lang="en-US" b="1" dirty="0"/>
              <a:t>be used in subsequent quantitative accelerated life data </a:t>
            </a:r>
            <a:r>
              <a:rPr lang="en-US" b="1" dirty="0" smtClean="0"/>
              <a:t>analysis.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They do provide </a:t>
            </a:r>
            <a:r>
              <a:rPr lang="en-US" b="1" dirty="0"/>
              <a:t>valuable information as to the types and level of stresses one may wish to employ during a subsequent quantitative </a:t>
            </a:r>
            <a:r>
              <a:rPr lang="en-US" b="1" dirty="0" smtClean="0"/>
              <a:t>test.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Benefits </a:t>
            </a:r>
            <a:r>
              <a:rPr lang="en-US" b="1" dirty="0"/>
              <a:t>and Drawbacks of Qualitative </a:t>
            </a:r>
            <a:r>
              <a:rPr lang="en-US" b="1" dirty="0" smtClean="0"/>
              <a:t>Tests:</a:t>
            </a:r>
            <a:endParaRPr lang="en-US" b="1" dirty="0"/>
          </a:p>
          <a:p>
            <a:pPr marL="682625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Benefit: Increase reliability by revealing probable failure modes.</a:t>
            </a:r>
          </a:p>
          <a:p>
            <a:pPr marL="682625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/>
              <a:t>Benefit: Provide </a:t>
            </a:r>
            <a:r>
              <a:rPr lang="en-US" b="1" dirty="0"/>
              <a:t>valuable feedback in designing quantitative tests and in may cases they are a precursor to a quantitative test.</a:t>
            </a:r>
          </a:p>
          <a:p>
            <a:pPr marL="682625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/>
              <a:t>Drawback: What </a:t>
            </a:r>
            <a:r>
              <a:rPr lang="en-US" b="1" dirty="0"/>
              <a:t>is the reliability of the product at normal use conditions?</a:t>
            </a:r>
          </a:p>
        </p:txBody>
      </p:sp>
    </p:spTree>
    <p:extLst>
      <p:ext uri="{BB962C8B-B14F-4D97-AF65-F5344CB8AC3E}">
        <p14:creationId xmlns:p14="http://schemas.microsoft.com/office/powerpoint/2010/main" val="4011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Quantitative Accelerated Life Testing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714153"/>
            <a:ext cx="8691562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Designed </a:t>
            </a:r>
            <a:r>
              <a:rPr lang="en-US" b="1" dirty="0"/>
              <a:t>to quantify the life characteristics of the product, component or system under normal use conditions and thereby provide reliability </a:t>
            </a:r>
            <a:r>
              <a:rPr lang="en-US" b="1" dirty="0" smtClean="0"/>
              <a:t>information.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Reliability </a:t>
            </a:r>
            <a:r>
              <a:rPr lang="en-US" b="1" dirty="0"/>
              <a:t>information can include the determination of the probability of failure of the product under use conditions, mean life under use conditions and projected returns and warranty costs. </a:t>
            </a:r>
            <a:endParaRPr lang="en-US" b="1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It </a:t>
            </a:r>
            <a:r>
              <a:rPr lang="en-US" b="1" dirty="0"/>
              <a:t>can also be used to assist in the performance of risk assessments, design comparisons, etc.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Quantitative accelerated life testing can take the form of usage rate acceleration or overstress acceleration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Quantitative </a:t>
            </a:r>
            <a:r>
              <a:rPr lang="en-US" b="1" dirty="0" smtClean="0">
                <a:solidFill>
                  <a:schemeClr val="accent2"/>
                </a:solidFill>
              </a:rPr>
              <a:t>Accelerated Life Testing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21" y="618617"/>
            <a:ext cx="86915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For all life tests, some time-to-failure information (or time-to-an-event) for the product is </a:t>
            </a:r>
            <a:r>
              <a:rPr lang="en-US" b="1" dirty="0" smtClean="0"/>
              <a:t>required. Why?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Two methods of acceleration, usage rate acceleration and overstress acceleration, have been devised to obtain times-to-failure data at an accelerated pace</a:t>
            </a:r>
            <a:r>
              <a:rPr lang="en-US" b="1" dirty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10242" name="Picture 2" descr="2str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30828"/>
            <a:ext cx="40386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df3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3030828"/>
            <a:ext cx="4145738" cy="33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0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9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Details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8589"/>
          <a:stretch/>
        </p:blipFill>
        <p:spPr bwMode="auto">
          <a:xfrm>
            <a:off x="729950" y="859489"/>
            <a:ext cx="7740279" cy="543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Summary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3" y="632265"/>
            <a:ext cx="86915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Many of your projects make claims about reliability, durability, low maintenance, etc.</a:t>
            </a:r>
          </a:p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You must demonstrate how your design has been developed to address these constraints.</a:t>
            </a:r>
          </a:p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Over-engineering is not an acceptable solution.</a:t>
            </a:r>
          </a:p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This </a:t>
            </a:r>
            <a:r>
              <a:rPr lang="en-US" b="1" dirty="0" smtClean="0"/>
              <a:t>is an excellent resource:</a:t>
            </a:r>
          </a:p>
          <a:p>
            <a:pPr marL="225425">
              <a:spcAft>
                <a:spcPts val="1800"/>
              </a:spcAft>
            </a:pPr>
            <a:r>
              <a:rPr lang="en-US" b="1" dirty="0" smtClean="0">
                <a:hlinkClick r:id="rId2"/>
              </a:rPr>
              <a:t>http://www.weibull.com/acceltestwebcontents.htm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409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Temple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BE0F34"/>
      </a:accent1>
      <a:accent2>
        <a:srgbClr val="3333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E0F34"/>
      </a:hlink>
      <a:folHlink>
        <a:srgbClr val="BE0F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Temple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BE0F34"/>
      </a:accent1>
      <a:accent2>
        <a:srgbClr val="3333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E0F34"/>
      </a:hlink>
      <a:folHlink>
        <a:srgbClr val="BE0F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16502</TotalTime>
  <Words>544</Words>
  <Application>Microsoft Office PowerPoint</Application>
  <PresentationFormat>Letter Paper (8.5x11 in)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lecture_title</vt:lpstr>
      <vt:lpstr>lecture_default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1395</cp:revision>
  <dcterms:created xsi:type="dcterms:W3CDTF">2002-09-12T17:13:32Z</dcterms:created>
  <dcterms:modified xsi:type="dcterms:W3CDTF">2011-03-31T14:49:19Z</dcterms:modified>
</cp:coreProperties>
</file>