
<file path=[Content_Types].xml><?xml version="1.0" encoding="utf-8"?>
<Types xmlns="http://schemas.openxmlformats.org/package/2006/content-types">
  <Default Extension="xml" ContentType="application/xml"/>
  <Default Extension="wmf" ContentType="image/x-wmf"/>
  <Default Extension="jpeg" ContentType="image/jpeg"/>
  <Default Extension="rels" ContentType="application/vnd.openxmlformats-package.relationships+xml"/>
  <Default Extension="emf" ContentType="image/x-emf"/>
  <Default Extension="vml" ContentType="application/vnd.openxmlformats-officedocument.vmlDrawing"/>
  <Default Extension="gif" ContentType="image/gif"/>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embeddings/oleObject1.bin" ContentType="application/vnd.openxmlformats-officedocument.oleObject"/>
  <Override PartName="/ppt/embeddings/oleObject2.bin" ContentType="application/vnd.openxmlformats-officedocument.oleObject"/>
  <Override PartName="/ppt/embeddings/oleObject3.bin" ContentType="application/vnd.openxmlformats-officedocument.oleObject"/>
  <Override PartName="/ppt/embeddings/oleObject4.bin" ContentType="application/vnd.openxmlformats-officedocument.oleObject"/>
  <Override PartName="/ppt/embeddings/oleObject5.bin" ContentType="application/vnd.openxmlformats-officedocument.oleObject"/>
  <Override PartName="/ppt/embeddings/oleObject6.bin" ContentType="application/vnd.openxmlformats-officedocument.oleObject"/>
  <Override PartName="/ppt/embeddings/oleObject7.bin" ContentType="application/vnd.openxmlformats-officedocument.oleObject"/>
  <Override PartName="/ppt/embeddings/oleObject8.bin" ContentType="application/vnd.openxmlformats-officedocument.oleObject"/>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84" r:id="rId1"/>
    <p:sldMasterId id="2147483727" r:id="rId2"/>
  </p:sldMasterIdLst>
  <p:notesMasterIdLst>
    <p:notesMasterId r:id="rId21"/>
  </p:notesMasterIdLst>
  <p:handoutMasterIdLst>
    <p:handoutMasterId r:id="rId22"/>
  </p:handoutMasterIdLst>
  <p:sldIdLst>
    <p:sldId id="325" r:id="rId3"/>
    <p:sldId id="479" r:id="rId4"/>
    <p:sldId id="482" r:id="rId5"/>
    <p:sldId id="483" r:id="rId6"/>
    <p:sldId id="484" r:id="rId7"/>
    <p:sldId id="488" r:id="rId8"/>
    <p:sldId id="489" r:id="rId9"/>
    <p:sldId id="490" r:id="rId10"/>
    <p:sldId id="492" r:id="rId11"/>
    <p:sldId id="491" r:id="rId12"/>
    <p:sldId id="493" r:id="rId13"/>
    <p:sldId id="498" r:id="rId14"/>
    <p:sldId id="494" r:id="rId15"/>
    <p:sldId id="499" r:id="rId16"/>
    <p:sldId id="495" r:id="rId17"/>
    <p:sldId id="496" r:id="rId18"/>
    <p:sldId id="497" r:id="rId19"/>
    <p:sldId id="480" r:id="rId20"/>
  </p:sldIdLst>
  <p:sldSz cx="9144000" cy="6858000" type="letter"/>
  <p:notesSz cx="7077075" cy="9004300"/>
  <p:defaultTextStyle>
    <a:defPPr>
      <a:defRPr lang="en-US"/>
    </a:defPPr>
    <a:lvl1pPr algn="l" rtl="0" fontAlgn="base">
      <a:spcBef>
        <a:spcPct val="0"/>
      </a:spcBef>
      <a:spcAft>
        <a:spcPct val="0"/>
      </a:spcAft>
      <a:defRPr sz="2400" kern="1200">
        <a:solidFill>
          <a:schemeClr val="tx1"/>
        </a:solidFill>
        <a:latin typeface="Arial" charset="0"/>
        <a:ea typeface="+mn-ea"/>
        <a:cs typeface="+mn-cs"/>
      </a:defRPr>
    </a:lvl1pPr>
    <a:lvl2pPr marL="457200" algn="l" rtl="0" fontAlgn="base">
      <a:spcBef>
        <a:spcPct val="0"/>
      </a:spcBef>
      <a:spcAft>
        <a:spcPct val="0"/>
      </a:spcAft>
      <a:defRPr sz="2400" kern="1200">
        <a:solidFill>
          <a:schemeClr val="tx1"/>
        </a:solidFill>
        <a:latin typeface="Arial" charset="0"/>
        <a:ea typeface="+mn-ea"/>
        <a:cs typeface="+mn-cs"/>
      </a:defRPr>
    </a:lvl2pPr>
    <a:lvl3pPr marL="914400" algn="l" rtl="0" fontAlgn="base">
      <a:spcBef>
        <a:spcPct val="0"/>
      </a:spcBef>
      <a:spcAft>
        <a:spcPct val="0"/>
      </a:spcAft>
      <a:defRPr sz="2400" kern="1200">
        <a:solidFill>
          <a:schemeClr val="tx1"/>
        </a:solidFill>
        <a:latin typeface="Arial" charset="0"/>
        <a:ea typeface="+mn-ea"/>
        <a:cs typeface="+mn-cs"/>
      </a:defRPr>
    </a:lvl3pPr>
    <a:lvl4pPr marL="1371600" algn="l" rtl="0" fontAlgn="base">
      <a:spcBef>
        <a:spcPct val="0"/>
      </a:spcBef>
      <a:spcAft>
        <a:spcPct val="0"/>
      </a:spcAft>
      <a:defRPr sz="2400" kern="1200">
        <a:solidFill>
          <a:schemeClr val="tx1"/>
        </a:solidFill>
        <a:latin typeface="Arial" charset="0"/>
        <a:ea typeface="+mn-ea"/>
        <a:cs typeface="+mn-cs"/>
      </a:defRPr>
    </a:lvl4pPr>
    <a:lvl5pPr marL="1828800" algn="l" rtl="0" fontAlgn="base">
      <a:spcBef>
        <a:spcPct val="0"/>
      </a:spcBef>
      <a:spcAft>
        <a:spcPct val="0"/>
      </a:spcAft>
      <a:defRPr sz="2400" kern="1200">
        <a:solidFill>
          <a:schemeClr val="tx1"/>
        </a:solidFill>
        <a:latin typeface="Arial" charset="0"/>
        <a:ea typeface="+mn-ea"/>
        <a:cs typeface="+mn-cs"/>
      </a:defRPr>
    </a:lvl5pPr>
    <a:lvl6pPr marL="2286000" algn="l" defTabSz="914400" rtl="0" eaLnBrk="1" latinLnBrk="0" hangingPunct="1">
      <a:defRPr sz="2400" kern="1200">
        <a:solidFill>
          <a:schemeClr val="tx1"/>
        </a:solidFill>
        <a:latin typeface="Arial" charset="0"/>
        <a:ea typeface="+mn-ea"/>
        <a:cs typeface="+mn-cs"/>
      </a:defRPr>
    </a:lvl6pPr>
    <a:lvl7pPr marL="2743200" algn="l" defTabSz="914400" rtl="0" eaLnBrk="1" latinLnBrk="0" hangingPunct="1">
      <a:defRPr sz="2400" kern="1200">
        <a:solidFill>
          <a:schemeClr val="tx1"/>
        </a:solidFill>
        <a:latin typeface="Arial" charset="0"/>
        <a:ea typeface="+mn-ea"/>
        <a:cs typeface="+mn-cs"/>
      </a:defRPr>
    </a:lvl7pPr>
    <a:lvl8pPr marL="3200400" algn="l" defTabSz="914400" rtl="0" eaLnBrk="1" latinLnBrk="0" hangingPunct="1">
      <a:defRPr sz="2400" kern="1200">
        <a:solidFill>
          <a:schemeClr val="tx1"/>
        </a:solidFill>
        <a:latin typeface="Arial" charset="0"/>
        <a:ea typeface="+mn-ea"/>
        <a:cs typeface="+mn-cs"/>
      </a:defRPr>
    </a:lvl8pPr>
    <a:lvl9pPr marL="3657600" algn="l" defTabSz="914400" rtl="0" eaLnBrk="1" latinLnBrk="0" hangingPunct="1">
      <a:defRPr sz="24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FF755"/>
    <a:srgbClr val="FFFFFF"/>
    <a:srgbClr val="BE0F34"/>
    <a:srgbClr val="892034"/>
    <a:srgbClr val="CC6600"/>
    <a:srgbClr val="6666FF"/>
    <a:srgbClr val="008000"/>
    <a:srgbClr val="000080"/>
    <a:srgbClr val="004000"/>
    <a:srgbClr val="99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4713" autoAdjust="0"/>
    <p:restoredTop sz="96226" autoAdjust="0"/>
  </p:normalViewPr>
  <p:slideViewPr>
    <p:cSldViewPr snapToGrid="0">
      <p:cViewPr>
        <p:scale>
          <a:sx n="70" d="100"/>
          <a:sy n="70" d="100"/>
        </p:scale>
        <p:origin x="-4256" y="-1296"/>
      </p:cViewPr>
      <p:guideLst>
        <p:guide orient="horz" pos="2843"/>
        <p:guide pos="5618"/>
        <p:guide pos="15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51" d="100"/>
          <a:sy n="51" d="100"/>
        </p:scale>
        <p:origin x="-1734" y="-108"/>
      </p:cViewPr>
      <p:guideLst>
        <p:guide orient="horz" pos="2835"/>
        <p:guide pos="2229"/>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20" Type="http://schemas.openxmlformats.org/officeDocument/2006/relationships/slide" Target="slides/slide18.xml"/><Relationship Id="rId21" Type="http://schemas.openxmlformats.org/officeDocument/2006/relationships/notesMaster" Target="notesMasters/notesMaster1.xml"/><Relationship Id="rId22" Type="http://schemas.openxmlformats.org/officeDocument/2006/relationships/handoutMaster" Target="handoutMasters/handoutMaster1.xml"/><Relationship Id="rId23" Type="http://schemas.openxmlformats.org/officeDocument/2006/relationships/printerSettings" Target="printerSettings/printerSettings1.bin"/><Relationship Id="rId24" Type="http://schemas.openxmlformats.org/officeDocument/2006/relationships/presProps" Target="presProps.xml"/><Relationship Id="rId25" Type="http://schemas.openxmlformats.org/officeDocument/2006/relationships/viewProps" Target="viewProps.xml"/><Relationship Id="rId26" Type="http://schemas.openxmlformats.org/officeDocument/2006/relationships/theme" Target="theme/theme1.xml"/><Relationship Id="rId27" Type="http://schemas.openxmlformats.org/officeDocument/2006/relationships/tableStyles" Target="tableStyles.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slide" Target="slides/slide11.xml"/><Relationship Id="rId14" Type="http://schemas.openxmlformats.org/officeDocument/2006/relationships/slide" Target="slides/slide12.xml"/><Relationship Id="rId15" Type="http://schemas.openxmlformats.org/officeDocument/2006/relationships/slide" Target="slides/slide13.xml"/><Relationship Id="rId16" Type="http://schemas.openxmlformats.org/officeDocument/2006/relationships/slide" Target="slides/slide14.xml"/><Relationship Id="rId17" Type="http://schemas.openxmlformats.org/officeDocument/2006/relationships/slide" Target="slides/slide15.xml"/><Relationship Id="rId18" Type="http://schemas.openxmlformats.org/officeDocument/2006/relationships/slide" Target="slides/slide16.xml"/><Relationship Id="rId19" Type="http://schemas.openxmlformats.org/officeDocument/2006/relationships/slide" Target="slides/slide17.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8.wmf"/><Relationship Id="rId2" Type="http://schemas.openxmlformats.org/officeDocument/2006/relationships/image" Target="../media/image9.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1.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2.wmf"/><Relationship Id="rId2" Type="http://schemas.openxmlformats.org/officeDocument/2006/relationships/image" Target="../media/image13.wmf"/><Relationship Id="rId3" Type="http://schemas.openxmlformats.org/officeDocument/2006/relationships/image" Target="../media/image14.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5.wmf"/><Relationship Id="rId2" Type="http://schemas.openxmlformats.org/officeDocument/2006/relationships/image" Target="../media/image16.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7826" name="Rectangle 2"/>
          <p:cNvSpPr>
            <a:spLocks noGrp="1" noChangeArrowheads="1"/>
          </p:cNvSpPr>
          <p:nvPr>
            <p:ph type="hdr" sz="quarter"/>
          </p:nvPr>
        </p:nvSpPr>
        <p:spPr bwMode="auto">
          <a:xfrm>
            <a:off x="1" y="0"/>
            <a:ext cx="3067758" cy="450215"/>
          </a:xfrm>
          <a:prstGeom prst="rect">
            <a:avLst/>
          </a:prstGeom>
          <a:noFill/>
          <a:ln w="9525">
            <a:noFill/>
            <a:miter lim="800000"/>
            <a:headEnd/>
            <a:tailEnd/>
          </a:ln>
          <a:effectLst/>
        </p:spPr>
        <p:txBody>
          <a:bodyPr vert="horz" wrap="square" lIns="91612" tIns="45805" rIns="91612" bIns="45805" numCol="1" anchor="t" anchorCtr="0" compatLnSpc="1">
            <a:prstTxWarp prst="textNoShape">
              <a:avLst/>
            </a:prstTxWarp>
          </a:bodyPr>
          <a:lstStyle>
            <a:lvl1pPr defTabSz="915848">
              <a:defRPr sz="1100" smtClean="0">
                <a:latin typeface="Times New Roman" pitchFamily="18" charset="0"/>
              </a:defRPr>
            </a:lvl1pPr>
          </a:lstStyle>
          <a:p>
            <a:pPr>
              <a:defRPr/>
            </a:pPr>
            <a:endParaRPr lang="en-US"/>
          </a:p>
        </p:txBody>
      </p:sp>
      <p:sp>
        <p:nvSpPr>
          <p:cNvPr id="77827" name="Rectangle 3"/>
          <p:cNvSpPr>
            <a:spLocks noGrp="1" noChangeArrowheads="1"/>
          </p:cNvSpPr>
          <p:nvPr>
            <p:ph type="dt" sz="quarter" idx="1"/>
          </p:nvPr>
        </p:nvSpPr>
        <p:spPr bwMode="auto">
          <a:xfrm>
            <a:off x="4009317" y="0"/>
            <a:ext cx="3067758" cy="450215"/>
          </a:xfrm>
          <a:prstGeom prst="rect">
            <a:avLst/>
          </a:prstGeom>
          <a:noFill/>
          <a:ln w="9525">
            <a:noFill/>
            <a:miter lim="800000"/>
            <a:headEnd/>
            <a:tailEnd/>
          </a:ln>
          <a:effectLst/>
        </p:spPr>
        <p:txBody>
          <a:bodyPr vert="horz" wrap="square" lIns="91612" tIns="45805" rIns="91612" bIns="45805" numCol="1" anchor="t" anchorCtr="0" compatLnSpc="1">
            <a:prstTxWarp prst="textNoShape">
              <a:avLst/>
            </a:prstTxWarp>
          </a:bodyPr>
          <a:lstStyle>
            <a:lvl1pPr algn="r" defTabSz="915848">
              <a:defRPr sz="1100" smtClean="0">
                <a:latin typeface="Times New Roman" pitchFamily="18" charset="0"/>
              </a:defRPr>
            </a:lvl1pPr>
          </a:lstStyle>
          <a:p>
            <a:pPr>
              <a:defRPr/>
            </a:pPr>
            <a:endParaRPr lang="en-US"/>
          </a:p>
        </p:txBody>
      </p:sp>
      <p:sp>
        <p:nvSpPr>
          <p:cNvPr id="77828" name="Rectangle 4"/>
          <p:cNvSpPr>
            <a:spLocks noGrp="1" noChangeArrowheads="1"/>
          </p:cNvSpPr>
          <p:nvPr>
            <p:ph type="ftr" sz="quarter" idx="2"/>
          </p:nvPr>
        </p:nvSpPr>
        <p:spPr bwMode="auto">
          <a:xfrm>
            <a:off x="1" y="8554085"/>
            <a:ext cx="3067758" cy="450215"/>
          </a:xfrm>
          <a:prstGeom prst="rect">
            <a:avLst/>
          </a:prstGeom>
          <a:noFill/>
          <a:ln w="9525">
            <a:noFill/>
            <a:miter lim="800000"/>
            <a:headEnd/>
            <a:tailEnd/>
          </a:ln>
          <a:effectLst/>
        </p:spPr>
        <p:txBody>
          <a:bodyPr vert="horz" wrap="square" lIns="91612" tIns="45805" rIns="91612" bIns="45805" numCol="1" anchor="b" anchorCtr="0" compatLnSpc="1">
            <a:prstTxWarp prst="textNoShape">
              <a:avLst/>
            </a:prstTxWarp>
          </a:bodyPr>
          <a:lstStyle>
            <a:lvl1pPr defTabSz="915848">
              <a:defRPr sz="1100" smtClean="0">
                <a:latin typeface="Times New Roman" pitchFamily="18" charset="0"/>
              </a:defRPr>
            </a:lvl1pPr>
          </a:lstStyle>
          <a:p>
            <a:pPr>
              <a:defRPr/>
            </a:pPr>
            <a:endParaRPr lang="en-US"/>
          </a:p>
        </p:txBody>
      </p:sp>
      <p:sp>
        <p:nvSpPr>
          <p:cNvPr id="77829" name="Rectangle 5"/>
          <p:cNvSpPr>
            <a:spLocks noGrp="1" noChangeArrowheads="1"/>
          </p:cNvSpPr>
          <p:nvPr>
            <p:ph type="sldNum" sz="quarter" idx="3"/>
          </p:nvPr>
        </p:nvSpPr>
        <p:spPr bwMode="auto">
          <a:xfrm>
            <a:off x="4009317" y="8554085"/>
            <a:ext cx="3067758" cy="450215"/>
          </a:xfrm>
          <a:prstGeom prst="rect">
            <a:avLst/>
          </a:prstGeom>
          <a:noFill/>
          <a:ln w="9525">
            <a:noFill/>
            <a:miter lim="800000"/>
            <a:headEnd/>
            <a:tailEnd/>
          </a:ln>
          <a:effectLst/>
        </p:spPr>
        <p:txBody>
          <a:bodyPr vert="horz" wrap="square" lIns="91612" tIns="45805" rIns="91612" bIns="45805" numCol="1" anchor="b" anchorCtr="0" compatLnSpc="1">
            <a:prstTxWarp prst="textNoShape">
              <a:avLst/>
            </a:prstTxWarp>
          </a:bodyPr>
          <a:lstStyle>
            <a:lvl1pPr algn="r" defTabSz="915848">
              <a:defRPr sz="1100" smtClean="0">
                <a:latin typeface="Times New Roman" pitchFamily="18" charset="0"/>
              </a:defRPr>
            </a:lvl1pPr>
          </a:lstStyle>
          <a:p>
            <a:pPr>
              <a:defRPr/>
            </a:pPr>
            <a:fld id="{66158826-EADE-4792-AB13-43381F09BFE3}" type="slidenum">
              <a:rPr lang="en-US"/>
              <a:pPr>
                <a:defRPr/>
              </a:pPr>
              <a:t>‹#›</a:t>
            </a:fld>
            <a:endParaRPr lang="en-US"/>
          </a:p>
        </p:txBody>
      </p:sp>
    </p:spTree>
    <p:extLst>
      <p:ext uri="{BB962C8B-B14F-4D97-AF65-F5344CB8AC3E}">
        <p14:creationId xmlns:p14="http://schemas.microsoft.com/office/powerpoint/2010/main" val="214254503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22" name="Rectangle 2"/>
          <p:cNvSpPr>
            <a:spLocks noGrp="1" noChangeArrowheads="1"/>
          </p:cNvSpPr>
          <p:nvPr>
            <p:ph type="hdr" sz="quarter"/>
          </p:nvPr>
        </p:nvSpPr>
        <p:spPr bwMode="auto">
          <a:xfrm>
            <a:off x="1" y="0"/>
            <a:ext cx="3067758" cy="450215"/>
          </a:xfrm>
          <a:prstGeom prst="rect">
            <a:avLst/>
          </a:prstGeom>
          <a:noFill/>
          <a:ln w="9525">
            <a:noFill/>
            <a:miter lim="800000"/>
            <a:headEnd/>
            <a:tailEnd/>
          </a:ln>
          <a:effectLst/>
        </p:spPr>
        <p:txBody>
          <a:bodyPr vert="horz" wrap="square" lIns="91612" tIns="45805" rIns="91612" bIns="45805" numCol="1" anchor="t" anchorCtr="0" compatLnSpc="1">
            <a:prstTxWarp prst="textNoShape">
              <a:avLst/>
            </a:prstTxWarp>
          </a:bodyPr>
          <a:lstStyle>
            <a:lvl1pPr defTabSz="915848">
              <a:defRPr sz="1100" smtClean="0">
                <a:latin typeface="Times New Roman" pitchFamily="18" charset="0"/>
              </a:defRPr>
            </a:lvl1pPr>
          </a:lstStyle>
          <a:p>
            <a:pPr>
              <a:defRPr/>
            </a:pPr>
            <a:endParaRPr lang="en-US"/>
          </a:p>
        </p:txBody>
      </p:sp>
      <p:sp>
        <p:nvSpPr>
          <p:cNvPr id="30723" name="Rectangle 3"/>
          <p:cNvSpPr>
            <a:spLocks noGrp="1" noChangeArrowheads="1"/>
          </p:cNvSpPr>
          <p:nvPr>
            <p:ph type="dt" idx="1"/>
          </p:nvPr>
        </p:nvSpPr>
        <p:spPr bwMode="auto">
          <a:xfrm>
            <a:off x="4009317" y="0"/>
            <a:ext cx="3067758" cy="450215"/>
          </a:xfrm>
          <a:prstGeom prst="rect">
            <a:avLst/>
          </a:prstGeom>
          <a:noFill/>
          <a:ln w="9525">
            <a:noFill/>
            <a:miter lim="800000"/>
            <a:headEnd/>
            <a:tailEnd/>
          </a:ln>
          <a:effectLst/>
        </p:spPr>
        <p:txBody>
          <a:bodyPr vert="horz" wrap="square" lIns="91612" tIns="45805" rIns="91612" bIns="45805" numCol="1" anchor="t" anchorCtr="0" compatLnSpc="1">
            <a:prstTxWarp prst="textNoShape">
              <a:avLst/>
            </a:prstTxWarp>
          </a:bodyPr>
          <a:lstStyle>
            <a:lvl1pPr algn="r" defTabSz="915848">
              <a:defRPr sz="1100" smtClean="0">
                <a:latin typeface="Times New Roman" pitchFamily="18" charset="0"/>
              </a:defRPr>
            </a:lvl1pPr>
          </a:lstStyle>
          <a:p>
            <a:pPr>
              <a:defRPr/>
            </a:pPr>
            <a:endParaRPr lang="en-US"/>
          </a:p>
        </p:txBody>
      </p:sp>
      <p:sp>
        <p:nvSpPr>
          <p:cNvPr id="22532" name="Rectangle 4"/>
          <p:cNvSpPr>
            <a:spLocks noGrp="1" noRot="1" noChangeAspect="1" noChangeArrowheads="1" noTextEdit="1"/>
          </p:cNvSpPr>
          <p:nvPr>
            <p:ph type="sldImg" idx="2"/>
          </p:nvPr>
        </p:nvSpPr>
        <p:spPr bwMode="auto">
          <a:xfrm>
            <a:off x="1287463" y="674688"/>
            <a:ext cx="4502150" cy="3376612"/>
          </a:xfrm>
          <a:prstGeom prst="rect">
            <a:avLst/>
          </a:prstGeom>
          <a:noFill/>
          <a:ln w="9525">
            <a:solidFill>
              <a:srgbClr val="000000"/>
            </a:solidFill>
            <a:miter lim="800000"/>
            <a:headEnd/>
            <a:tailEnd/>
          </a:ln>
        </p:spPr>
      </p:sp>
      <p:sp>
        <p:nvSpPr>
          <p:cNvPr id="30725" name="Rectangle 5"/>
          <p:cNvSpPr>
            <a:spLocks noGrp="1" noChangeArrowheads="1"/>
          </p:cNvSpPr>
          <p:nvPr>
            <p:ph type="body" sz="quarter" idx="3"/>
          </p:nvPr>
        </p:nvSpPr>
        <p:spPr bwMode="auto">
          <a:xfrm>
            <a:off x="944636" y="4277043"/>
            <a:ext cx="5187804" cy="4051935"/>
          </a:xfrm>
          <a:prstGeom prst="rect">
            <a:avLst/>
          </a:prstGeom>
          <a:noFill/>
          <a:ln w="9525">
            <a:noFill/>
            <a:miter lim="800000"/>
            <a:headEnd/>
            <a:tailEnd/>
          </a:ln>
          <a:effectLst/>
        </p:spPr>
        <p:txBody>
          <a:bodyPr vert="horz" wrap="square" lIns="91612" tIns="45805" rIns="91612" bIns="45805"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0726" name="Rectangle 6"/>
          <p:cNvSpPr>
            <a:spLocks noGrp="1" noChangeArrowheads="1"/>
          </p:cNvSpPr>
          <p:nvPr>
            <p:ph type="ftr" sz="quarter" idx="4"/>
          </p:nvPr>
        </p:nvSpPr>
        <p:spPr bwMode="auto">
          <a:xfrm>
            <a:off x="1" y="8554085"/>
            <a:ext cx="3067758" cy="450215"/>
          </a:xfrm>
          <a:prstGeom prst="rect">
            <a:avLst/>
          </a:prstGeom>
          <a:noFill/>
          <a:ln w="9525">
            <a:noFill/>
            <a:miter lim="800000"/>
            <a:headEnd/>
            <a:tailEnd/>
          </a:ln>
          <a:effectLst/>
        </p:spPr>
        <p:txBody>
          <a:bodyPr vert="horz" wrap="square" lIns="91612" tIns="45805" rIns="91612" bIns="45805" numCol="1" anchor="b" anchorCtr="0" compatLnSpc="1">
            <a:prstTxWarp prst="textNoShape">
              <a:avLst/>
            </a:prstTxWarp>
          </a:bodyPr>
          <a:lstStyle>
            <a:lvl1pPr defTabSz="915848">
              <a:defRPr sz="1100" smtClean="0">
                <a:latin typeface="Times New Roman" pitchFamily="18" charset="0"/>
              </a:defRPr>
            </a:lvl1pPr>
          </a:lstStyle>
          <a:p>
            <a:pPr>
              <a:defRPr/>
            </a:pPr>
            <a:endParaRPr lang="en-US"/>
          </a:p>
        </p:txBody>
      </p:sp>
      <p:sp>
        <p:nvSpPr>
          <p:cNvPr id="30727" name="Rectangle 7"/>
          <p:cNvSpPr>
            <a:spLocks noGrp="1" noChangeArrowheads="1"/>
          </p:cNvSpPr>
          <p:nvPr>
            <p:ph type="sldNum" sz="quarter" idx="5"/>
          </p:nvPr>
        </p:nvSpPr>
        <p:spPr bwMode="auto">
          <a:xfrm>
            <a:off x="4009317" y="8554085"/>
            <a:ext cx="3067758" cy="450215"/>
          </a:xfrm>
          <a:prstGeom prst="rect">
            <a:avLst/>
          </a:prstGeom>
          <a:noFill/>
          <a:ln w="9525">
            <a:noFill/>
            <a:miter lim="800000"/>
            <a:headEnd/>
            <a:tailEnd/>
          </a:ln>
          <a:effectLst/>
        </p:spPr>
        <p:txBody>
          <a:bodyPr vert="horz" wrap="square" lIns="91612" tIns="45805" rIns="91612" bIns="45805" numCol="1" anchor="b" anchorCtr="0" compatLnSpc="1">
            <a:prstTxWarp prst="textNoShape">
              <a:avLst/>
            </a:prstTxWarp>
          </a:bodyPr>
          <a:lstStyle>
            <a:lvl1pPr algn="r" defTabSz="915848">
              <a:defRPr sz="1100" smtClean="0">
                <a:latin typeface="Times New Roman" pitchFamily="18" charset="0"/>
              </a:defRPr>
            </a:lvl1pPr>
          </a:lstStyle>
          <a:p>
            <a:pPr>
              <a:defRPr/>
            </a:pPr>
            <a:fld id="{ECC53042-5A96-4DBC-B738-B843823BA6D7}" type="slidenum">
              <a:rPr lang="en-US"/>
              <a:pPr>
                <a:defRPr/>
              </a:pPr>
              <a:t>‹#›</a:t>
            </a:fld>
            <a:endParaRPr lang="en-US"/>
          </a:p>
        </p:txBody>
      </p:sp>
    </p:spTree>
    <p:extLst>
      <p:ext uri="{BB962C8B-B14F-4D97-AF65-F5344CB8AC3E}">
        <p14:creationId xmlns:p14="http://schemas.microsoft.com/office/powerpoint/2010/main" val="408294024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MS</a:t>
            </a:r>
            <a:r>
              <a:rPr lang="en-US" baseline="0" dirty="0" smtClean="0"/>
              <a:t> Equation 3.0 was used with settings of: 18, 12, 8, 18, 12.</a:t>
            </a:r>
            <a:endParaRPr lang="en-US" dirty="0"/>
          </a:p>
        </p:txBody>
      </p:sp>
      <p:sp>
        <p:nvSpPr>
          <p:cNvPr id="4" name="Slide Number Placeholder 3"/>
          <p:cNvSpPr>
            <a:spLocks noGrp="1"/>
          </p:cNvSpPr>
          <p:nvPr>
            <p:ph type="sldNum" sz="quarter" idx="10"/>
          </p:nvPr>
        </p:nvSpPr>
        <p:spPr/>
        <p:txBody>
          <a:bodyPr/>
          <a:lstStyle/>
          <a:p>
            <a:pPr>
              <a:defRPr/>
            </a:pPr>
            <a:fld id="{ECC53042-5A96-4DBC-B738-B843823BA6D7}" type="slidenum">
              <a:rPr lang="en-US" smtClean="0"/>
              <a:pPr>
                <a:defRPr/>
              </a:pPr>
              <a:t>0</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iming>
    <p:tnLst>
      <p:par>
        <p:cTn xmlns:p14="http://schemas.microsoft.com/office/powerpoint/2010/mai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DF734984-DA9D-46F7-86D2-46DD45087FB0}" type="datetimeFigureOut">
              <a:rPr lang="en-US" smtClean="0"/>
              <a:pPr/>
              <a:t>2/16/12</a:t>
            </a:fld>
            <a:endParaRPr lang="en-US" dirty="0"/>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A05E26D1-1274-47BB-A1DA-3B76A596BD10}"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85800" y="381000"/>
            <a:ext cx="7772400" cy="685800"/>
          </a:xfrm>
          <a:prstGeom prst="rect">
            <a:avLst/>
          </a:prstGeom>
        </p:spPr>
        <p:txBody>
          <a:bodyPr/>
          <a:lstStyle/>
          <a:p>
            <a:r>
              <a:rPr lang="en-US" smtClean="0"/>
              <a:t>Click to edit Master title style</a:t>
            </a:r>
            <a:endParaRPr lang="en-US"/>
          </a:p>
        </p:txBody>
      </p:sp>
      <p:sp>
        <p:nvSpPr>
          <p:cNvPr id="3" name="Rectangle 5"/>
          <p:cNvSpPr>
            <a:spLocks noGrp="1" noChangeArrowheads="1"/>
          </p:cNvSpPr>
          <p:nvPr>
            <p:ph type="ftr" sz="quarter" idx="10"/>
          </p:nvPr>
        </p:nvSpPr>
        <p:spPr>
          <a:xfrm>
            <a:off x="0" y="6629400"/>
            <a:ext cx="5638800" cy="228600"/>
          </a:xfrm>
          <a:prstGeom prst="rect">
            <a:avLst/>
          </a:prstGeom>
          <a:ln/>
        </p:spPr>
        <p:txBody>
          <a:bodyPr/>
          <a:lstStyle>
            <a:lvl1pPr>
              <a:defRPr/>
            </a:lvl1pPr>
          </a:lstStyle>
          <a:p>
            <a:pPr>
              <a:defRPr/>
            </a:pPr>
            <a:r>
              <a:rPr lang="en-US" altLang="en-US" dirty="0"/>
              <a:t>R. S. Sutton and A. G. </a:t>
            </a:r>
            <a:r>
              <a:rPr lang="en-US" altLang="en-US" dirty="0" err="1"/>
              <a:t>Barto</a:t>
            </a:r>
            <a:r>
              <a:rPr lang="en-US" altLang="en-US" dirty="0"/>
              <a:t>: Reinforcement Learning: An Introduction</a:t>
            </a:r>
            <a:endParaRPr lang="en-US" altLang="en-US" sz="1400" dirty="0"/>
          </a:p>
        </p:txBody>
      </p:sp>
      <p:sp>
        <p:nvSpPr>
          <p:cNvPr id="4" name="Rectangle 6"/>
          <p:cNvSpPr>
            <a:spLocks noGrp="1" noChangeArrowheads="1"/>
          </p:cNvSpPr>
          <p:nvPr>
            <p:ph type="sldNum" sz="quarter" idx="11"/>
          </p:nvPr>
        </p:nvSpPr>
        <p:spPr>
          <a:xfrm>
            <a:off x="7239000" y="6629400"/>
            <a:ext cx="1905000" cy="228600"/>
          </a:xfrm>
          <a:prstGeom prst="rect">
            <a:avLst/>
          </a:prstGeom>
          <a:ln/>
        </p:spPr>
        <p:txBody>
          <a:bodyPr/>
          <a:lstStyle>
            <a:lvl1pPr>
              <a:defRPr/>
            </a:lvl1pPr>
          </a:lstStyle>
          <a:p>
            <a:pPr>
              <a:defRPr/>
            </a:pPr>
            <a:fld id="{2A9A9A9B-D817-4253-85CF-175FAC8E63AC}" type="slidenum">
              <a:rPr lang="en-US" altLang="en-US"/>
              <a:pPr>
                <a:defRPr/>
              </a:pPr>
              <a:t>‹#›</a:t>
            </a:fld>
            <a:endParaRPr lang="en-US"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xAndClipArt">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685800" y="381000"/>
            <a:ext cx="7772400" cy="685800"/>
          </a:xfrm>
          <a:prstGeom prst="rect">
            <a:avLst/>
          </a:prstGeo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447800"/>
            <a:ext cx="3810000" cy="4876800"/>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4648200" y="1447800"/>
            <a:ext cx="3810000" cy="4876800"/>
          </a:xfrm>
          <a:prstGeom prst="rect">
            <a:avLst/>
          </a:prstGeom>
        </p:spPr>
        <p:txBody>
          <a:bodyPr/>
          <a:lstStyle/>
          <a:p>
            <a:pPr lvl="0"/>
            <a:endParaRPr lang="en-US" noProof="0" smtClean="0"/>
          </a:p>
        </p:txBody>
      </p:sp>
      <p:sp>
        <p:nvSpPr>
          <p:cNvPr id="5" name="Rectangle 5"/>
          <p:cNvSpPr>
            <a:spLocks noGrp="1" noChangeArrowheads="1"/>
          </p:cNvSpPr>
          <p:nvPr>
            <p:ph type="ftr" sz="quarter" idx="10"/>
          </p:nvPr>
        </p:nvSpPr>
        <p:spPr>
          <a:xfrm>
            <a:off x="0" y="6629400"/>
            <a:ext cx="5638800" cy="228600"/>
          </a:xfrm>
          <a:prstGeom prst="rect">
            <a:avLst/>
          </a:prstGeom>
          <a:ln/>
        </p:spPr>
        <p:txBody>
          <a:bodyPr/>
          <a:lstStyle>
            <a:lvl1pPr>
              <a:defRPr/>
            </a:lvl1pPr>
          </a:lstStyle>
          <a:p>
            <a:pPr>
              <a:defRPr/>
            </a:pPr>
            <a:r>
              <a:rPr lang="en-US" altLang="en-US"/>
              <a:t>R. S. Sutton and A. G. Barto: Reinforcement Learning: An Introduction</a:t>
            </a:r>
            <a:endParaRPr lang="en-US" altLang="en-US" sz="1400"/>
          </a:p>
        </p:txBody>
      </p:sp>
      <p:sp>
        <p:nvSpPr>
          <p:cNvPr id="6" name="Rectangle 6"/>
          <p:cNvSpPr>
            <a:spLocks noGrp="1" noChangeArrowheads="1"/>
          </p:cNvSpPr>
          <p:nvPr>
            <p:ph type="sldNum" sz="quarter" idx="11"/>
          </p:nvPr>
        </p:nvSpPr>
        <p:spPr>
          <a:xfrm>
            <a:off x="7239000" y="6629400"/>
            <a:ext cx="1905000" cy="228600"/>
          </a:xfrm>
          <a:prstGeom prst="rect">
            <a:avLst/>
          </a:prstGeom>
          <a:ln/>
        </p:spPr>
        <p:txBody>
          <a:bodyPr/>
          <a:lstStyle>
            <a:lvl1pPr>
              <a:defRPr/>
            </a:lvl1pPr>
          </a:lstStyle>
          <a:p>
            <a:pPr>
              <a:defRPr/>
            </a:pPr>
            <a:fld id="{1EE89630-ECFE-46C4-8DDC-33331FDD31C1}" type="slidenum">
              <a:rPr lang="en-US" altLang="en-US"/>
              <a:pPr>
                <a:defRPr/>
              </a:pPr>
              <a:t>‹#›</a:t>
            </a:fld>
            <a:endParaRPr lang="en-US"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15.xml"/><Relationship Id="rId12" Type="http://schemas.openxmlformats.org/officeDocument/2006/relationships/theme" Target="../theme/theme2.xml"/><Relationship Id="rId13" Type="http://schemas.openxmlformats.org/officeDocument/2006/relationships/image" Target="../media/image1.png"/><Relationship Id="rId1" Type="http://schemas.openxmlformats.org/officeDocument/2006/relationships/slideLayout" Target="../slideLayouts/slideLayout5.xml"/><Relationship Id="rId2" Type="http://schemas.openxmlformats.org/officeDocument/2006/relationships/slideLayout" Target="../slideLayouts/slideLayout6.xml"/><Relationship Id="rId3" Type="http://schemas.openxmlformats.org/officeDocument/2006/relationships/slideLayout" Target="../slideLayouts/slideLayout7.xml"/><Relationship Id="rId4" Type="http://schemas.openxmlformats.org/officeDocument/2006/relationships/slideLayout" Target="../slideLayouts/slideLayout8.xml"/><Relationship Id="rId5" Type="http://schemas.openxmlformats.org/officeDocument/2006/relationships/slideLayout" Target="../slideLayouts/slideLayout9.xml"/><Relationship Id="rId6" Type="http://schemas.openxmlformats.org/officeDocument/2006/relationships/slideLayout" Target="../slideLayouts/slideLayout10.xml"/><Relationship Id="rId7" Type="http://schemas.openxmlformats.org/officeDocument/2006/relationships/slideLayout" Target="../slideLayouts/slideLayout11.xml"/><Relationship Id="rId8" Type="http://schemas.openxmlformats.org/officeDocument/2006/relationships/slideLayout" Target="../slideLayouts/slideLayout12.xml"/><Relationship Id="rId9" Type="http://schemas.openxmlformats.org/officeDocument/2006/relationships/slideLayout" Target="../slideLayouts/slideLayout13.xml"/><Relationship Id="rId10"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4" name="Rectangle 5"/>
          <p:cNvSpPr>
            <a:spLocks noChangeArrowheads="1"/>
          </p:cNvSpPr>
          <p:nvPr/>
        </p:nvSpPr>
        <p:spPr bwMode="auto">
          <a:xfrm>
            <a:off x="304800" y="277813"/>
            <a:ext cx="8605838" cy="6254750"/>
          </a:xfrm>
          <a:prstGeom prst="rect">
            <a:avLst/>
          </a:prstGeom>
          <a:noFill/>
          <a:ln w="38100">
            <a:solidFill>
              <a:srgbClr val="333399"/>
            </a:solidFill>
            <a:miter lim="800000"/>
            <a:headEnd/>
            <a:tailEnd/>
          </a:ln>
          <a:effectLst>
            <a:outerShdw dist="107763" dir="2700000" algn="ctr" rotWithShape="0">
              <a:srgbClr val="BE0F34"/>
            </a:outerShdw>
          </a:effectLst>
        </p:spPr>
        <p:txBody>
          <a:bodyPr wrap="none" anchor="ctr"/>
          <a:lstStyle/>
          <a:p>
            <a:pPr algn="ctr">
              <a:defRPr/>
            </a:pPr>
            <a:endParaRPr lang="en-US" dirty="0">
              <a:solidFill>
                <a:schemeClr val="hlink"/>
              </a:solidFill>
              <a:latin typeface="Times New Roman" pitchFamily="18" charset="0"/>
            </a:endParaRPr>
          </a:p>
        </p:txBody>
      </p:sp>
      <p:sp>
        <p:nvSpPr>
          <p:cNvPr id="7" name="Rectangle 5"/>
          <p:cNvSpPr>
            <a:spLocks noChangeArrowheads="1"/>
          </p:cNvSpPr>
          <p:nvPr/>
        </p:nvSpPr>
        <p:spPr bwMode="auto">
          <a:xfrm>
            <a:off x="304800" y="277813"/>
            <a:ext cx="8605838" cy="6254750"/>
          </a:xfrm>
          <a:prstGeom prst="rect">
            <a:avLst/>
          </a:prstGeom>
          <a:noFill/>
          <a:ln w="38100">
            <a:solidFill>
              <a:srgbClr val="333399"/>
            </a:solidFill>
            <a:miter lim="800000"/>
            <a:headEnd/>
            <a:tailEnd/>
          </a:ln>
          <a:effectLst>
            <a:outerShdw dist="107763" dir="2700000" algn="ctr" rotWithShape="0">
              <a:srgbClr val="892034"/>
            </a:outerShdw>
          </a:effectLst>
        </p:spPr>
        <p:txBody>
          <a:bodyPr wrap="none" anchor="ctr"/>
          <a:lstStyle/>
          <a:p>
            <a:pPr algn="ctr">
              <a:defRPr/>
            </a:pPr>
            <a:endParaRPr lang="en-US" dirty="0">
              <a:solidFill>
                <a:schemeClr val="hlink"/>
              </a:solidFill>
              <a:latin typeface="Times New Roman" pitchFamily="18" charset="0"/>
            </a:endParaRPr>
          </a:p>
        </p:txBody>
      </p:sp>
      <p:sp>
        <p:nvSpPr>
          <p:cNvPr id="5" name="Text Box 8"/>
          <p:cNvSpPr txBox="1">
            <a:spLocks noChangeArrowheads="1"/>
          </p:cNvSpPr>
          <p:nvPr/>
        </p:nvSpPr>
        <p:spPr bwMode="auto">
          <a:xfrm>
            <a:off x="479427" y="130175"/>
            <a:ext cx="3478424" cy="369332"/>
          </a:xfrm>
          <a:prstGeom prst="rect">
            <a:avLst/>
          </a:prstGeom>
          <a:solidFill>
            <a:srgbClr val="FFFFFF"/>
          </a:solidFill>
          <a:ln w="9525">
            <a:noFill/>
            <a:miter lim="800000"/>
            <a:headEnd/>
            <a:tailEnd/>
          </a:ln>
        </p:spPr>
        <p:txBody>
          <a:bodyPr wrap="square" anchor="ctr" anchorCtr="1">
            <a:spAutoFit/>
          </a:bodyPr>
          <a:lstStyle/>
          <a:p>
            <a:pPr>
              <a:spcBef>
                <a:spcPct val="50000"/>
              </a:spcBef>
            </a:pPr>
            <a:r>
              <a:rPr lang="en-US" sz="1800" b="1" dirty="0" smtClean="0">
                <a:solidFill>
                  <a:srgbClr val="333399"/>
                </a:solidFill>
              </a:rPr>
              <a:t>ENGR</a:t>
            </a:r>
            <a:r>
              <a:rPr lang="en-US" sz="1800" b="1" baseline="0" dirty="0" smtClean="0">
                <a:solidFill>
                  <a:srgbClr val="333399"/>
                </a:solidFill>
              </a:rPr>
              <a:t> 4296</a:t>
            </a:r>
            <a:r>
              <a:rPr lang="en-US" sz="1800" b="1" dirty="0" smtClean="0">
                <a:solidFill>
                  <a:srgbClr val="333399"/>
                </a:solidFill>
              </a:rPr>
              <a:t> – Senior Design II</a:t>
            </a:r>
            <a:endParaRPr lang="en-US" sz="1800" b="1" dirty="0">
              <a:solidFill>
                <a:srgbClr val="333399"/>
              </a:solidFill>
            </a:endParaRPr>
          </a:p>
        </p:txBody>
      </p:sp>
    </p:spTree>
  </p:cSld>
  <p:clrMap bg1="lt1" tx1="dk1" bg2="lt2" tx2="dk2" accent1="accent1" accent2="accent2" accent3="accent3" accent4="accent4" accent5="accent5" accent6="accent6" hlink="hlink" folHlink="folHlink"/>
  <p:sldLayoutIdLst>
    <p:sldLayoutId id="2147483685" r:id="rId1"/>
    <p:sldLayoutId id="2147483687" r:id="rId2"/>
    <p:sldLayoutId id="2147483713" r:id="rId3"/>
    <p:sldLayoutId id="2147483714" r:id="rId4"/>
  </p:sldLayoutIdLst>
  <p:timing>
    <p:tnLst>
      <p:par>
        <p:cTn xmlns:p14="http://schemas.microsoft.com/office/powerpoint/2010/mai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36" name="Rectangle 12"/>
          <p:cNvSpPr>
            <a:spLocks noChangeArrowheads="1"/>
          </p:cNvSpPr>
          <p:nvPr/>
        </p:nvSpPr>
        <p:spPr bwMode="auto">
          <a:xfrm>
            <a:off x="227013" y="455613"/>
            <a:ext cx="8683625" cy="42862"/>
          </a:xfrm>
          <a:prstGeom prst="rect">
            <a:avLst/>
          </a:prstGeom>
          <a:gradFill rotWithShape="0">
            <a:gsLst>
              <a:gs pos="0">
                <a:srgbClr val="892034"/>
              </a:gs>
              <a:gs pos="100000">
                <a:srgbClr val="95CAFF"/>
              </a:gs>
            </a:gsLst>
            <a:lin ang="0" scaled="1"/>
          </a:gradFill>
          <a:ln w="9525">
            <a:noFill/>
            <a:miter lim="800000"/>
            <a:headEnd/>
            <a:tailEnd/>
          </a:ln>
          <a:effectLst/>
        </p:spPr>
        <p:txBody>
          <a:bodyPr wrap="none" anchor="ctr"/>
          <a:lstStyle/>
          <a:p>
            <a:pPr>
              <a:defRPr/>
            </a:pPr>
            <a:endParaRPr lang="en-US"/>
          </a:p>
        </p:txBody>
      </p:sp>
      <p:pic>
        <p:nvPicPr>
          <p:cNvPr id="1027" name="Picture 37" descr="isip_logo_plain"/>
          <p:cNvPicPr>
            <a:picLocks noChangeAspect="1" noChangeArrowheads="1"/>
          </p:cNvPicPr>
          <p:nvPr/>
        </p:nvPicPr>
        <p:blipFill>
          <a:blip r:embed="rId13" cstate="print"/>
          <a:srcRect/>
          <a:stretch>
            <a:fillRect/>
          </a:stretch>
        </p:blipFill>
        <p:spPr bwMode="auto">
          <a:xfrm>
            <a:off x="8772525" y="6492875"/>
            <a:ext cx="333375" cy="327025"/>
          </a:xfrm>
          <a:prstGeom prst="rect">
            <a:avLst/>
          </a:prstGeom>
          <a:noFill/>
          <a:ln w="9525">
            <a:noFill/>
            <a:miter lim="800000"/>
            <a:headEnd/>
            <a:tailEnd/>
          </a:ln>
        </p:spPr>
      </p:pic>
      <p:sp>
        <p:nvSpPr>
          <p:cNvPr id="1069" name="Text Box 45"/>
          <p:cNvSpPr txBox="1">
            <a:spLocks noChangeArrowheads="1"/>
          </p:cNvSpPr>
          <p:nvPr/>
        </p:nvSpPr>
        <p:spPr bwMode="auto">
          <a:xfrm>
            <a:off x="252413" y="6648450"/>
            <a:ext cx="8158162" cy="184666"/>
          </a:xfrm>
          <a:prstGeom prst="rect">
            <a:avLst/>
          </a:prstGeom>
          <a:noFill/>
          <a:ln w="9525">
            <a:noFill/>
            <a:miter lim="800000"/>
            <a:headEnd/>
            <a:tailEnd/>
          </a:ln>
          <a:effectLst/>
        </p:spPr>
        <p:txBody>
          <a:bodyPr lIns="0" tIns="0" rIns="0" bIns="0">
            <a:spAutoFit/>
          </a:bodyPr>
          <a:lstStyle/>
          <a:p>
            <a:pPr>
              <a:spcBef>
                <a:spcPct val="50000"/>
              </a:spcBef>
              <a:defRPr/>
            </a:pPr>
            <a:r>
              <a:rPr lang="en-US" sz="1200" b="1" dirty="0" smtClean="0">
                <a:solidFill>
                  <a:srgbClr val="892034"/>
                </a:solidFill>
              </a:rPr>
              <a:t>ENGR 4296: </a:t>
            </a:r>
            <a:r>
              <a:rPr lang="en-US" sz="1200" b="1" dirty="0">
                <a:solidFill>
                  <a:srgbClr val="892034"/>
                </a:solidFill>
              </a:rPr>
              <a:t>Lecture </a:t>
            </a:r>
            <a:r>
              <a:rPr lang="en-US" sz="1200" b="1" dirty="0" smtClean="0">
                <a:solidFill>
                  <a:srgbClr val="892034"/>
                </a:solidFill>
              </a:rPr>
              <a:t>04, </a:t>
            </a:r>
            <a:r>
              <a:rPr lang="en-US" sz="1200" b="1" dirty="0">
                <a:solidFill>
                  <a:srgbClr val="892034"/>
                </a:solidFill>
              </a:rPr>
              <a:t>Slide </a:t>
            </a:r>
            <a:fld id="{56D32A91-0AE1-4806-AC33-D8959F4B7E0D}" type="slidenum">
              <a:rPr lang="en-US" sz="1200" b="1">
                <a:solidFill>
                  <a:srgbClr val="892034"/>
                </a:solidFill>
              </a:rPr>
              <a:pPr>
                <a:spcBef>
                  <a:spcPct val="50000"/>
                </a:spcBef>
                <a:defRPr/>
              </a:pPr>
              <a:t>‹#›</a:t>
            </a:fld>
            <a:endParaRPr lang="en-US" sz="1200" b="1" dirty="0">
              <a:solidFill>
                <a:srgbClr val="892034"/>
              </a:solidFill>
            </a:endParaRPr>
          </a:p>
        </p:txBody>
      </p:sp>
    </p:spTree>
  </p:cSld>
  <p:clrMap bg1="lt1" tx1="dk1" bg2="lt2" tx2="dk2" accent1="accent1" accent2="accent2" accent3="accent3" accent4="accent4" accent5="accent5" accent6="accent6" hlink="hlink" folHlink="folHlink"/>
  <p:sldLayoutIdLst>
    <p:sldLayoutId id="2147483728" r:id="rId1"/>
    <p:sldLayoutId id="2147483729" r:id="rId2"/>
    <p:sldLayoutId id="2147483730" r:id="rId3"/>
    <p:sldLayoutId id="2147483731" r:id="rId4"/>
    <p:sldLayoutId id="2147483732" r:id="rId5"/>
    <p:sldLayoutId id="2147483733" r:id="rId6"/>
    <p:sldLayoutId id="2147483734" r:id="rId7"/>
    <p:sldLayoutId id="2147483735" r:id="rId8"/>
    <p:sldLayoutId id="2147483736" r:id="rId9"/>
    <p:sldLayoutId id="2147483737" r:id="rId10"/>
    <p:sldLayoutId id="2147483738" r:id="rId11"/>
  </p:sldLayoutIdLst>
  <p:timing>
    <p:tnLst>
      <p:par>
        <p:cTn xmlns:p14="http://schemas.microsoft.com/office/powerpoint/2010/main" id="1" dur="indefinite" restart="never" nodeType="tmRoot"/>
      </p:par>
    </p:tnLst>
  </p:timing>
  <p:txStyles>
    <p:titleStyle>
      <a:lvl1pPr algn="ctr" rtl="0" eaLnBrk="1" fontAlgn="base" hangingPunct="1">
        <a:spcBef>
          <a:spcPct val="0"/>
        </a:spcBef>
        <a:spcAft>
          <a:spcPct val="0"/>
        </a:spcAft>
        <a:defRPr sz="2400" b="1">
          <a:solidFill>
            <a:schemeClr val="tx1"/>
          </a:solidFill>
          <a:latin typeface="+mj-lt"/>
          <a:ea typeface="+mj-ea"/>
          <a:cs typeface="+mj-cs"/>
        </a:defRPr>
      </a:lvl1pPr>
      <a:lvl2pPr algn="ctr" rtl="0" eaLnBrk="1" fontAlgn="base" hangingPunct="1">
        <a:spcBef>
          <a:spcPct val="0"/>
        </a:spcBef>
        <a:spcAft>
          <a:spcPct val="0"/>
        </a:spcAft>
        <a:defRPr sz="2400" b="1">
          <a:solidFill>
            <a:schemeClr val="tx1"/>
          </a:solidFill>
          <a:latin typeface="Arial" charset="0"/>
        </a:defRPr>
      </a:lvl2pPr>
      <a:lvl3pPr algn="ctr" rtl="0" eaLnBrk="1" fontAlgn="base" hangingPunct="1">
        <a:spcBef>
          <a:spcPct val="0"/>
        </a:spcBef>
        <a:spcAft>
          <a:spcPct val="0"/>
        </a:spcAft>
        <a:defRPr sz="2400" b="1">
          <a:solidFill>
            <a:schemeClr val="tx1"/>
          </a:solidFill>
          <a:latin typeface="Arial" charset="0"/>
        </a:defRPr>
      </a:lvl3pPr>
      <a:lvl4pPr algn="ctr" rtl="0" eaLnBrk="1" fontAlgn="base" hangingPunct="1">
        <a:spcBef>
          <a:spcPct val="0"/>
        </a:spcBef>
        <a:spcAft>
          <a:spcPct val="0"/>
        </a:spcAft>
        <a:defRPr sz="2400" b="1">
          <a:solidFill>
            <a:schemeClr val="tx1"/>
          </a:solidFill>
          <a:latin typeface="Arial" charset="0"/>
        </a:defRPr>
      </a:lvl4pPr>
      <a:lvl5pPr algn="ctr" rtl="0" eaLnBrk="1" fontAlgn="base" hangingPunct="1">
        <a:spcBef>
          <a:spcPct val="0"/>
        </a:spcBef>
        <a:spcAft>
          <a:spcPct val="0"/>
        </a:spcAft>
        <a:defRPr sz="2400" b="1">
          <a:solidFill>
            <a:schemeClr val="tx1"/>
          </a:solidFill>
          <a:latin typeface="Arial" charset="0"/>
        </a:defRPr>
      </a:lvl5pPr>
      <a:lvl6pPr marL="457200" algn="ctr" rtl="0" eaLnBrk="1" fontAlgn="base" hangingPunct="1">
        <a:spcBef>
          <a:spcPct val="0"/>
        </a:spcBef>
        <a:spcAft>
          <a:spcPct val="0"/>
        </a:spcAft>
        <a:defRPr sz="2400" b="1">
          <a:solidFill>
            <a:schemeClr val="tx1"/>
          </a:solidFill>
          <a:latin typeface="Arial" charset="0"/>
        </a:defRPr>
      </a:lvl6pPr>
      <a:lvl7pPr marL="914400" algn="ctr" rtl="0" eaLnBrk="1" fontAlgn="base" hangingPunct="1">
        <a:spcBef>
          <a:spcPct val="0"/>
        </a:spcBef>
        <a:spcAft>
          <a:spcPct val="0"/>
        </a:spcAft>
        <a:defRPr sz="2400" b="1">
          <a:solidFill>
            <a:schemeClr val="tx1"/>
          </a:solidFill>
          <a:latin typeface="Arial" charset="0"/>
        </a:defRPr>
      </a:lvl7pPr>
      <a:lvl8pPr marL="1371600" algn="ctr" rtl="0" eaLnBrk="1" fontAlgn="base" hangingPunct="1">
        <a:spcBef>
          <a:spcPct val="0"/>
        </a:spcBef>
        <a:spcAft>
          <a:spcPct val="0"/>
        </a:spcAft>
        <a:defRPr sz="2400" b="1">
          <a:solidFill>
            <a:schemeClr val="tx1"/>
          </a:solidFill>
          <a:latin typeface="Arial" charset="0"/>
        </a:defRPr>
      </a:lvl8pPr>
      <a:lvl9pPr marL="1828800" algn="ctr" rtl="0" eaLnBrk="1" fontAlgn="base" hangingPunct="1">
        <a:spcBef>
          <a:spcPct val="0"/>
        </a:spcBef>
        <a:spcAft>
          <a:spcPct val="0"/>
        </a:spcAft>
        <a:defRPr sz="2400" b="1">
          <a:solidFill>
            <a:schemeClr val="tx1"/>
          </a:solidFill>
          <a:latin typeface="Arial" charset="0"/>
        </a:defRPr>
      </a:lvl9pPr>
    </p:titleStyle>
    <p:bodyStyle>
      <a:lvl1pPr marL="342900" indent="-342900" algn="l" rtl="0" eaLnBrk="1" fontAlgn="base" hangingPunct="1">
        <a:spcBef>
          <a:spcPct val="20000"/>
        </a:spcBef>
        <a:spcAft>
          <a:spcPct val="0"/>
        </a:spcAft>
        <a:buChar char="•"/>
        <a:defRPr>
          <a:solidFill>
            <a:schemeClr val="tx1"/>
          </a:solidFill>
          <a:latin typeface="+mn-lt"/>
          <a:ea typeface="+mn-ea"/>
          <a:cs typeface="+mn-cs"/>
        </a:defRPr>
      </a:lvl1pPr>
      <a:lvl2pPr marL="742950" indent="-285750" algn="l" rtl="0" eaLnBrk="1" fontAlgn="base" hangingPunct="1">
        <a:spcBef>
          <a:spcPct val="20000"/>
        </a:spcBef>
        <a:spcAft>
          <a:spcPct val="0"/>
        </a:spcAft>
        <a:buChar char="–"/>
        <a:defRPr>
          <a:solidFill>
            <a:schemeClr val="tx1"/>
          </a:solidFill>
          <a:latin typeface="+mn-lt"/>
        </a:defRPr>
      </a:lvl2pPr>
      <a:lvl3pPr marL="1143000" indent="-228600" algn="l" rtl="0" eaLnBrk="1" fontAlgn="base" hangingPunct="1">
        <a:spcBef>
          <a:spcPct val="20000"/>
        </a:spcBef>
        <a:spcAft>
          <a:spcPct val="0"/>
        </a:spcAft>
        <a:buChar char="•"/>
        <a:defRPr>
          <a:solidFill>
            <a:schemeClr val="tx1"/>
          </a:solidFill>
          <a:latin typeface="+mn-lt"/>
        </a:defRPr>
      </a:lvl3pPr>
      <a:lvl4pPr marL="1600200" indent="-228600" algn="l" rtl="0" eaLnBrk="1" fontAlgn="base" hangingPunct="1">
        <a:spcBef>
          <a:spcPct val="20000"/>
        </a:spcBef>
        <a:spcAft>
          <a:spcPct val="0"/>
        </a:spcAft>
        <a:buChar char="–"/>
        <a:defRPr>
          <a:solidFill>
            <a:schemeClr val="tx1"/>
          </a:solidFill>
          <a:latin typeface="+mn-lt"/>
        </a:defRPr>
      </a:lvl4pPr>
      <a:lvl5pPr marL="2057400" indent="-228600" algn="l" rtl="0" eaLnBrk="1" fontAlgn="base" hangingPunct="1">
        <a:spcBef>
          <a:spcPct val="20000"/>
        </a:spcBef>
        <a:spcAft>
          <a:spcPct val="0"/>
        </a:spcAft>
        <a:buChar char="»"/>
        <a:defRPr>
          <a:solidFill>
            <a:schemeClr val="tx1"/>
          </a:solidFill>
          <a:latin typeface="+mn-lt"/>
        </a:defRPr>
      </a:lvl5pPr>
      <a:lvl6pPr marL="2514600" indent="-228600" algn="l" rtl="0" eaLnBrk="1" fontAlgn="base" hangingPunct="1">
        <a:spcBef>
          <a:spcPct val="20000"/>
        </a:spcBef>
        <a:spcAft>
          <a:spcPct val="0"/>
        </a:spcAft>
        <a:buChar char="»"/>
        <a:defRPr>
          <a:solidFill>
            <a:schemeClr val="tx1"/>
          </a:solidFill>
          <a:latin typeface="+mn-lt"/>
        </a:defRPr>
      </a:lvl6pPr>
      <a:lvl7pPr marL="2971800" indent="-228600" algn="l" rtl="0" eaLnBrk="1" fontAlgn="base" hangingPunct="1">
        <a:spcBef>
          <a:spcPct val="20000"/>
        </a:spcBef>
        <a:spcAft>
          <a:spcPct val="0"/>
        </a:spcAft>
        <a:buChar char="»"/>
        <a:defRPr>
          <a:solidFill>
            <a:schemeClr val="tx1"/>
          </a:solidFill>
          <a:latin typeface="+mn-lt"/>
        </a:defRPr>
      </a:lvl7pPr>
      <a:lvl8pPr marL="3429000" indent="-228600" algn="l" rtl="0" eaLnBrk="1" fontAlgn="base" hangingPunct="1">
        <a:spcBef>
          <a:spcPct val="20000"/>
        </a:spcBef>
        <a:spcAft>
          <a:spcPct val="0"/>
        </a:spcAft>
        <a:buChar char="»"/>
        <a:defRPr>
          <a:solidFill>
            <a:schemeClr val="tx1"/>
          </a:solidFill>
          <a:latin typeface="+mn-lt"/>
        </a:defRPr>
      </a:lvl8pPr>
      <a:lvl9pPr marL="3886200" indent="-228600" algn="l" rtl="0" eaLnBrk="1" fontAlgn="base" hangingPunct="1">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socialresearchmethods.net/kb/desexper.php" TargetMode="External"/><Relationship Id="rId4" Type="http://schemas.openxmlformats.org/officeDocument/2006/relationships/hyperlink" Target="http://www.isip.piconepress.com/publications/courses/temple/engr_4296/lectures/2011_spring/lecture_08.pptx" TargetMode="External"/><Relationship Id="rId5" Type="http://schemas.openxmlformats.org/officeDocument/2006/relationships/image" Target="../media/image2.emf"/><Relationship Id="rId6" Type="http://schemas.openxmlformats.org/officeDocument/2006/relationships/image" Target="../media/image3.png"/><Relationship Id="rId7" Type="http://schemas.openxmlformats.org/officeDocument/2006/relationships/image" Target="../media/image4.png"/><Relationship Id="rId8" Type="http://schemas.openxmlformats.org/officeDocument/2006/relationships/image" Target="../media/image5.png"/><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1.bin"/><Relationship Id="rId4" Type="http://schemas.openxmlformats.org/officeDocument/2006/relationships/image" Target="../media/image8.wmf"/><Relationship Id="rId5" Type="http://schemas.openxmlformats.org/officeDocument/2006/relationships/oleObject" Target="../embeddings/oleObject2.bin"/><Relationship Id="rId6" Type="http://schemas.openxmlformats.org/officeDocument/2006/relationships/image" Target="../media/image9.wmf"/><Relationship Id="rId1" Type="http://schemas.openxmlformats.org/officeDocument/2006/relationships/vmlDrawing" Target="../drawings/vmlDrawing1.vml"/><Relationship Id="rId2" Type="http://schemas.openxmlformats.org/officeDocument/2006/relationships/slideLayout" Target="../slideLayouts/slideLayout1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image" Target="../media/image10.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image" Target="../media/image10.png"/></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3.bin"/><Relationship Id="rId4" Type="http://schemas.openxmlformats.org/officeDocument/2006/relationships/image" Target="../media/image11.wmf"/><Relationship Id="rId1" Type="http://schemas.openxmlformats.org/officeDocument/2006/relationships/vmlDrawing" Target="../drawings/vmlDrawing2.vml"/><Relationship Id="rId2" Type="http://schemas.openxmlformats.org/officeDocument/2006/relationships/slideLayout" Target="../slideLayouts/slideLayout11.xml"/></Relationships>
</file>

<file path=ppt/slides/_rels/slide16.xml.rels><?xml version="1.0" encoding="UTF-8" standalone="yes"?>
<Relationships xmlns="http://schemas.openxmlformats.org/package/2006/relationships"><Relationship Id="rId3" Type="http://schemas.openxmlformats.org/officeDocument/2006/relationships/oleObject" Target="../embeddings/oleObject4.bin"/><Relationship Id="rId4" Type="http://schemas.openxmlformats.org/officeDocument/2006/relationships/image" Target="../media/image12.wmf"/><Relationship Id="rId5" Type="http://schemas.openxmlformats.org/officeDocument/2006/relationships/oleObject" Target="../embeddings/oleObject5.bin"/><Relationship Id="rId6" Type="http://schemas.openxmlformats.org/officeDocument/2006/relationships/image" Target="../media/image13.wmf"/><Relationship Id="rId7" Type="http://schemas.openxmlformats.org/officeDocument/2006/relationships/oleObject" Target="../embeddings/oleObject6.bin"/><Relationship Id="rId8" Type="http://schemas.openxmlformats.org/officeDocument/2006/relationships/image" Target="../media/image14.wmf"/><Relationship Id="rId1" Type="http://schemas.openxmlformats.org/officeDocument/2006/relationships/vmlDrawing" Target="../drawings/vmlDrawing3.vml"/><Relationship Id="rId2" Type="http://schemas.openxmlformats.org/officeDocument/2006/relationships/slideLayout" Target="../slideLayouts/slideLayout11.xml"/></Relationships>
</file>

<file path=ppt/slides/_rels/slide17.xml.rels><?xml version="1.0" encoding="UTF-8" standalone="yes"?>
<Relationships xmlns="http://schemas.openxmlformats.org/package/2006/relationships"><Relationship Id="rId3" Type="http://schemas.openxmlformats.org/officeDocument/2006/relationships/oleObject" Target="../embeddings/oleObject7.bin"/><Relationship Id="rId4" Type="http://schemas.openxmlformats.org/officeDocument/2006/relationships/image" Target="../media/image15.wmf"/><Relationship Id="rId5" Type="http://schemas.openxmlformats.org/officeDocument/2006/relationships/oleObject" Target="../embeddings/oleObject8.bin"/><Relationship Id="rId6" Type="http://schemas.openxmlformats.org/officeDocument/2006/relationships/image" Target="../media/image16.wmf"/><Relationship Id="rId1" Type="http://schemas.openxmlformats.org/officeDocument/2006/relationships/vmlDrawing" Target="../drawings/vmlDrawing4.vml"/><Relationship Id="rId2" Type="http://schemas.openxmlformats.org/officeDocument/2006/relationships/slideLayout" Target="../slideLayouts/slideLayout1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hyperlink" Target="http://www.socialresearchmethods.net/kb/desexper.php" TargetMode="External"/><Relationship Id="rId3" Type="http://schemas.openxmlformats.org/officeDocument/2006/relationships/hyperlink" Target="http://www.isip.piconepress.com/publications/courses/msstate/ece_8443/lectures/2009_spring/lecture_28.pptx"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image" Target="../media/image6.jpeg"/><Relationship Id="rId3" Type="http://schemas.openxmlformats.org/officeDocument/2006/relationships/image" Target="../media/image7.gif"/></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image" Target="../media/image6.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txBox="1">
            <a:spLocks noChangeArrowheads="1"/>
          </p:cNvSpPr>
          <p:nvPr/>
        </p:nvSpPr>
        <p:spPr bwMode="auto">
          <a:xfrm>
            <a:off x="541338" y="1434905"/>
            <a:ext cx="8101012" cy="4995876"/>
          </a:xfrm>
          <a:prstGeom prst="rect">
            <a:avLst/>
          </a:prstGeom>
          <a:noFill/>
          <a:ln>
            <a:miter lim="800000"/>
            <a:headEnd/>
            <a:tailEnd/>
          </a:ln>
        </p:spPr>
        <p:txBody>
          <a:bodyPr vert="horz" wrap="square" lIns="0" tIns="0" rIns="0" bIns="0" numCol="1" anchor="t" anchorCtr="0" compatLnSpc="1">
            <a:prstTxWarp prst="textNoShape">
              <a:avLst/>
            </a:prstTxWarp>
          </a:bodyPr>
          <a:lstStyle/>
          <a:p>
            <a:pPr marL="176213" indent="-176213" fontAlgn="auto">
              <a:spcAft>
                <a:spcPts val="1200"/>
              </a:spcAft>
              <a:buFont typeface="Arial" pitchFamily="34" charset="0"/>
              <a:buChar char="•"/>
              <a:defRPr/>
            </a:pPr>
            <a:r>
              <a:rPr lang="en-US" b="1" dirty="0" smtClean="0">
                <a:solidFill>
                  <a:schemeClr val="accent2"/>
                </a:solidFill>
              </a:rPr>
              <a:t>Question: </a:t>
            </a:r>
            <a:r>
              <a:rPr lang="en-US" b="1" dirty="0" smtClean="0"/>
              <a:t>How do you establish your “product” is better or your experiment was a success?</a:t>
            </a:r>
          </a:p>
          <a:p>
            <a:pPr marL="176213" marR="0" lvl="0" indent="-176213" defTabSz="914400" rtl="0" eaLnBrk="1" fontAlgn="auto" latinLnBrk="0" hangingPunct="1">
              <a:spcBef>
                <a:spcPts val="1400"/>
              </a:spcBef>
              <a:spcAft>
                <a:spcPts val="1200"/>
              </a:spcAft>
              <a:buClrTx/>
              <a:buSzTx/>
              <a:buFont typeface="Arial" pitchFamily="34" charset="0"/>
              <a:buChar char="•"/>
              <a:tabLst/>
              <a:defRPr/>
            </a:pPr>
            <a:r>
              <a:rPr kumimoji="0" lang="en-US" sz="2400" b="1" i="0" u="none" strike="noStrike" kern="1200" cap="none" spc="0" normalizeH="0" baseline="0" noProof="0" dirty="0" smtClean="0">
                <a:ln>
                  <a:noFill/>
                </a:ln>
                <a:solidFill>
                  <a:schemeClr val="accent2"/>
                </a:solidFill>
                <a:effectLst/>
                <a:uLnTx/>
                <a:uFillTx/>
                <a:latin typeface="+mn-lt"/>
                <a:ea typeface="+mn-ea"/>
                <a:cs typeface="+mn-cs"/>
              </a:rPr>
              <a:t>Objectives:</a:t>
            </a:r>
            <a:r>
              <a:rPr kumimoji="0" lang="en-US" sz="2400" b="1" i="0" u="none" strike="noStrike" kern="1200" cap="none" spc="0" normalizeH="0" baseline="0" noProof="0" dirty="0" smtClean="0">
                <a:ln>
                  <a:noFill/>
                </a:ln>
                <a:solidFill>
                  <a:schemeClr val="accent1"/>
                </a:solidFill>
                <a:effectLst/>
                <a:uLnTx/>
                <a:uFillTx/>
                <a:latin typeface="+mn-lt"/>
                <a:ea typeface="+mn-ea"/>
                <a:cs typeface="+mn-cs"/>
              </a:rPr>
              <a:t/>
            </a:r>
            <a:br>
              <a:rPr kumimoji="0" lang="en-US" sz="2400" b="1" i="0" u="none" strike="noStrike" kern="1200" cap="none" spc="0" normalizeH="0" baseline="0" noProof="0" dirty="0" smtClean="0">
                <a:ln>
                  <a:noFill/>
                </a:ln>
                <a:solidFill>
                  <a:schemeClr val="accent1"/>
                </a:solidFill>
                <a:effectLst/>
                <a:uLnTx/>
                <a:uFillTx/>
                <a:latin typeface="+mn-lt"/>
                <a:ea typeface="+mn-ea"/>
                <a:cs typeface="+mn-cs"/>
              </a:rPr>
            </a:br>
            <a:r>
              <a:rPr lang="en-US" b="1" dirty="0" smtClean="0">
                <a:solidFill>
                  <a:schemeClr val="tx2"/>
                </a:solidFill>
                <a:latin typeface="+mn-lt"/>
              </a:rPr>
              <a:t>Sources of Variability</a:t>
            </a:r>
            <a:br>
              <a:rPr lang="en-US" b="1" dirty="0" smtClean="0">
                <a:solidFill>
                  <a:schemeClr val="tx2"/>
                </a:solidFill>
                <a:latin typeface="+mn-lt"/>
              </a:rPr>
            </a:br>
            <a:r>
              <a:rPr lang="en-US" b="1" dirty="0" smtClean="0">
                <a:solidFill>
                  <a:schemeClr val="tx2"/>
                </a:solidFill>
                <a:latin typeface="+mn-lt"/>
              </a:rPr>
              <a:t>Statistical Significance</a:t>
            </a:r>
            <a:br>
              <a:rPr lang="en-US" b="1" dirty="0" smtClean="0">
                <a:solidFill>
                  <a:schemeClr val="tx2"/>
                </a:solidFill>
                <a:latin typeface="+mn-lt"/>
              </a:rPr>
            </a:br>
            <a:r>
              <a:rPr lang="en-US" b="1" dirty="0" smtClean="0">
                <a:solidFill>
                  <a:schemeClr val="tx2"/>
                </a:solidFill>
                <a:latin typeface="+mn-lt"/>
              </a:rPr>
              <a:t>Statistical Modeling</a:t>
            </a:r>
            <a:endParaRPr kumimoji="0" lang="en-US" b="1" i="0" u="none" strike="noStrike" kern="1200" cap="none" spc="0" normalizeH="0" baseline="0" noProof="0" dirty="0" smtClean="0">
              <a:ln>
                <a:noFill/>
              </a:ln>
              <a:solidFill>
                <a:schemeClr val="tx2"/>
              </a:solidFill>
              <a:effectLst/>
              <a:uLnTx/>
              <a:uFillTx/>
              <a:latin typeface="+mn-lt"/>
            </a:endParaRPr>
          </a:p>
          <a:p>
            <a:pPr marL="174625" indent="-174625">
              <a:spcBef>
                <a:spcPts val="1400"/>
              </a:spcBef>
              <a:spcAft>
                <a:spcPts val="1200"/>
              </a:spcAft>
              <a:buFont typeface="Arial" pitchFamily="34" charset="0"/>
              <a:buChar char="•"/>
            </a:pPr>
            <a:r>
              <a:rPr kumimoji="0" lang="en-US" sz="2400" b="1" i="0" u="none" strike="noStrike" kern="1200" cap="none" spc="0" normalizeH="0" baseline="0" noProof="0" dirty="0" smtClean="0">
                <a:ln>
                  <a:noFill/>
                </a:ln>
                <a:solidFill>
                  <a:schemeClr val="accent2"/>
                </a:solidFill>
                <a:effectLst/>
                <a:uLnTx/>
                <a:uFillTx/>
                <a:latin typeface="+mn-lt"/>
                <a:ea typeface="+mn-ea"/>
                <a:cs typeface="+mn-cs"/>
              </a:rPr>
              <a:t>Resources:</a:t>
            </a:r>
            <a:r>
              <a:rPr kumimoji="0" lang="en-US" sz="2400" b="1" i="0" u="none" strike="noStrike" kern="1200" cap="none" spc="0" normalizeH="0" baseline="0" noProof="0" dirty="0" smtClean="0">
                <a:ln>
                  <a:noFill/>
                </a:ln>
                <a:solidFill>
                  <a:schemeClr val="accent1"/>
                </a:solidFill>
                <a:effectLst/>
                <a:uLnTx/>
                <a:uFillTx/>
                <a:latin typeface="+mn-lt"/>
                <a:ea typeface="+mn-ea"/>
                <a:cs typeface="+mn-cs"/>
              </a:rPr>
              <a:t/>
            </a:r>
            <a:br>
              <a:rPr kumimoji="0" lang="en-US" sz="2400" b="1" i="0" u="none" strike="noStrike" kern="1200" cap="none" spc="0" normalizeH="0" baseline="0" noProof="0" dirty="0" smtClean="0">
                <a:ln>
                  <a:noFill/>
                </a:ln>
                <a:solidFill>
                  <a:schemeClr val="accent1"/>
                </a:solidFill>
                <a:effectLst/>
                <a:uLnTx/>
                <a:uFillTx/>
                <a:latin typeface="+mn-lt"/>
                <a:ea typeface="+mn-ea"/>
                <a:cs typeface="+mn-cs"/>
              </a:rPr>
            </a:br>
            <a:r>
              <a:rPr lang="en-US" b="1" dirty="0" smtClean="0">
                <a:solidFill>
                  <a:schemeClr val="bg1"/>
                </a:solidFill>
                <a:latin typeface="+mj-lt"/>
                <a:hlinkClick r:id="rId3"/>
              </a:rPr>
              <a:t>SRM: Experimental Design</a:t>
            </a:r>
            <a:r>
              <a:rPr lang="en-US" sz="1800" b="1" dirty="0" smtClean="0">
                <a:solidFill>
                  <a:schemeClr val="bg1"/>
                </a:solidFill>
                <a:latin typeface="+mj-lt"/>
              </a:rPr>
              <a:t/>
            </a:r>
            <a:br>
              <a:rPr lang="en-US" sz="1800" b="1" dirty="0" smtClean="0">
                <a:solidFill>
                  <a:schemeClr val="bg1"/>
                </a:solidFill>
                <a:latin typeface="+mj-lt"/>
              </a:rPr>
            </a:br>
            <a:endParaRPr lang="en-US" sz="1800" b="1" dirty="0" smtClean="0">
              <a:solidFill>
                <a:schemeClr val="bg1"/>
              </a:solidFill>
              <a:latin typeface="+mj-lt"/>
            </a:endParaRPr>
          </a:p>
        </p:txBody>
      </p:sp>
      <p:sp>
        <p:nvSpPr>
          <p:cNvPr id="6" name="Text Box 29"/>
          <p:cNvSpPr txBox="1">
            <a:spLocks noChangeArrowheads="1"/>
          </p:cNvSpPr>
          <p:nvPr/>
        </p:nvSpPr>
        <p:spPr bwMode="auto">
          <a:xfrm>
            <a:off x="409575" y="552450"/>
            <a:ext cx="8467725" cy="461665"/>
          </a:xfrm>
          <a:prstGeom prst="rect">
            <a:avLst/>
          </a:prstGeom>
          <a:noFill/>
          <a:ln w="9525">
            <a:noFill/>
            <a:miter lim="800000"/>
            <a:headEnd/>
            <a:tailEnd/>
          </a:ln>
        </p:spPr>
        <p:txBody>
          <a:bodyPr>
            <a:spAutoFit/>
          </a:bodyPr>
          <a:lstStyle/>
          <a:p>
            <a:pPr algn="ctr">
              <a:spcBef>
                <a:spcPct val="50000"/>
              </a:spcBef>
              <a:tabLst>
                <a:tab pos="2908300" algn="l"/>
              </a:tabLst>
            </a:pPr>
            <a:r>
              <a:rPr lang="en-US" b="1" dirty="0">
                <a:solidFill>
                  <a:schemeClr val="accent2"/>
                </a:solidFill>
              </a:rPr>
              <a:t>LECTURE </a:t>
            </a:r>
            <a:r>
              <a:rPr lang="en-US" b="1" dirty="0" smtClean="0">
                <a:solidFill>
                  <a:schemeClr val="accent2"/>
                </a:solidFill>
              </a:rPr>
              <a:t>04: </a:t>
            </a:r>
            <a:r>
              <a:rPr lang="en-US" b="1" dirty="0" smtClean="0">
                <a:solidFill>
                  <a:srgbClr val="BE0F34"/>
                </a:solidFill>
              </a:rPr>
              <a:t>EXPERIMENTAL DESIGN</a:t>
            </a:r>
            <a:endParaRPr lang="en-US" b="1" baseline="30000" dirty="0">
              <a:solidFill>
                <a:srgbClr val="BE0F34"/>
              </a:solidFill>
            </a:endParaRPr>
          </a:p>
        </p:txBody>
      </p:sp>
      <p:grpSp>
        <p:nvGrpSpPr>
          <p:cNvPr id="11" name="Group 10"/>
          <p:cNvGrpSpPr/>
          <p:nvPr/>
        </p:nvGrpSpPr>
        <p:grpSpPr>
          <a:xfrm>
            <a:off x="451398" y="6144793"/>
            <a:ext cx="885361" cy="279514"/>
            <a:chOff x="5231962" y="6231988"/>
            <a:chExt cx="885361" cy="279514"/>
          </a:xfrm>
        </p:grpSpPr>
        <p:pic>
          <p:nvPicPr>
            <p:cNvPr id="12" name="Picture 4">
              <a:hlinkClick r:id="rId4"/>
            </p:cNvPr>
            <p:cNvPicPr>
              <a:picLocks noChangeAspect="1" noChangeArrowheads="1"/>
            </p:cNvPicPr>
            <p:nvPr/>
          </p:nvPicPr>
          <p:blipFill>
            <a:blip r:embed="rId5" cstate="print"/>
            <a:srcRect/>
            <a:stretch>
              <a:fillRect/>
            </a:stretch>
          </p:blipFill>
          <p:spPr bwMode="auto">
            <a:xfrm>
              <a:off x="5745659" y="6237182"/>
              <a:ext cx="371664" cy="274320"/>
            </a:xfrm>
            <a:prstGeom prst="rect">
              <a:avLst/>
            </a:prstGeom>
            <a:noFill/>
            <a:ln w="9525">
              <a:noFill/>
              <a:miter lim="800000"/>
              <a:headEnd/>
              <a:tailEnd/>
            </a:ln>
            <a:effectLst/>
          </p:spPr>
        </p:pic>
        <p:sp>
          <p:nvSpPr>
            <p:cNvPr id="13" name="Text Box 7"/>
            <p:cNvSpPr txBox="1">
              <a:spLocks noChangeArrowheads="1"/>
            </p:cNvSpPr>
            <p:nvPr/>
          </p:nvSpPr>
          <p:spPr bwMode="auto">
            <a:xfrm>
              <a:off x="5231962" y="6231988"/>
              <a:ext cx="648333" cy="258520"/>
            </a:xfrm>
            <a:prstGeom prst="rect">
              <a:avLst/>
            </a:prstGeom>
            <a:noFill/>
            <a:ln w="9525">
              <a:noFill/>
              <a:miter lim="800000"/>
              <a:headEnd/>
              <a:tailEnd/>
            </a:ln>
          </p:spPr>
          <p:txBody>
            <a:bodyPr wrap="square" lIns="91429" tIns="45714" rIns="91429" bIns="45714">
              <a:spAutoFit/>
            </a:bodyPr>
            <a:lstStyle/>
            <a:p>
              <a:pPr marL="176213" indent="-176213">
                <a:lnSpc>
                  <a:spcPct val="90000"/>
                </a:lnSpc>
                <a:spcBef>
                  <a:spcPct val="20000"/>
                </a:spcBef>
                <a:tabLst>
                  <a:tab pos="6864350" algn="r"/>
                </a:tabLst>
              </a:pPr>
              <a:r>
                <a:rPr lang="en-US" sz="1200" b="1" dirty="0" smtClean="0">
                  <a:solidFill>
                    <a:schemeClr val="accent2"/>
                  </a:solidFill>
                </a:rPr>
                <a:t>URL:</a:t>
              </a:r>
            </a:p>
          </p:txBody>
        </p:sp>
      </p:grpSp>
      <p:grpSp>
        <p:nvGrpSpPr>
          <p:cNvPr id="2" name="Group 1"/>
          <p:cNvGrpSpPr/>
          <p:nvPr/>
        </p:nvGrpSpPr>
        <p:grpSpPr>
          <a:xfrm>
            <a:off x="5988095" y="2585977"/>
            <a:ext cx="2672374" cy="3304594"/>
            <a:chOff x="5988095" y="3187064"/>
            <a:chExt cx="2672374" cy="3004176"/>
          </a:xfrm>
        </p:grpSpPr>
        <p:pic>
          <p:nvPicPr>
            <p:cNvPr id="1028" name="Picture 4"/>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7517469" y="3188312"/>
              <a:ext cx="1143000" cy="1143000"/>
            </a:xfrm>
            <a:prstGeom prst="rect">
              <a:avLst/>
            </a:prstGeom>
            <a:noFill/>
            <a:ln w="38100">
              <a:solidFill>
                <a:schemeClr val="accent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9" name="Picture 5"/>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988095" y="3187064"/>
              <a:ext cx="1525965" cy="1143000"/>
            </a:xfrm>
            <a:prstGeom prst="rect">
              <a:avLst/>
            </a:prstGeom>
            <a:noFill/>
            <a:ln w="38100">
              <a:solidFill>
                <a:schemeClr val="accent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rotWithShape="1">
            <a:blip r:embed="rId8">
              <a:extLst>
                <a:ext uri="{28A0092B-C50C-407E-A947-70E740481C1C}">
                  <a14:useLocalDpi xmlns:a14="http://schemas.microsoft.com/office/drawing/2010/main" val="0"/>
                </a:ext>
              </a:extLst>
            </a:blip>
            <a:srcRect l="7100" t="14777" r="60800" b="46264"/>
            <a:stretch/>
          </p:blipFill>
          <p:spPr bwMode="auto">
            <a:xfrm>
              <a:off x="5988095" y="4368017"/>
              <a:ext cx="2671962" cy="1823223"/>
            </a:xfrm>
            <a:prstGeom prst="rect">
              <a:avLst/>
            </a:prstGeom>
            <a:noFill/>
            <a:ln w="38100">
              <a:solidFill>
                <a:schemeClr val="accent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gr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6804" y="614597"/>
            <a:ext cx="8327609" cy="5478423"/>
          </a:xfrm>
          <a:prstGeom prst="rect">
            <a:avLst/>
          </a:prstGeom>
        </p:spPr>
        <p:txBody>
          <a:bodyPr wrap="square" lIns="0" tIns="0" rIns="0" bIns="0" rtlCol="0">
            <a:spAutoFit/>
          </a:bodyPr>
          <a:lstStyle/>
          <a:p>
            <a:pPr marL="165100" indent="-165100">
              <a:spcAft>
                <a:spcPts val="1200"/>
              </a:spcAft>
              <a:buFont typeface="Arial" pitchFamily="34" charset="0"/>
              <a:buChar char="•"/>
            </a:pPr>
            <a:r>
              <a:rPr lang="en-US" b="1" dirty="0" smtClean="0"/>
              <a:t>In our example, we fail to reject the null hypothesis at the 5% level. Although the coin did not fall evenly, the deviation from expected outcome is just small enough to be reported as being "not statistically significant at the 5% level.”</a:t>
            </a:r>
          </a:p>
          <a:p>
            <a:pPr marL="165100" indent="-165100">
              <a:spcAft>
                <a:spcPts val="1200"/>
              </a:spcAft>
              <a:buFont typeface="Arial" pitchFamily="34" charset="0"/>
              <a:buChar char="•"/>
            </a:pPr>
            <a:r>
              <a:rPr lang="en-US" b="1" dirty="0" smtClean="0"/>
              <a:t>However, had a single extra head been obtained, the resulting </a:t>
            </a:r>
            <a:r>
              <a:rPr lang="en-US" i="1" dirty="0" smtClean="0"/>
              <a:t>p</a:t>
            </a:r>
            <a:r>
              <a:rPr lang="en-US" b="1" dirty="0" smtClean="0"/>
              <a:t>-value (two-tailed) would be 0.0414 (4.14%). This time the null hypothesis – that the observed result of 15 heads out of 20 flips can be ascribed to chance alone - is rejected. Such a finding would be described as being "statistically significant at the 5% level.”</a:t>
            </a:r>
          </a:p>
          <a:p>
            <a:pPr marL="165100" indent="-165100">
              <a:spcAft>
                <a:spcPts val="1200"/>
              </a:spcAft>
              <a:buFont typeface="Arial" pitchFamily="34" charset="0"/>
              <a:buChar char="•"/>
            </a:pPr>
            <a:r>
              <a:rPr lang="en-US" b="1" dirty="0" smtClean="0"/>
              <a:t>Critics of </a:t>
            </a:r>
            <a:r>
              <a:rPr lang="en-US" i="1" dirty="0" smtClean="0"/>
              <a:t>p</a:t>
            </a:r>
            <a:r>
              <a:rPr lang="en-US" b="1" dirty="0" smtClean="0"/>
              <a:t>-values point out that the criterion is based on the somewhat arbitrary choice of level (often set at 0.05).</a:t>
            </a:r>
            <a:endParaRPr kumimoji="0" lang="en-US" b="1" i="0" u="none" strike="noStrike" kern="0" cap="none" spc="0" normalizeH="0" baseline="0" noProof="0" dirty="0" smtClean="0">
              <a:ln>
                <a:noFill/>
              </a:ln>
              <a:solidFill>
                <a:schemeClr val="tx1"/>
              </a:solidFill>
              <a:effectLst/>
              <a:uLnTx/>
              <a:uFillTx/>
              <a:latin typeface="+mn-lt"/>
            </a:endParaRPr>
          </a:p>
        </p:txBody>
      </p:sp>
      <p:sp>
        <p:nvSpPr>
          <p:cNvPr id="3" name="Text Box 3"/>
          <p:cNvSpPr txBox="1">
            <a:spLocks noChangeArrowheads="1"/>
          </p:cNvSpPr>
          <p:nvPr/>
        </p:nvSpPr>
        <p:spPr bwMode="auto">
          <a:xfrm>
            <a:off x="227013" y="57150"/>
            <a:ext cx="8456612" cy="369332"/>
          </a:xfrm>
          <a:prstGeom prst="rect">
            <a:avLst/>
          </a:prstGeom>
          <a:noFill/>
          <a:ln w="9525">
            <a:noFill/>
            <a:miter lim="800000"/>
            <a:headEnd/>
            <a:tailEnd/>
          </a:ln>
        </p:spPr>
        <p:txBody>
          <a:bodyPr wrap="square" lIns="0" tIns="0" rIns="0" bIns="0">
            <a:spAutoFit/>
          </a:bodyPr>
          <a:lstStyle/>
          <a:p>
            <a:pPr>
              <a:spcBef>
                <a:spcPct val="50000"/>
              </a:spcBef>
            </a:pPr>
            <a:r>
              <a:rPr lang="en-US" b="1" dirty="0" smtClean="0">
                <a:solidFill>
                  <a:schemeClr val="accent2"/>
                </a:solidFill>
              </a:rPr>
              <a:t>Example: Coin Toss (Cont.)</a:t>
            </a:r>
            <a:endParaRPr lang="en-US" b="1" baseline="30000" dirty="0">
              <a:solidFill>
                <a:schemeClr val="accent2"/>
              </a:solidFill>
            </a:endParaRPr>
          </a:p>
        </p:txBody>
      </p:sp>
    </p:spTree>
    <p:extLst>
      <p:ext uri="{BB962C8B-B14F-4D97-AF65-F5344CB8AC3E}">
        <p14:creationId xmlns:p14="http://schemas.microsoft.com/office/powerpoint/2010/main" val="80745698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6804" y="614597"/>
            <a:ext cx="8327609" cy="5847755"/>
          </a:xfrm>
          <a:prstGeom prst="rect">
            <a:avLst/>
          </a:prstGeom>
        </p:spPr>
        <p:txBody>
          <a:bodyPr wrap="square" lIns="0" tIns="0" rIns="0" bIns="0" rtlCol="0">
            <a:spAutoFit/>
          </a:bodyPr>
          <a:lstStyle/>
          <a:p>
            <a:pPr marL="231775" indent="-231775">
              <a:spcAft>
                <a:spcPts val="1200"/>
              </a:spcAft>
              <a:buFont typeface="Arial" pitchFamily="34" charset="0"/>
              <a:buChar char="•"/>
            </a:pPr>
            <a:r>
              <a:rPr lang="en-US" b="1" dirty="0" smtClean="0"/>
              <a:t>A </a:t>
            </a:r>
            <a:r>
              <a:rPr lang="en-US" b="1" dirty="0" smtClean="0">
                <a:solidFill>
                  <a:schemeClr val="accent1"/>
                </a:solidFill>
              </a:rPr>
              <a:t>confidence interval</a:t>
            </a:r>
            <a:r>
              <a:rPr lang="en-US" b="1" dirty="0" smtClean="0"/>
              <a:t> gives an estimated range of values which is likely to include an unknown population parameter, the estimated range being calculated from a given set of sample data.</a:t>
            </a:r>
          </a:p>
          <a:p>
            <a:pPr marL="231775" indent="-231775">
              <a:spcAft>
                <a:spcPts val="1200"/>
              </a:spcAft>
              <a:buFont typeface="Arial" pitchFamily="34" charset="0"/>
              <a:buChar char="•"/>
            </a:pPr>
            <a:r>
              <a:rPr lang="en-US" b="1" dirty="0" smtClean="0"/>
              <a:t>The </a:t>
            </a:r>
            <a:r>
              <a:rPr lang="en-US" b="1" dirty="0" smtClean="0">
                <a:solidFill>
                  <a:schemeClr val="accent1"/>
                </a:solidFill>
              </a:rPr>
              <a:t>level </a:t>
            </a:r>
            <a:r>
              <a:rPr lang="en-US" i="1" dirty="0" smtClean="0">
                <a:solidFill>
                  <a:schemeClr val="accent1"/>
                </a:solidFill>
              </a:rPr>
              <a:t>C</a:t>
            </a:r>
            <a:r>
              <a:rPr lang="en-US" b="1" dirty="0" smtClean="0"/>
              <a:t> of a confidence interval gives the probability that the interval produced by the method employed includes the true value of the parameter.</a:t>
            </a:r>
          </a:p>
          <a:p>
            <a:pPr marL="231775" indent="-231775">
              <a:spcAft>
                <a:spcPts val="1200"/>
              </a:spcAft>
              <a:buFont typeface="Arial" pitchFamily="34" charset="0"/>
              <a:buChar char="•"/>
            </a:pPr>
            <a:r>
              <a:rPr lang="en-US" b="1" dirty="0" smtClean="0"/>
              <a:t>Consider another example: a student measuring the boiling temperature of a certain liquid observes the readings (in degrees Celsius) 102.5, 101.7, 103.1, 100.9, 100.5, and 102.2 on 6 different samples of the liquid. He calculates the sample mean to be 101.82. If he knows that the standard deviation for this procedure is 1.2 degrees, what is the confidence interval for the population mean at a 95% confidence level?</a:t>
            </a:r>
            <a:endParaRPr lang="en-US" b="1" dirty="0"/>
          </a:p>
        </p:txBody>
      </p:sp>
      <p:sp>
        <p:nvSpPr>
          <p:cNvPr id="3" name="Text Box 3"/>
          <p:cNvSpPr txBox="1">
            <a:spLocks noChangeArrowheads="1"/>
          </p:cNvSpPr>
          <p:nvPr/>
        </p:nvSpPr>
        <p:spPr bwMode="auto">
          <a:xfrm>
            <a:off x="227013" y="57150"/>
            <a:ext cx="8456612" cy="369332"/>
          </a:xfrm>
          <a:prstGeom prst="rect">
            <a:avLst/>
          </a:prstGeom>
          <a:noFill/>
          <a:ln w="9525">
            <a:noFill/>
            <a:miter lim="800000"/>
            <a:headEnd/>
            <a:tailEnd/>
          </a:ln>
        </p:spPr>
        <p:txBody>
          <a:bodyPr wrap="square" lIns="0" tIns="0" rIns="0" bIns="0">
            <a:spAutoFit/>
          </a:bodyPr>
          <a:lstStyle/>
          <a:p>
            <a:pPr>
              <a:spcBef>
                <a:spcPct val="50000"/>
              </a:spcBef>
            </a:pPr>
            <a:r>
              <a:rPr lang="en-US" b="1" dirty="0" smtClean="0">
                <a:solidFill>
                  <a:schemeClr val="accent2"/>
                </a:solidFill>
              </a:rPr>
              <a:t>Confidence Intervals</a:t>
            </a:r>
            <a:endParaRPr lang="en-US" b="1" baseline="30000" dirty="0">
              <a:solidFill>
                <a:schemeClr val="accent2"/>
              </a:solidFill>
            </a:endParaRPr>
          </a:p>
        </p:txBody>
      </p:sp>
    </p:spTree>
    <p:extLst>
      <p:ext uri="{BB962C8B-B14F-4D97-AF65-F5344CB8AC3E}">
        <p14:creationId xmlns:p14="http://schemas.microsoft.com/office/powerpoint/2010/main" val="2978580269"/>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6804" y="614597"/>
            <a:ext cx="8327609" cy="4524315"/>
          </a:xfrm>
          <a:prstGeom prst="rect">
            <a:avLst/>
          </a:prstGeom>
        </p:spPr>
        <p:txBody>
          <a:bodyPr wrap="square" lIns="0" tIns="0" rIns="0" bIns="0" rtlCol="0">
            <a:spAutoFit/>
          </a:bodyPr>
          <a:lstStyle/>
          <a:p>
            <a:pPr marL="231775" indent="-231775">
              <a:spcAft>
                <a:spcPts val="1200"/>
              </a:spcAft>
              <a:buFont typeface="Arial" pitchFamily="34" charset="0"/>
              <a:buChar char="•"/>
            </a:pPr>
            <a:r>
              <a:rPr lang="en-US" b="1" dirty="0" smtClean="0"/>
              <a:t>In other words, the student wishes to estimate the true mean boiling temperature of the liquid using the results of his measurements. </a:t>
            </a:r>
          </a:p>
          <a:p>
            <a:pPr marL="231775" indent="-231775">
              <a:spcAft>
                <a:spcPts val="1200"/>
              </a:spcAft>
              <a:buFont typeface="Arial" pitchFamily="34" charset="0"/>
              <a:buChar char="•"/>
            </a:pPr>
            <a:r>
              <a:rPr lang="en-US" b="1" dirty="0" smtClean="0"/>
              <a:t>Assume the measurements follow a normal distribution, then the sample mean will have the distribution                       .</a:t>
            </a:r>
            <a:endParaRPr lang="en-US" b="1" dirty="0"/>
          </a:p>
          <a:p>
            <a:pPr marL="231775" indent="-231775">
              <a:spcAft>
                <a:spcPts val="1200"/>
              </a:spcAft>
              <a:buFont typeface="Arial" pitchFamily="34" charset="0"/>
              <a:buChar char="•"/>
            </a:pPr>
            <a:r>
              <a:rPr lang="en-US" b="1" dirty="0" smtClean="0"/>
              <a:t>Since the sample size is 6, the standard deviation of the sample mean is equal to                         .</a:t>
            </a:r>
          </a:p>
          <a:p>
            <a:pPr marL="231775" indent="-231775">
              <a:spcAft>
                <a:spcPts val="1200"/>
              </a:spcAft>
              <a:buFont typeface="Arial" pitchFamily="34" charset="0"/>
              <a:buChar char="•"/>
            </a:pPr>
            <a:r>
              <a:rPr lang="en-US" b="1" dirty="0" smtClean="0"/>
              <a:t>For example, a 95% confidence interval covers 95% of the normal curve – the probability of observing a value outside of this area is less than 0.05. </a:t>
            </a:r>
            <a:endParaRPr lang="en-US" b="1" dirty="0"/>
          </a:p>
        </p:txBody>
      </p:sp>
      <p:sp>
        <p:nvSpPr>
          <p:cNvPr id="3" name="Text Box 3"/>
          <p:cNvSpPr txBox="1">
            <a:spLocks noChangeArrowheads="1"/>
          </p:cNvSpPr>
          <p:nvPr/>
        </p:nvSpPr>
        <p:spPr bwMode="auto">
          <a:xfrm>
            <a:off x="227013" y="57150"/>
            <a:ext cx="8456612" cy="369332"/>
          </a:xfrm>
          <a:prstGeom prst="rect">
            <a:avLst/>
          </a:prstGeom>
          <a:noFill/>
          <a:ln w="9525">
            <a:noFill/>
            <a:miter lim="800000"/>
            <a:headEnd/>
            <a:tailEnd/>
          </a:ln>
        </p:spPr>
        <p:txBody>
          <a:bodyPr wrap="square" lIns="0" tIns="0" rIns="0" bIns="0">
            <a:spAutoFit/>
          </a:bodyPr>
          <a:lstStyle/>
          <a:p>
            <a:pPr>
              <a:spcBef>
                <a:spcPct val="50000"/>
              </a:spcBef>
            </a:pPr>
            <a:r>
              <a:rPr lang="en-US" b="1" dirty="0" smtClean="0">
                <a:solidFill>
                  <a:schemeClr val="accent2"/>
                </a:solidFill>
              </a:rPr>
              <a:t>Confidence Intervals</a:t>
            </a:r>
            <a:endParaRPr lang="en-US" b="1" baseline="30000" dirty="0">
              <a:solidFill>
                <a:schemeClr val="accent2"/>
              </a:solidFill>
            </a:endParaRPr>
          </a:p>
        </p:txBody>
      </p:sp>
      <p:graphicFrame>
        <p:nvGraphicFramePr>
          <p:cNvPr id="4" name="Object 3"/>
          <p:cNvGraphicFramePr>
            <a:graphicFrameLocks noChangeAspect="1"/>
          </p:cNvGraphicFramePr>
          <p:nvPr>
            <p:extLst>
              <p:ext uri="{D42A27DB-BD31-4B8C-83A1-F6EECF244321}">
                <p14:modId xmlns:p14="http://schemas.microsoft.com/office/powerpoint/2010/main" val="2741735689"/>
              </p:ext>
            </p:extLst>
          </p:nvPr>
        </p:nvGraphicFramePr>
        <p:xfrm>
          <a:off x="2160394" y="2518227"/>
          <a:ext cx="1790640" cy="475740"/>
        </p:xfrm>
        <a:graphic>
          <a:graphicData uri="http://schemas.openxmlformats.org/presentationml/2006/ole">
            <mc:AlternateContent xmlns:mc="http://schemas.openxmlformats.org/markup-compatibility/2006">
              <mc:Choice xmlns:v="urn:schemas-microsoft-com:vml" Requires="v">
                <p:oleObj spid="_x0000_s3088" name="Equation" r:id="rId3" imgW="1193760" imgH="317160" progId="Equation.3">
                  <p:embed/>
                </p:oleObj>
              </mc:Choice>
              <mc:Fallback>
                <p:oleObj name="Equation" r:id="rId3" imgW="1193760" imgH="31716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60394" y="2518227"/>
                        <a:ext cx="1790640" cy="47574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 name="Object 4"/>
          <p:cNvGraphicFramePr>
            <a:graphicFrameLocks noChangeAspect="1"/>
          </p:cNvGraphicFramePr>
          <p:nvPr>
            <p:extLst>
              <p:ext uri="{D42A27DB-BD31-4B8C-83A1-F6EECF244321}">
                <p14:modId xmlns:p14="http://schemas.microsoft.com/office/powerpoint/2010/main" val="2908184161"/>
              </p:ext>
            </p:extLst>
          </p:nvPr>
        </p:nvGraphicFramePr>
        <p:xfrm>
          <a:off x="3977648" y="3404849"/>
          <a:ext cx="2000160" cy="437940"/>
        </p:xfrm>
        <a:graphic>
          <a:graphicData uri="http://schemas.openxmlformats.org/presentationml/2006/ole">
            <mc:AlternateContent xmlns:mc="http://schemas.openxmlformats.org/markup-compatibility/2006">
              <mc:Choice xmlns:v="urn:schemas-microsoft-com:vml" Requires="v">
                <p:oleObj spid="_x0000_s3089" name="Equation" r:id="rId5" imgW="1333440" imgH="291960" progId="Equation.3">
                  <p:embed/>
                </p:oleObj>
              </mc:Choice>
              <mc:Fallback>
                <p:oleObj name="Equation" r:id="rId5" imgW="1333440" imgH="29196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977648" y="3404849"/>
                        <a:ext cx="2000160" cy="43794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3354276517"/>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6804" y="614597"/>
            <a:ext cx="8723834" cy="6334042"/>
          </a:xfrm>
          <a:prstGeom prst="rect">
            <a:avLst/>
          </a:prstGeom>
        </p:spPr>
        <p:txBody>
          <a:bodyPr wrap="square" lIns="0" tIns="0" rIns="0" bIns="0" rtlCol="0">
            <a:spAutoFit/>
          </a:bodyPr>
          <a:lstStyle/>
          <a:p>
            <a:pPr marL="165100" indent="-165100">
              <a:spcAft>
                <a:spcPts val="1200"/>
              </a:spcAft>
              <a:buFont typeface="Arial" pitchFamily="34" charset="0"/>
              <a:buChar char="•"/>
            </a:pPr>
            <a:r>
              <a:rPr lang="en-US" b="1" dirty="0" smtClean="0"/>
              <a:t>Because the normal curve is </a:t>
            </a:r>
            <a:br>
              <a:rPr lang="en-US" b="1" dirty="0" smtClean="0"/>
            </a:br>
            <a:r>
              <a:rPr lang="en-US" b="1" dirty="0" smtClean="0"/>
              <a:t>symmetric, half of the area is in </a:t>
            </a:r>
            <a:br>
              <a:rPr lang="en-US" b="1" dirty="0" smtClean="0"/>
            </a:br>
            <a:r>
              <a:rPr lang="en-US" b="1" dirty="0" smtClean="0"/>
              <a:t>the left tail of the curve, and the </a:t>
            </a:r>
            <a:br>
              <a:rPr lang="en-US" b="1" dirty="0" smtClean="0"/>
            </a:br>
            <a:r>
              <a:rPr lang="en-US" b="1" dirty="0" smtClean="0"/>
              <a:t>other half of the area is in the </a:t>
            </a:r>
            <a:br>
              <a:rPr lang="en-US" b="1" dirty="0" smtClean="0"/>
            </a:br>
            <a:r>
              <a:rPr lang="en-US" b="1" dirty="0" smtClean="0"/>
              <a:t>right tail of the curve.</a:t>
            </a:r>
          </a:p>
          <a:p>
            <a:pPr marL="165100" indent="-165100">
              <a:spcAft>
                <a:spcPts val="1200"/>
              </a:spcAft>
              <a:buFont typeface="Arial" pitchFamily="34" charset="0"/>
              <a:buChar char="•"/>
            </a:pPr>
            <a:r>
              <a:rPr lang="en-US" b="1" dirty="0" smtClean="0"/>
              <a:t>As shown in the diagram to </a:t>
            </a:r>
            <a:br>
              <a:rPr lang="en-US" b="1" dirty="0" smtClean="0"/>
            </a:br>
            <a:r>
              <a:rPr lang="en-US" b="1" dirty="0" smtClean="0"/>
              <a:t>the right, for a confidence </a:t>
            </a:r>
            <a:br>
              <a:rPr lang="en-US" b="1" dirty="0" smtClean="0"/>
            </a:br>
            <a:r>
              <a:rPr lang="en-US" b="1" dirty="0" smtClean="0"/>
              <a:t>interval with level </a:t>
            </a:r>
            <a:r>
              <a:rPr lang="en-US" i="1" dirty="0" smtClean="0"/>
              <a:t>C</a:t>
            </a:r>
            <a:r>
              <a:rPr lang="en-US" b="1" dirty="0" smtClean="0"/>
              <a:t>, the area in </a:t>
            </a:r>
            <a:br>
              <a:rPr lang="en-US" b="1" dirty="0" smtClean="0"/>
            </a:br>
            <a:r>
              <a:rPr lang="en-US" b="1" dirty="0" smtClean="0"/>
              <a:t>each tail of the curve is equal to </a:t>
            </a:r>
            <a:br>
              <a:rPr lang="en-US" b="1" dirty="0" smtClean="0"/>
            </a:br>
            <a:r>
              <a:rPr lang="en-US" b="1" dirty="0" smtClean="0"/>
              <a:t>(1-</a:t>
            </a:r>
            <a:r>
              <a:rPr lang="en-US" i="1" dirty="0" smtClean="0"/>
              <a:t> C</a:t>
            </a:r>
            <a:r>
              <a:rPr lang="en-US" b="1" dirty="0" smtClean="0"/>
              <a:t>)/2. For a 95% confidence interval, the area in each</a:t>
            </a:r>
            <a:br>
              <a:rPr lang="en-US" b="1" dirty="0" smtClean="0"/>
            </a:br>
            <a:r>
              <a:rPr lang="en-US" b="1" dirty="0" smtClean="0"/>
              <a:t>tail is equal to 0.05/2 = 0.025.</a:t>
            </a:r>
          </a:p>
          <a:p>
            <a:pPr marL="165100" indent="-165100">
              <a:spcAft>
                <a:spcPts val="1200"/>
              </a:spcAft>
              <a:buFont typeface="Arial" pitchFamily="34" charset="0"/>
              <a:buChar char="•"/>
            </a:pPr>
            <a:r>
              <a:rPr lang="en-US" b="1" dirty="0" smtClean="0"/>
              <a:t>The value </a:t>
            </a:r>
            <a:r>
              <a:rPr lang="en-US" i="1" dirty="0" smtClean="0"/>
              <a:t>z</a:t>
            </a:r>
            <a:r>
              <a:rPr lang="en-US" i="1" baseline="30000" dirty="0" smtClean="0"/>
              <a:t>*</a:t>
            </a:r>
            <a:r>
              <a:rPr lang="en-US" b="1" dirty="0" smtClean="0"/>
              <a:t> representing the point on the standard normal density curve such that the probability of observing a value greater than </a:t>
            </a:r>
            <a:r>
              <a:rPr lang="en-US" i="1" dirty="0" smtClean="0"/>
              <a:t>z</a:t>
            </a:r>
            <a:r>
              <a:rPr lang="en-US" i="1" baseline="30000" dirty="0" smtClean="0"/>
              <a:t>*</a:t>
            </a:r>
            <a:r>
              <a:rPr lang="en-US" b="1" dirty="0" smtClean="0"/>
              <a:t> is equal to </a:t>
            </a:r>
            <a:r>
              <a:rPr lang="en-US" i="1" dirty="0" smtClean="0"/>
              <a:t>p</a:t>
            </a:r>
            <a:r>
              <a:rPr lang="en-US" b="1" dirty="0" smtClean="0"/>
              <a:t> is known as the upper </a:t>
            </a:r>
            <a:r>
              <a:rPr lang="en-US" i="1" dirty="0" smtClean="0"/>
              <a:t>p</a:t>
            </a:r>
            <a:r>
              <a:rPr lang="en-US" b="1" dirty="0" smtClean="0"/>
              <a:t> critical value of the standard normal distribution.</a:t>
            </a:r>
            <a:endParaRPr lang="en-US" sz="1800" b="1" dirty="0" smtClean="0"/>
          </a:p>
          <a:p>
            <a:pPr marL="342900" indent="-342900">
              <a:spcBef>
                <a:spcPct val="20000"/>
              </a:spcBef>
              <a:buFontTx/>
              <a:buChar char="•"/>
            </a:pPr>
            <a:endParaRPr lang="en-US" sz="1800" b="1" kern="0" dirty="0" smtClean="0"/>
          </a:p>
        </p:txBody>
      </p:sp>
      <p:sp>
        <p:nvSpPr>
          <p:cNvPr id="3" name="Text Box 3"/>
          <p:cNvSpPr txBox="1">
            <a:spLocks noChangeArrowheads="1"/>
          </p:cNvSpPr>
          <p:nvPr/>
        </p:nvSpPr>
        <p:spPr bwMode="auto">
          <a:xfrm>
            <a:off x="227013" y="57150"/>
            <a:ext cx="8456612" cy="369332"/>
          </a:xfrm>
          <a:prstGeom prst="rect">
            <a:avLst/>
          </a:prstGeom>
          <a:noFill/>
          <a:ln w="9525">
            <a:noFill/>
            <a:miter lim="800000"/>
            <a:headEnd/>
            <a:tailEnd/>
          </a:ln>
        </p:spPr>
        <p:txBody>
          <a:bodyPr wrap="square" lIns="0" tIns="0" rIns="0" bIns="0">
            <a:spAutoFit/>
          </a:bodyPr>
          <a:lstStyle/>
          <a:p>
            <a:pPr>
              <a:spcBef>
                <a:spcPct val="50000"/>
              </a:spcBef>
            </a:pPr>
            <a:r>
              <a:rPr lang="en-US" b="1" dirty="0" smtClean="0">
                <a:solidFill>
                  <a:schemeClr val="accent2"/>
                </a:solidFill>
              </a:rPr>
              <a:t>Confidence Intervals (Cont.)</a:t>
            </a:r>
            <a:endParaRPr lang="en-US" b="1" baseline="30000" dirty="0">
              <a:solidFill>
                <a:schemeClr val="accent2"/>
              </a:solidFill>
            </a:endParaRPr>
          </a:p>
        </p:txBody>
      </p:sp>
      <p:pic>
        <p:nvPicPr>
          <p:cNvPr id="2051" name="Picture 3"/>
          <p:cNvPicPr>
            <a:picLocks noChangeAspect="1" noChangeArrowheads="1"/>
          </p:cNvPicPr>
          <p:nvPr/>
        </p:nvPicPr>
        <p:blipFill>
          <a:blip r:embed="rId2"/>
          <a:srcRect/>
          <a:stretch>
            <a:fillRect/>
          </a:stretch>
        </p:blipFill>
        <p:spPr bwMode="auto">
          <a:xfrm>
            <a:off x="5217758" y="657394"/>
            <a:ext cx="3810000" cy="3257550"/>
          </a:xfrm>
          <a:prstGeom prst="rect">
            <a:avLst/>
          </a:prstGeom>
          <a:noFill/>
          <a:ln w="9525">
            <a:noFill/>
            <a:miter lim="800000"/>
            <a:headEnd/>
            <a:tailEnd/>
          </a:ln>
          <a:effectLst/>
        </p:spPr>
      </p:pic>
    </p:spTree>
    <p:extLst>
      <p:ext uri="{BB962C8B-B14F-4D97-AF65-F5344CB8AC3E}">
        <p14:creationId xmlns:p14="http://schemas.microsoft.com/office/powerpoint/2010/main" val="108915158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6804" y="614597"/>
            <a:ext cx="8723834" cy="6013954"/>
          </a:xfrm>
          <a:prstGeom prst="rect">
            <a:avLst/>
          </a:prstGeom>
        </p:spPr>
        <p:txBody>
          <a:bodyPr wrap="square" lIns="0" tIns="0" rIns="0" bIns="0" rtlCol="0">
            <a:spAutoFit/>
          </a:bodyPr>
          <a:lstStyle/>
          <a:p>
            <a:pPr marL="231775" indent="-231775">
              <a:spcAft>
                <a:spcPts val="1200"/>
              </a:spcAft>
              <a:buFont typeface="Arial" pitchFamily="34" charset="0"/>
              <a:buChar char="•"/>
            </a:pPr>
            <a:r>
              <a:rPr lang="en-US" b="1" dirty="0" smtClean="0"/>
              <a:t>For example, if </a:t>
            </a:r>
            <a:r>
              <a:rPr lang="en-US" i="1" dirty="0" smtClean="0"/>
              <a:t>p</a:t>
            </a:r>
            <a:r>
              <a:rPr lang="en-US" dirty="0" smtClean="0"/>
              <a:t> = 0.025</a:t>
            </a:r>
            <a:r>
              <a:rPr lang="en-US" b="1" dirty="0" smtClean="0"/>
              <a:t>, the value </a:t>
            </a:r>
            <a:r>
              <a:rPr lang="en-US" i="1" dirty="0" smtClean="0"/>
              <a:t>z</a:t>
            </a:r>
            <a:r>
              <a:rPr lang="en-US" i="1" baseline="30000" dirty="0" smtClean="0"/>
              <a:t>*</a:t>
            </a:r>
            <a:r>
              <a:rPr lang="en-US" dirty="0" smtClean="0"/>
              <a:t> </a:t>
            </a:r>
            <a:r>
              <a:rPr lang="en-US" b="1" dirty="0" smtClean="0"/>
              <a:t>such that</a:t>
            </a:r>
          </a:p>
          <a:p>
            <a:pPr marL="463550">
              <a:spcAft>
                <a:spcPts val="1200"/>
              </a:spcAft>
            </a:pPr>
            <a:r>
              <a:rPr lang="en-US" i="1" dirty="0" smtClean="0"/>
              <a:t>P(Z &gt; z</a:t>
            </a:r>
            <a:r>
              <a:rPr lang="en-US" i="1" baseline="30000" dirty="0" smtClean="0"/>
              <a:t>*</a:t>
            </a:r>
            <a:r>
              <a:rPr lang="en-US" i="1" dirty="0" smtClean="0"/>
              <a:t>)</a:t>
            </a:r>
            <a:r>
              <a:rPr lang="en-US" dirty="0" smtClean="0"/>
              <a:t> = 0.025</a:t>
            </a:r>
            <a:r>
              <a:rPr lang="en-US" b="1" dirty="0" smtClean="0"/>
              <a:t>, or </a:t>
            </a:r>
            <a:r>
              <a:rPr lang="en-US" dirty="0" smtClean="0"/>
              <a:t>P(Z </a:t>
            </a:r>
            <a:r>
              <a:rPr lang="en-US" u="sng" dirty="0" smtClean="0"/>
              <a:t>&lt;</a:t>
            </a:r>
            <a:r>
              <a:rPr lang="en-US" dirty="0" smtClean="0"/>
              <a:t> z</a:t>
            </a:r>
            <a:r>
              <a:rPr lang="en-US" baseline="30000" dirty="0" smtClean="0"/>
              <a:t>*</a:t>
            </a:r>
            <a:r>
              <a:rPr lang="en-US" dirty="0" smtClean="0"/>
              <a:t>) = 0.975</a:t>
            </a:r>
            <a:r>
              <a:rPr lang="en-US" b="1" dirty="0" smtClean="0"/>
              <a:t>, </a:t>
            </a:r>
          </a:p>
          <a:p>
            <a:pPr marL="231775">
              <a:spcAft>
                <a:spcPts val="1200"/>
              </a:spcAft>
            </a:pPr>
            <a:r>
              <a:rPr lang="en-US" b="1" dirty="0" smtClean="0"/>
              <a:t>is equal to 1.96. </a:t>
            </a:r>
          </a:p>
          <a:p>
            <a:pPr marL="231775" indent="-231775">
              <a:spcAft>
                <a:spcPts val="1200"/>
              </a:spcAft>
              <a:buFont typeface="Arial" pitchFamily="34" charset="0"/>
              <a:buChar char="•"/>
            </a:pPr>
            <a:r>
              <a:rPr lang="en-US" b="1" dirty="0" smtClean="0"/>
              <a:t>For a confidence interval with level </a:t>
            </a:r>
            <a:r>
              <a:rPr lang="en-US" i="1" dirty="0" smtClean="0"/>
              <a:t>C</a:t>
            </a:r>
            <a:r>
              <a:rPr lang="en-US" b="1" dirty="0" smtClean="0"/>
              <a:t>, the value</a:t>
            </a:r>
            <a:r>
              <a:rPr lang="en-US" dirty="0" smtClean="0"/>
              <a:t> </a:t>
            </a:r>
            <a:r>
              <a:rPr lang="en-US" i="1" dirty="0" smtClean="0"/>
              <a:t>p</a:t>
            </a:r>
            <a:r>
              <a:rPr lang="en-US" dirty="0" smtClean="0"/>
              <a:t> </a:t>
            </a:r>
            <a:r>
              <a:rPr lang="en-US" b="1" dirty="0" smtClean="0"/>
              <a:t>is equal to (1-</a:t>
            </a:r>
            <a:r>
              <a:rPr lang="en-US" i="1" dirty="0" smtClean="0"/>
              <a:t> C</a:t>
            </a:r>
            <a:r>
              <a:rPr lang="en-US" b="1" dirty="0" smtClean="0"/>
              <a:t>)/2. A 95% confidence interval for the standard normal distribution, then, </a:t>
            </a:r>
            <a:br>
              <a:rPr lang="en-US" b="1" dirty="0" smtClean="0"/>
            </a:br>
            <a:r>
              <a:rPr lang="en-US" b="1" dirty="0" smtClean="0"/>
              <a:t>is the interval (-1.96, 1.96), </a:t>
            </a:r>
            <a:br>
              <a:rPr lang="en-US" b="1" dirty="0" smtClean="0"/>
            </a:br>
            <a:r>
              <a:rPr lang="en-US" b="1" dirty="0" smtClean="0"/>
              <a:t>since 95% of the area under </a:t>
            </a:r>
            <a:br>
              <a:rPr lang="en-US" b="1" dirty="0" smtClean="0"/>
            </a:br>
            <a:r>
              <a:rPr lang="en-US" b="1" dirty="0" smtClean="0"/>
              <a:t>the curve falls within this </a:t>
            </a:r>
            <a:br>
              <a:rPr lang="en-US" b="1" dirty="0" smtClean="0"/>
            </a:br>
            <a:r>
              <a:rPr lang="en-US" b="1" dirty="0" smtClean="0"/>
              <a:t>interval.</a:t>
            </a:r>
          </a:p>
          <a:p>
            <a:pPr marL="231775" indent="-231775">
              <a:spcAft>
                <a:spcPts val="1200"/>
              </a:spcAft>
              <a:buFont typeface="Arial" pitchFamily="34" charset="0"/>
              <a:buChar char="•"/>
            </a:pPr>
            <a:r>
              <a:rPr lang="en-US" b="1" dirty="0" smtClean="0"/>
              <a:t>This connection between </a:t>
            </a:r>
            <a:br>
              <a:rPr lang="en-US" b="1" dirty="0" smtClean="0"/>
            </a:br>
            <a:r>
              <a:rPr lang="en-US" i="1" dirty="0" smtClean="0"/>
              <a:t>z</a:t>
            </a:r>
            <a:r>
              <a:rPr lang="en-US" b="1" dirty="0" smtClean="0"/>
              <a:t> and </a:t>
            </a:r>
            <a:r>
              <a:rPr lang="en-US" i="1" dirty="0" smtClean="0"/>
              <a:t>C</a:t>
            </a:r>
            <a:r>
              <a:rPr lang="en-US" b="1" dirty="0" smtClean="0"/>
              <a:t> is often referred to as </a:t>
            </a:r>
            <a:br>
              <a:rPr lang="en-US" b="1" dirty="0" smtClean="0"/>
            </a:br>
            <a:r>
              <a:rPr lang="en-US" b="1" dirty="0" smtClean="0"/>
              <a:t>the </a:t>
            </a:r>
            <a:r>
              <a:rPr lang="en-US" i="1" dirty="0" smtClean="0"/>
              <a:t>z</a:t>
            </a:r>
            <a:r>
              <a:rPr lang="en-US" b="1" dirty="0" smtClean="0"/>
              <a:t>-test or </a:t>
            </a:r>
            <a:r>
              <a:rPr lang="en-US" i="1" dirty="0" smtClean="0"/>
              <a:t>z</a:t>
            </a:r>
            <a:r>
              <a:rPr lang="en-US" b="1" dirty="0" smtClean="0"/>
              <a:t>-statistic.</a:t>
            </a:r>
          </a:p>
          <a:p>
            <a:pPr marL="342900" indent="-342900">
              <a:spcBef>
                <a:spcPct val="20000"/>
              </a:spcBef>
              <a:spcAft>
                <a:spcPts val="1200"/>
              </a:spcAft>
              <a:buFontTx/>
              <a:buChar char="•"/>
            </a:pPr>
            <a:endParaRPr lang="en-US" b="1" kern="0" dirty="0" smtClean="0"/>
          </a:p>
        </p:txBody>
      </p:sp>
      <p:sp>
        <p:nvSpPr>
          <p:cNvPr id="3" name="Text Box 3"/>
          <p:cNvSpPr txBox="1">
            <a:spLocks noChangeArrowheads="1"/>
          </p:cNvSpPr>
          <p:nvPr/>
        </p:nvSpPr>
        <p:spPr bwMode="auto">
          <a:xfrm>
            <a:off x="227013" y="57150"/>
            <a:ext cx="8456612" cy="369332"/>
          </a:xfrm>
          <a:prstGeom prst="rect">
            <a:avLst/>
          </a:prstGeom>
          <a:noFill/>
          <a:ln w="9525">
            <a:noFill/>
            <a:miter lim="800000"/>
            <a:headEnd/>
            <a:tailEnd/>
          </a:ln>
        </p:spPr>
        <p:txBody>
          <a:bodyPr wrap="square" lIns="0" tIns="0" rIns="0" bIns="0">
            <a:spAutoFit/>
          </a:bodyPr>
          <a:lstStyle/>
          <a:p>
            <a:pPr>
              <a:spcBef>
                <a:spcPct val="50000"/>
              </a:spcBef>
            </a:pPr>
            <a:r>
              <a:rPr lang="en-US" b="1" dirty="0" smtClean="0">
                <a:solidFill>
                  <a:schemeClr val="accent2"/>
                </a:solidFill>
              </a:rPr>
              <a:t>Confidence Intervals (Cont.)</a:t>
            </a:r>
            <a:endParaRPr lang="en-US" b="1" baseline="30000" dirty="0">
              <a:solidFill>
                <a:schemeClr val="accent2"/>
              </a:solidFill>
            </a:endParaRPr>
          </a:p>
        </p:txBody>
      </p:sp>
      <p:pic>
        <p:nvPicPr>
          <p:cNvPr id="2051" name="Picture 3"/>
          <p:cNvPicPr>
            <a:picLocks noChangeAspect="1" noChangeArrowheads="1"/>
          </p:cNvPicPr>
          <p:nvPr/>
        </p:nvPicPr>
        <p:blipFill>
          <a:blip r:embed="rId2"/>
          <a:srcRect/>
          <a:stretch>
            <a:fillRect/>
          </a:stretch>
        </p:blipFill>
        <p:spPr bwMode="auto">
          <a:xfrm>
            <a:off x="5100638" y="3098354"/>
            <a:ext cx="3810000" cy="3257550"/>
          </a:xfrm>
          <a:prstGeom prst="rect">
            <a:avLst/>
          </a:prstGeom>
          <a:noFill/>
          <a:ln w="9525">
            <a:noFill/>
            <a:miter lim="800000"/>
            <a:headEnd/>
            <a:tailEnd/>
          </a:ln>
          <a:effectLst/>
        </p:spPr>
      </p:pic>
    </p:spTree>
    <p:extLst>
      <p:ext uri="{BB962C8B-B14F-4D97-AF65-F5344CB8AC3E}">
        <p14:creationId xmlns:p14="http://schemas.microsoft.com/office/powerpoint/2010/main" val="2261090298"/>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6804" y="524657"/>
            <a:ext cx="8723834" cy="6124754"/>
          </a:xfrm>
          <a:prstGeom prst="rect">
            <a:avLst/>
          </a:prstGeom>
        </p:spPr>
        <p:txBody>
          <a:bodyPr wrap="square" lIns="0" tIns="0" rIns="0" bIns="0" rtlCol="0">
            <a:spAutoFit/>
          </a:bodyPr>
          <a:lstStyle/>
          <a:p>
            <a:pPr marL="165100" indent="-165100">
              <a:spcAft>
                <a:spcPts val="600"/>
              </a:spcAft>
              <a:buFont typeface="Arial" pitchFamily="34" charset="0"/>
              <a:buChar char="•"/>
            </a:pPr>
            <a:r>
              <a:rPr lang="en-US" sz="1800" b="1" dirty="0" smtClean="0"/>
              <a:t>For a population with unknown mean and known variance, a confidence interval for the population mean, based on a simple random sample (SRS) of size </a:t>
            </a:r>
            <a:r>
              <a:rPr lang="en-US" sz="1800" b="1" i="1" dirty="0" smtClean="0"/>
              <a:t>n</a:t>
            </a:r>
            <a:r>
              <a:rPr lang="en-US" sz="1800" b="1" dirty="0" smtClean="0"/>
              <a:t>, is                    . (Note: This interval is only exact when the population distribution is normal. For large samples from other population distributions, the interval is approximately correct by the </a:t>
            </a:r>
            <a:r>
              <a:rPr lang="en-US" sz="1800" b="1" dirty="0" smtClean="0">
                <a:solidFill>
                  <a:schemeClr val="accent1"/>
                </a:solidFill>
              </a:rPr>
              <a:t>Central Limit Theorem</a:t>
            </a:r>
            <a:r>
              <a:rPr lang="en-US" sz="1800" b="1" dirty="0" smtClean="0"/>
              <a:t>.) </a:t>
            </a:r>
          </a:p>
          <a:p>
            <a:pPr marL="165100" indent="-165100">
              <a:spcAft>
                <a:spcPts val="600"/>
              </a:spcAft>
              <a:buFont typeface="Arial" pitchFamily="34" charset="0"/>
              <a:buChar char="•"/>
            </a:pPr>
            <a:r>
              <a:rPr lang="en-US" sz="1800" b="1" dirty="0" smtClean="0"/>
              <a:t>In the example above, the student calculated the sample mean of the boiling temperatures to be 101.82, with standard deviation 0.49. The critical value for a 95% confidence interval is 1.96, where (1-0.95)/2 = 0.025. </a:t>
            </a:r>
            <a:r>
              <a:rPr lang="en-US" sz="1800" b="1" dirty="0" smtClean="0">
                <a:solidFill>
                  <a:schemeClr val="accent2"/>
                </a:solidFill>
              </a:rPr>
              <a:t>A 95% confidence interval for the unknown mean is</a:t>
            </a:r>
            <a:r>
              <a:rPr lang="en-US" sz="1800" b="1" dirty="0" smtClean="0"/>
              <a:t> ((101.82 - (1.96*0.49)), (101.82 + (1.96*0.49))) = (101.82 - 0.96, 101.82 + 0.96) = </a:t>
            </a:r>
            <a:r>
              <a:rPr lang="en-US" sz="1800" b="1" dirty="0" smtClean="0">
                <a:solidFill>
                  <a:schemeClr val="accent2"/>
                </a:solidFill>
              </a:rPr>
              <a:t>(100.86, 102.78)</a:t>
            </a:r>
            <a:r>
              <a:rPr lang="en-US" sz="1800" b="1" dirty="0" smtClean="0"/>
              <a:t>.</a:t>
            </a:r>
          </a:p>
          <a:p>
            <a:pPr marL="165100" indent="-165100">
              <a:spcAft>
                <a:spcPts val="600"/>
              </a:spcAft>
              <a:buFont typeface="Arial" pitchFamily="34" charset="0"/>
              <a:buChar char="•"/>
            </a:pPr>
            <a:r>
              <a:rPr lang="en-US" sz="1800" b="1" dirty="0" smtClean="0"/>
              <a:t>As the level of confidence increases, the size of the corresponding interval will decrease. Suppose the student was interested in a 90% confidence interval for the boiling temperature. In this case, </a:t>
            </a:r>
            <a:r>
              <a:rPr lang="en-US" sz="1800" i="1" dirty="0" smtClean="0"/>
              <a:t>C</a:t>
            </a:r>
            <a:r>
              <a:rPr lang="en-US" sz="1800" b="1" dirty="0" smtClean="0"/>
              <a:t> = 0.90, and (1-</a:t>
            </a:r>
            <a:r>
              <a:rPr lang="en-US" sz="1800" i="1" dirty="0" smtClean="0"/>
              <a:t> C</a:t>
            </a:r>
            <a:r>
              <a:rPr lang="en-US" sz="1800" b="1" dirty="0" smtClean="0"/>
              <a:t>)/2 = 0.05. The critical value z</a:t>
            </a:r>
            <a:r>
              <a:rPr lang="en-US" sz="1800" b="1" baseline="30000" dirty="0" smtClean="0"/>
              <a:t>*</a:t>
            </a:r>
            <a:r>
              <a:rPr lang="en-US" sz="1800" b="1" dirty="0" smtClean="0"/>
              <a:t> for this level is equal to 1.645, so the </a:t>
            </a:r>
            <a:r>
              <a:rPr lang="en-US" sz="1800" b="1" dirty="0" smtClean="0">
                <a:solidFill>
                  <a:schemeClr val="accent2"/>
                </a:solidFill>
              </a:rPr>
              <a:t>90% confidence interval</a:t>
            </a:r>
            <a:r>
              <a:rPr lang="en-US" sz="1800" b="1" dirty="0" smtClean="0"/>
              <a:t> is ((101.82 - (1.645*0.49)), (101.82 + (1.645*0.49))) = </a:t>
            </a:r>
            <a:r>
              <a:rPr lang="en-US" sz="1800" b="1" dirty="0" smtClean="0">
                <a:solidFill>
                  <a:schemeClr val="accent2"/>
                </a:solidFill>
              </a:rPr>
              <a:t>(101.01, 102.63)</a:t>
            </a:r>
            <a:r>
              <a:rPr lang="en-US" sz="1800" b="1" dirty="0" smtClean="0"/>
              <a:t>. </a:t>
            </a:r>
          </a:p>
          <a:p>
            <a:pPr marL="165100" indent="-165100">
              <a:spcAft>
                <a:spcPts val="600"/>
              </a:spcAft>
              <a:buFont typeface="Arial" pitchFamily="34" charset="0"/>
              <a:buChar char="•"/>
            </a:pPr>
            <a:r>
              <a:rPr lang="en-US" sz="1800" b="1" dirty="0" smtClean="0"/>
              <a:t>An increase in sample size will decrease the length of the confidence interval without reducing the level of confidence. This is because the standard deviation decreases as </a:t>
            </a:r>
            <a:r>
              <a:rPr lang="en-US" sz="1800" i="1" dirty="0" smtClean="0"/>
              <a:t>n</a:t>
            </a:r>
            <a:r>
              <a:rPr lang="en-US" sz="1800" b="1" dirty="0" smtClean="0"/>
              <a:t> increases. </a:t>
            </a:r>
          </a:p>
          <a:p>
            <a:pPr marL="165100" indent="-165100">
              <a:spcAft>
                <a:spcPts val="600"/>
              </a:spcAft>
              <a:buFont typeface="Arial" pitchFamily="34" charset="0"/>
              <a:buChar char="•"/>
            </a:pPr>
            <a:r>
              <a:rPr lang="en-US" sz="1800" b="1" dirty="0" smtClean="0"/>
              <a:t>The </a:t>
            </a:r>
            <a:r>
              <a:rPr lang="en-US" sz="1800" b="1" dirty="0" smtClean="0">
                <a:solidFill>
                  <a:schemeClr val="accent1"/>
                </a:solidFill>
              </a:rPr>
              <a:t>margin of error m </a:t>
            </a:r>
            <a:r>
              <a:rPr lang="en-US" sz="1800" b="1" dirty="0" smtClean="0"/>
              <a:t>of a confidence interval is defined to be the value added or subtracted from the sample mean which determines the length of the interval: </a:t>
            </a:r>
            <a:r>
              <a:rPr lang="en-US" sz="1800" i="1" dirty="0" smtClean="0"/>
              <a:t>m = z</a:t>
            </a:r>
            <a:r>
              <a:rPr lang="en-US" sz="1800" i="1" baseline="30000" dirty="0" smtClean="0"/>
              <a:t>*</a:t>
            </a:r>
            <a:r>
              <a:rPr lang="en-US" sz="1800" b="1" dirty="0" smtClean="0"/>
              <a:t>.</a:t>
            </a:r>
            <a:endParaRPr lang="en-US" sz="1800" kern="0" dirty="0" smtClean="0"/>
          </a:p>
        </p:txBody>
      </p:sp>
      <p:sp>
        <p:nvSpPr>
          <p:cNvPr id="3" name="Text Box 3"/>
          <p:cNvSpPr txBox="1">
            <a:spLocks noChangeArrowheads="1"/>
          </p:cNvSpPr>
          <p:nvPr/>
        </p:nvSpPr>
        <p:spPr bwMode="auto">
          <a:xfrm>
            <a:off x="227013" y="57150"/>
            <a:ext cx="8456612" cy="369332"/>
          </a:xfrm>
          <a:prstGeom prst="rect">
            <a:avLst/>
          </a:prstGeom>
          <a:noFill/>
          <a:ln w="9525">
            <a:noFill/>
            <a:miter lim="800000"/>
            <a:headEnd/>
            <a:tailEnd/>
          </a:ln>
        </p:spPr>
        <p:txBody>
          <a:bodyPr wrap="square" lIns="0" tIns="0" rIns="0" bIns="0">
            <a:spAutoFit/>
          </a:bodyPr>
          <a:lstStyle/>
          <a:p>
            <a:pPr>
              <a:spcBef>
                <a:spcPct val="50000"/>
              </a:spcBef>
            </a:pPr>
            <a:r>
              <a:rPr lang="en-US" b="1" dirty="0" smtClean="0">
                <a:solidFill>
                  <a:schemeClr val="accent2"/>
                </a:solidFill>
              </a:rPr>
              <a:t>Unknown Mean and Known Variance</a:t>
            </a:r>
            <a:endParaRPr lang="en-US" b="1" baseline="30000" dirty="0">
              <a:solidFill>
                <a:schemeClr val="accent2"/>
              </a:solidFill>
            </a:endParaRPr>
          </a:p>
        </p:txBody>
      </p:sp>
      <p:graphicFrame>
        <p:nvGraphicFramePr>
          <p:cNvPr id="4" name="Object 3"/>
          <p:cNvGraphicFramePr>
            <a:graphicFrameLocks noChangeAspect="1"/>
          </p:cNvGraphicFramePr>
          <p:nvPr>
            <p:extLst>
              <p:ext uri="{D42A27DB-BD31-4B8C-83A1-F6EECF244321}">
                <p14:modId xmlns:p14="http://schemas.microsoft.com/office/powerpoint/2010/main" val="1997545800"/>
              </p:ext>
            </p:extLst>
          </p:nvPr>
        </p:nvGraphicFramePr>
        <p:xfrm>
          <a:off x="1360889" y="1028414"/>
          <a:ext cx="1143000" cy="304800"/>
        </p:xfrm>
        <a:graphic>
          <a:graphicData uri="http://schemas.openxmlformats.org/presentationml/2006/ole">
            <mc:AlternateContent xmlns:mc="http://schemas.openxmlformats.org/markup-compatibility/2006">
              <mc:Choice xmlns:v="urn:schemas-microsoft-com:vml" Requires="v">
                <p:oleObj spid="_x0000_s4106" name="Equation" r:id="rId3" imgW="1143000" imgH="304560" progId="Equation.3">
                  <p:embed/>
                </p:oleObj>
              </mc:Choice>
              <mc:Fallback>
                <p:oleObj name="Equation" r:id="rId3" imgW="1143000" imgH="30456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60889" y="1028414"/>
                        <a:ext cx="1143000" cy="304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867445025"/>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6804" y="614597"/>
            <a:ext cx="8723834" cy="6001643"/>
          </a:xfrm>
          <a:prstGeom prst="rect">
            <a:avLst/>
          </a:prstGeom>
        </p:spPr>
        <p:txBody>
          <a:bodyPr wrap="square" lIns="0" tIns="0" rIns="0" bIns="0" rtlCol="0">
            <a:spAutoFit/>
          </a:bodyPr>
          <a:lstStyle/>
          <a:p>
            <a:pPr marL="165100" indent="-165100">
              <a:spcAft>
                <a:spcPts val="600"/>
              </a:spcAft>
              <a:buFont typeface="Arial" pitchFamily="34" charset="0"/>
              <a:buChar char="•"/>
            </a:pPr>
            <a:r>
              <a:rPr lang="en-US" sz="1800" b="1" dirty="0" smtClean="0"/>
              <a:t>When the standard deviation is not known, it is replaced by the estimated standard deviation </a:t>
            </a:r>
            <a:r>
              <a:rPr lang="en-US" sz="1800" i="1" dirty="0" smtClean="0"/>
              <a:t>s</a:t>
            </a:r>
            <a:r>
              <a:rPr lang="en-US" sz="1800" b="1" dirty="0" smtClean="0"/>
              <a:t>, also known as the </a:t>
            </a:r>
            <a:r>
              <a:rPr lang="en-US" sz="1800" b="1" i="1" dirty="0" smtClean="0"/>
              <a:t>standard error</a:t>
            </a:r>
            <a:r>
              <a:rPr lang="en-US" sz="1800" b="1" dirty="0" smtClean="0"/>
              <a:t>.</a:t>
            </a:r>
          </a:p>
          <a:p>
            <a:pPr marL="165100" indent="-165100">
              <a:spcAft>
                <a:spcPts val="600"/>
              </a:spcAft>
              <a:buFont typeface="Arial" pitchFamily="34" charset="0"/>
              <a:buChar char="•"/>
            </a:pPr>
            <a:r>
              <a:rPr lang="en-US" sz="1800" b="1" dirty="0" smtClean="0"/>
              <a:t>Since the standard error is an estimate for the true value of the standard deviation, the distribution of the sample mean is no longer normal with mean, </a:t>
            </a:r>
            <a:r>
              <a:rPr lang="en-US" sz="1800" i="1" dirty="0" smtClean="0"/>
              <a:t>µ</a:t>
            </a:r>
            <a:r>
              <a:rPr lang="en-US" sz="1800" b="1" dirty="0" smtClean="0"/>
              <a:t>, and </a:t>
            </a:r>
            <a:r>
              <a:rPr lang="en-US" sz="1800" b="1" dirty="0" err="1" smtClean="0"/>
              <a:t>and</a:t>
            </a:r>
            <a:r>
              <a:rPr lang="en-US" sz="1800" b="1" dirty="0" smtClean="0"/>
              <a:t> standard deviation           . </a:t>
            </a:r>
          </a:p>
          <a:p>
            <a:pPr marL="165100" indent="-165100">
              <a:spcAft>
                <a:spcPts val="600"/>
              </a:spcAft>
              <a:buFont typeface="Arial" pitchFamily="34" charset="0"/>
              <a:buChar char="•"/>
            </a:pPr>
            <a:r>
              <a:rPr lang="en-US" sz="1800" b="1" dirty="0" smtClean="0"/>
              <a:t>The sample mean follows the </a:t>
            </a:r>
            <a:r>
              <a:rPr lang="en-US" sz="1800" b="1" dirty="0" smtClean="0">
                <a:solidFill>
                  <a:schemeClr val="accent1"/>
                </a:solidFill>
              </a:rPr>
              <a:t>t distribution </a:t>
            </a:r>
            <a:r>
              <a:rPr lang="en-US" sz="1800" b="1" dirty="0" smtClean="0"/>
              <a:t>with mean, </a:t>
            </a:r>
            <a:r>
              <a:rPr lang="en-US" sz="1800" i="1" dirty="0" smtClean="0"/>
              <a:t>µ</a:t>
            </a:r>
            <a:r>
              <a:rPr lang="en-US" sz="1800" b="1" dirty="0" smtClean="0"/>
              <a:t>, and </a:t>
            </a:r>
            <a:r>
              <a:rPr lang="en-US" sz="1800" b="1" dirty="0" err="1" smtClean="0"/>
              <a:t>stdev</a:t>
            </a:r>
            <a:r>
              <a:rPr lang="en-US" sz="1800" b="1" dirty="0" smtClean="0"/>
              <a:t>           . </a:t>
            </a:r>
          </a:p>
          <a:p>
            <a:pPr marL="165100" indent="-165100">
              <a:spcAft>
                <a:spcPts val="600"/>
              </a:spcAft>
              <a:buFont typeface="Arial" pitchFamily="34" charset="0"/>
              <a:buChar char="•"/>
            </a:pPr>
            <a:r>
              <a:rPr lang="en-US" sz="1800" b="1" dirty="0" smtClean="0"/>
              <a:t>The </a:t>
            </a:r>
            <a:r>
              <a:rPr lang="en-US" sz="1800" i="1" dirty="0" smtClean="0"/>
              <a:t>t</a:t>
            </a:r>
            <a:r>
              <a:rPr lang="en-US" sz="1800" b="1" dirty="0" smtClean="0"/>
              <a:t> distribution is also described by its </a:t>
            </a:r>
            <a:r>
              <a:rPr lang="en-US" sz="1800" b="1" dirty="0" smtClean="0">
                <a:solidFill>
                  <a:schemeClr val="accent1"/>
                </a:solidFill>
              </a:rPr>
              <a:t>degrees of freedom</a:t>
            </a:r>
            <a:r>
              <a:rPr lang="en-US" sz="1800" b="1" dirty="0" smtClean="0"/>
              <a:t>. For a sample of size </a:t>
            </a:r>
            <a:r>
              <a:rPr lang="en-US" sz="1800" i="1" dirty="0" smtClean="0"/>
              <a:t>n</a:t>
            </a:r>
            <a:r>
              <a:rPr lang="en-US" sz="1800" b="1" dirty="0" smtClean="0"/>
              <a:t>, the </a:t>
            </a:r>
            <a:r>
              <a:rPr lang="en-US" sz="1800" i="1" dirty="0" smtClean="0"/>
              <a:t>t</a:t>
            </a:r>
            <a:r>
              <a:rPr lang="en-US" sz="1800" b="1" dirty="0" smtClean="0"/>
              <a:t> distribution will have </a:t>
            </a:r>
            <a:r>
              <a:rPr lang="en-US" sz="1800" i="1" dirty="0" smtClean="0"/>
              <a:t>n-1</a:t>
            </a:r>
            <a:r>
              <a:rPr lang="en-US" sz="1800" b="1" dirty="0" smtClean="0"/>
              <a:t> degrees of freedom. The notation for a </a:t>
            </a:r>
            <a:r>
              <a:rPr lang="en-US" sz="1800" i="1" dirty="0" smtClean="0"/>
              <a:t>t</a:t>
            </a:r>
            <a:r>
              <a:rPr lang="en-US" sz="1800" b="1" dirty="0" smtClean="0"/>
              <a:t> distribution with </a:t>
            </a:r>
            <a:r>
              <a:rPr lang="en-US" sz="1800" i="1" dirty="0" smtClean="0"/>
              <a:t>k</a:t>
            </a:r>
            <a:r>
              <a:rPr lang="en-US" sz="1800" b="1" dirty="0" smtClean="0"/>
              <a:t> degrees of freedom is </a:t>
            </a:r>
            <a:r>
              <a:rPr lang="en-US" sz="1800" i="1" dirty="0" smtClean="0"/>
              <a:t>t(k)</a:t>
            </a:r>
            <a:r>
              <a:rPr lang="en-US" sz="1800" b="1" dirty="0" smtClean="0"/>
              <a:t>. </a:t>
            </a:r>
          </a:p>
          <a:p>
            <a:pPr marL="165100" indent="-165100">
              <a:spcAft>
                <a:spcPts val="600"/>
              </a:spcAft>
              <a:buFont typeface="Arial" pitchFamily="34" charset="0"/>
              <a:buChar char="•"/>
            </a:pPr>
            <a:r>
              <a:rPr lang="en-US" sz="1800" b="1" dirty="0" smtClean="0"/>
              <a:t>Degrees of freedom are the number of independent pieces of information available to estimate another piece of information (the number of independent observations in a sample of data that are available to estimate a parameter of the population from which that sample is drawn).</a:t>
            </a:r>
          </a:p>
          <a:p>
            <a:pPr marL="165100" indent="-165100">
              <a:spcAft>
                <a:spcPts val="600"/>
              </a:spcAft>
              <a:buFont typeface="Arial" pitchFamily="34" charset="0"/>
              <a:buChar char="•"/>
            </a:pPr>
            <a:r>
              <a:rPr lang="en-US" sz="1800" b="1" dirty="0" smtClean="0"/>
              <a:t>As the sample size </a:t>
            </a:r>
            <a:r>
              <a:rPr lang="en-US" sz="1800" i="1" dirty="0" smtClean="0"/>
              <a:t>n</a:t>
            </a:r>
            <a:r>
              <a:rPr lang="en-US" sz="1800" b="1" dirty="0" smtClean="0"/>
              <a:t> increases, the </a:t>
            </a:r>
            <a:r>
              <a:rPr lang="en-US" sz="1800" i="1" dirty="0" smtClean="0"/>
              <a:t>t</a:t>
            </a:r>
            <a:r>
              <a:rPr lang="en-US" sz="1800" b="1" dirty="0" smtClean="0"/>
              <a:t> distribution becomes closer to the normal distribution, since the standard error approaches the true standard deviation for large </a:t>
            </a:r>
            <a:r>
              <a:rPr lang="en-US" sz="1800" i="1" dirty="0" smtClean="0"/>
              <a:t>n</a:t>
            </a:r>
            <a:r>
              <a:rPr lang="en-US" sz="1800" b="1" dirty="0" smtClean="0"/>
              <a:t>.</a:t>
            </a:r>
          </a:p>
          <a:p>
            <a:pPr marL="165100" indent="-165100">
              <a:spcAft>
                <a:spcPts val="600"/>
              </a:spcAft>
              <a:buFont typeface="Arial" pitchFamily="34" charset="0"/>
              <a:buChar char="•"/>
            </a:pPr>
            <a:r>
              <a:rPr lang="en-US" sz="1800" b="1" dirty="0" smtClean="0"/>
              <a:t>For a population with unknown mean and unknown standard deviation, a confidence interval for the population mean, based on a simple random sample (SRS) of size </a:t>
            </a:r>
            <a:r>
              <a:rPr lang="en-US" sz="1800" i="1" dirty="0" smtClean="0"/>
              <a:t>n</a:t>
            </a:r>
            <a:r>
              <a:rPr lang="en-US" sz="1800" b="1" dirty="0" smtClean="0"/>
              <a:t>, is                     , where </a:t>
            </a:r>
            <a:r>
              <a:rPr lang="en-US" sz="1800" i="1" dirty="0" smtClean="0"/>
              <a:t>t</a:t>
            </a:r>
            <a:r>
              <a:rPr lang="en-US" sz="1800" i="1" baseline="30000" dirty="0" smtClean="0"/>
              <a:t>*</a:t>
            </a:r>
            <a:r>
              <a:rPr lang="en-US" sz="1800" b="1" dirty="0" smtClean="0"/>
              <a:t> is the upper (1-</a:t>
            </a:r>
            <a:r>
              <a:rPr lang="en-US" sz="1800" i="1" dirty="0" smtClean="0"/>
              <a:t>C</a:t>
            </a:r>
            <a:r>
              <a:rPr lang="en-US" sz="1800" b="1" dirty="0" smtClean="0"/>
              <a:t>)/2 critical value for the </a:t>
            </a:r>
            <a:r>
              <a:rPr lang="en-US" sz="1800" i="1" dirty="0" smtClean="0"/>
              <a:t>t</a:t>
            </a:r>
            <a:r>
              <a:rPr lang="en-US" sz="1800" b="1" dirty="0" smtClean="0"/>
              <a:t> distribution with </a:t>
            </a:r>
            <a:r>
              <a:rPr lang="en-US" sz="1800" i="1" dirty="0" smtClean="0"/>
              <a:t>n-1</a:t>
            </a:r>
            <a:r>
              <a:rPr lang="en-US" sz="1800" b="1" dirty="0" smtClean="0"/>
              <a:t> degrees of freedom, </a:t>
            </a:r>
            <a:r>
              <a:rPr lang="en-US" sz="1800" i="1" dirty="0" smtClean="0"/>
              <a:t>t(n-1)</a:t>
            </a:r>
            <a:r>
              <a:rPr lang="en-US" sz="1800" b="1" dirty="0" smtClean="0"/>
              <a:t>. </a:t>
            </a:r>
          </a:p>
        </p:txBody>
      </p:sp>
      <p:sp>
        <p:nvSpPr>
          <p:cNvPr id="3" name="Text Box 3"/>
          <p:cNvSpPr txBox="1">
            <a:spLocks noChangeArrowheads="1"/>
          </p:cNvSpPr>
          <p:nvPr/>
        </p:nvSpPr>
        <p:spPr bwMode="auto">
          <a:xfrm>
            <a:off x="227013" y="57150"/>
            <a:ext cx="8456612" cy="369332"/>
          </a:xfrm>
          <a:prstGeom prst="rect">
            <a:avLst/>
          </a:prstGeom>
          <a:noFill/>
          <a:ln w="9525">
            <a:noFill/>
            <a:miter lim="800000"/>
            <a:headEnd/>
            <a:tailEnd/>
          </a:ln>
        </p:spPr>
        <p:txBody>
          <a:bodyPr wrap="square" lIns="0" tIns="0" rIns="0" bIns="0">
            <a:spAutoFit/>
          </a:bodyPr>
          <a:lstStyle/>
          <a:p>
            <a:pPr>
              <a:spcBef>
                <a:spcPct val="50000"/>
              </a:spcBef>
            </a:pPr>
            <a:r>
              <a:rPr lang="en-US" b="1" dirty="0" smtClean="0">
                <a:solidFill>
                  <a:schemeClr val="accent2"/>
                </a:solidFill>
              </a:rPr>
              <a:t>Unknown Mean and Unknown Variance</a:t>
            </a:r>
            <a:endParaRPr lang="en-US" b="1" baseline="30000" dirty="0">
              <a:solidFill>
                <a:schemeClr val="accent2"/>
              </a:solidFill>
            </a:endParaRPr>
          </a:p>
        </p:txBody>
      </p:sp>
      <p:graphicFrame>
        <p:nvGraphicFramePr>
          <p:cNvPr id="5" name="Object 4"/>
          <p:cNvGraphicFramePr>
            <a:graphicFrameLocks noChangeAspect="1"/>
          </p:cNvGraphicFramePr>
          <p:nvPr/>
        </p:nvGraphicFramePr>
        <p:xfrm>
          <a:off x="3592642" y="1768946"/>
          <a:ext cx="609600" cy="292100"/>
        </p:xfrm>
        <a:graphic>
          <a:graphicData uri="http://schemas.openxmlformats.org/presentationml/2006/ole">
            <mc:AlternateContent xmlns:mc="http://schemas.openxmlformats.org/markup-compatibility/2006">
              <mc:Choice xmlns:v="urn:schemas-microsoft-com:vml" Requires="v">
                <p:oleObj spid="_x0000_s5142" name="Equation" r:id="rId3" imgW="609480" imgH="291960" progId="Equation.3">
                  <p:embed/>
                </p:oleObj>
              </mc:Choice>
              <mc:Fallback>
                <p:oleObj name="Equation" r:id="rId3" imgW="609480" imgH="29196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592642" y="1768946"/>
                        <a:ext cx="609600" cy="2921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9700" name="Object 4"/>
          <p:cNvGraphicFramePr>
            <a:graphicFrameLocks noChangeAspect="1"/>
          </p:cNvGraphicFramePr>
          <p:nvPr/>
        </p:nvGraphicFramePr>
        <p:xfrm>
          <a:off x="7667470" y="2085377"/>
          <a:ext cx="558800" cy="292100"/>
        </p:xfrm>
        <a:graphic>
          <a:graphicData uri="http://schemas.openxmlformats.org/presentationml/2006/ole">
            <mc:AlternateContent xmlns:mc="http://schemas.openxmlformats.org/markup-compatibility/2006">
              <mc:Choice xmlns:v="urn:schemas-microsoft-com:vml" Requires="v">
                <p:oleObj spid="_x0000_s5143" name="Equation" r:id="rId5" imgW="558720" imgH="291960" progId="Equation.3">
                  <p:embed/>
                </p:oleObj>
              </mc:Choice>
              <mc:Fallback>
                <p:oleObj name="Equation" r:id="rId5" imgW="558720" imgH="29196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667470" y="2085377"/>
                        <a:ext cx="558800" cy="2921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9701" name="Object 5"/>
          <p:cNvGraphicFramePr>
            <a:graphicFrameLocks noChangeAspect="1"/>
          </p:cNvGraphicFramePr>
          <p:nvPr/>
        </p:nvGraphicFramePr>
        <p:xfrm>
          <a:off x="3273061" y="5975584"/>
          <a:ext cx="1041400" cy="304800"/>
        </p:xfrm>
        <a:graphic>
          <a:graphicData uri="http://schemas.openxmlformats.org/presentationml/2006/ole">
            <mc:AlternateContent xmlns:mc="http://schemas.openxmlformats.org/markup-compatibility/2006">
              <mc:Choice xmlns:v="urn:schemas-microsoft-com:vml" Requires="v">
                <p:oleObj spid="_x0000_s5144" name="Equation" r:id="rId7" imgW="1041120" imgH="304560" progId="Equation.3">
                  <p:embed/>
                </p:oleObj>
              </mc:Choice>
              <mc:Fallback>
                <p:oleObj name="Equation" r:id="rId7" imgW="1041120" imgH="304560"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273061" y="5975584"/>
                        <a:ext cx="1041400" cy="304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687084271"/>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6804" y="614597"/>
            <a:ext cx="8723834" cy="5678478"/>
          </a:xfrm>
          <a:prstGeom prst="rect">
            <a:avLst/>
          </a:prstGeom>
        </p:spPr>
        <p:txBody>
          <a:bodyPr wrap="square" lIns="0" tIns="0" rIns="0" bIns="0" rtlCol="0">
            <a:spAutoFit/>
          </a:bodyPr>
          <a:lstStyle/>
          <a:p>
            <a:pPr marL="165100" indent="-165100">
              <a:spcAft>
                <a:spcPts val="1200"/>
              </a:spcAft>
              <a:buFont typeface="Arial" pitchFamily="34" charset="0"/>
              <a:buChar char="•"/>
            </a:pPr>
            <a:r>
              <a:rPr lang="en-US" sz="1800" b="1" dirty="0" smtClean="0"/>
              <a:t>A common task in hypothesis testing is to compare statistics computed over samples of two distributions to determine how likely it is that the two distributions are equivalent.</a:t>
            </a:r>
          </a:p>
          <a:p>
            <a:pPr marL="165100" indent="-165100">
              <a:spcAft>
                <a:spcPts val="1200"/>
              </a:spcAft>
              <a:buFont typeface="Arial" pitchFamily="34" charset="0"/>
              <a:buChar char="•"/>
            </a:pPr>
            <a:r>
              <a:rPr lang="en-US" sz="1800" b="1" dirty="0" smtClean="0"/>
              <a:t> For example, we may want to compare the estimates of the means and variances of two sampled distributions, each of which is assumed Gaussian with means </a:t>
            </a:r>
            <a:r>
              <a:rPr lang="en-US" sz="1800" i="1" dirty="0" smtClean="0"/>
              <a:t>µ</a:t>
            </a:r>
            <a:r>
              <a:rPr lang="en-US" sz="1800" b="1" baseline="-25000" dirty="0" smtClean="0"/>
              <a:t>1</a:t>
            </a:r>
            <a:r>
              <a:rPr lang="en-US" sz="1800" b="1" dirty="0" smtClean="0"/>
              <a:t> and </a:t>
            </a:r>
            <a:r>
              <a:rPr lang="en-US" sz="1800" i="1" dirty="0" smtClean="0"/>
              <a:t>µ</a:t>
            </a:r>
            <a:r>
              <a:rPr lang="en-US" sz="1800" baseline="-25000" dirty="0" smtClean="0"/>
              <a:t>2</a:t>
            </a:r>
            <a:r>
              <a:rPr lang="en-US" sz="1800" b="1" dirty="0" smtClean="0"/>
              <a:t> and variances </a:t>
            </a:r>
            <a:r>
              <a:rPr lang="en-US" sz="1800" i="1" dirty="0" smtClean="0">
                <a:sym typeface="Symbol"/>
              </a:rPr>
              <a:t></a:t>
            </a:r>
            <a:r>
              <a:rPr lang="en-US" sz="1800" baseline="-25000" dirty="0" smtClean="0">
                <a:sym typeface="Symbol"/>
              </a:rPr>
              <a:t>1</a:t>
            </a:r>
            <a:r>
              <a:rPr lang="en-US" sz="1800" baseline="30000" dirty="0" smtClean="0">
                <a:sym typeface="Symbol"/>
              </a:rPr>
              <a:t>2</a:t>
            </a:r>
            <a:r>
              <a:rPr lang="en-US" sz="1800" b="1" dirty="0" smtClean="0">
                <a:sym typeface="Symbol"/>
              </a:rPr>
              <a:t> </a:t>
            </a:r>
            <a:r>
              <a:rPr lang="en-US" sz="1800" b="1" dirty="0" smtClean="0"/>
              <a:t>and </a:t>
            </a:r>
            <a:r>
              <a:rPr lang="en-US" sz="1800" i="1" dirty="0" smtClean="0">
                <a:sym typeface="Symbol"/>
              </a:rPr>
              <a:t></a:t>
            </a:r>
            <a:r>
              <a:rPr lang="en-US" sz="1800" baseline="-25000" dirty="0" smtClean="0">
                <a:sym typeface="Symbol"/>
              </a:rPr>
              <a:t>2</a:t>
            </a:r>
            <a:r>
              <a:rPr lang="en-US" sz="1800" baseline="30000" dirty="0" smtClean="0">
                <a:sym typeface="Symbol"/>
              </a:rPr>
              <a:t>2</a:t>
            </a:r>
            <a:r>
              <a:rPr lang="en-US" sz="1800" b="1" dirty="0" smtClean="0"/>
              <a:t>, respectively.</a:t>
            </a:r>
          </a:p>
          <a:p>
            <a:pPr marL="165100" indent="-165100">
              <a:spcAft>
                <a:spcPts val="600"/>
              </a:spcAft>
              <a:buFont typeface="Arial" pitchFamily="34" charset="0"/>
              <a:buChar char="•"/>
            </a:pPr>
            <a:r>
              <a:rPr lang="en-US" sz="1800" b="1" dirty="0" smtClean="0"/>
              <a:t>Consider the case for comparing the means of the two populations. We begin by forming the null hypothesis that the two means are equivalent:</a:t>
            </a:r>
          </a:p>
          <a:p>
            <a:pPr marL="344488" indent="-179388">
              <a:spcAft>
                <a:spcPts val="600"/>
              </a:spcAft>
              <a:buFont typeface="Wingdings" pitchFamily="2" charset="2"/>
              <a:buChar char="§"/>
              <a:tabLst>
                <a:tab pos="3208338" algn="l"/>
              </a:tabLst>
            </a:pPr>
            <a:r>
              <a:rPr lang="en-US" sz="1800" b="1" dirty="0" smtClean="0"/>
              <a:t>Null Hypothesis:	</a:t>
            </a:r>
            <a:r>
              <a:rPr lang="en-US" sz="1800" i="1" dirty="0" smtClean="0"/>
              <a:t>H</a:t>
            </a:r>
            <a:r>
              <a:rPr lang="en-US" sz="1800" baseline="-25000" dirty="0" smtClean="0"/>
              <a:t>0</a:t>
            </a:r>
            <a:r>
              <a:rPr lang="en-US" sz="1800" dirty="0" smtClean="0"/>
              <a:t>:</a:t>
            </a:r>
            <a:r>
              <a:rPr lang="en-US" sz="1800" b="1" dirty="0" smtClean="0"/>
              <a:t> </a:t>
            </a:r>
            <a:r>
              <a:rPr lang="en-US" sz="1800" i="1" dirty="0" smtClean="0"/>
              <a:t>µ</a:t>
            </a:r>
            <a:r>
              <a:rPr lang="en-US" sz="1800" b="1" baseline="-25000" dirty="0" smtClean="0"/>
              <a:t>1</a:t>
            </a:r>
            <a:r>
              <a:rPr lang="en-US" sz="1800" dirty="0" smtClean="0"/>
              <a:t> = </a:t>
            </a:r>
            <a:r>
              <a:rPr lang="en-US" sz="1800" i="1" dirty="0" smtClean="0"/>
              <a:t>µ</a:t>
            </a:r>
            <a:r>
              <a:rPr lang="en-US" sz="1800" baseline="-25000" dirty="0" smtClean="0"/>
              <a:t>2</a:t>
            </a:r>
            <a:r>
              <a:rPr lang="en-US" sz="1800" b="1" dirty="0" smtClean="0"/>
              <a:t> or </a:t>
            </a:r>
            <a:r>
              <a:rPr lang="en-US" sz="1800" i="1" dirty="0" smtClean="0"/>
              <a:t>µ</a:t>
            </a:r>
            <a:r>
              <a:rPr lang="en-US" sz="1800" b="1" baseline="-25000" dirty="0" smtClean="0"/>
              <a:t>1</a:t>
            </a:r>
            <a:r>
              <a:rPr lang="en-US" sz="1800" dirty="0" smtClean="0"/>
              <a:t> - </a:t>
            </a:r>
            <a:r>
              <a:rPr lang="en-US" sz="1800" i="1" dirty="0" smtClean="0"/>
              <a:t>µ</a:t>
            </a:r>
            <a:r>
              <a:rPr lang="en-US" sz="1800" baseline="-25000" dirty="0" smtClean="0"/>
              <a:t>2</a:t>
            </a:r>
            <a:r>
              <a:rPr lang="en-US" sz="1800" dirty="0" smtClean="0"/>
              <a:t> = 0</a:t>
            </a:r>
            <a:endParaRPr lang="en-US" sz="1800" b="1" dirty="0" smtClean="0"/>
          </a:p>
          <a:p>
            <a:pPr marL="344488" indent="-179388">
              <a:spcAft>
                <a:spcPts val="600"/>
              </a:spcAft>
              <a:buFont typeface="Wingdings" pitchFamily="2" charset="2"/>
              <a:buChar char="§"/>
              <a:tabLst>
                <a:tab pos="3208338" algn="l"/>
              </a:tabLst>
            </a:pPr>
            <a:r>
              <a:rPr lang="en-US" sz="1800" b="1" dirty="0" smtClean="0"/>
              <a:t>Alternate Hypothesis:	</a:t>
            </a:r>
            <a:r>
              <a:rPr lang="en-US" sz="1800" i="1" dirty="0" smtClean="0"/>
              <a:t>H</a:t>
            </a:r>
            <a:r>
              <a:rPr lang="en-US" sz="1800" baseline="-25000" dirty="0" smtClean="0"/>
              <a:t>1</a:t>
            </a:r>
            <a:r>
              <a:rPr lang="en-US" sz="1800" b="1" dirty="0" smtClean="0"/>
              <a:t>: </a:t>
            </a:r>
            <a:r>
              <a:rPr lang="en-US" sz="1800" i="1" dirty="0" smtClean="0"/>
              <a:t>µ</a:t>
            </a:r>
            <a:r>
              <a:rPr lang="en-US" sz="1800" b="1" baseline="-25000" dirty="0" smtClean="0"/>
              <a:t>1</a:t>
            </a:r>
            <a:r>
              <a:rPr lang="en-US" sz="1800" dirty="0" smtClean="0"/>
              <a:t> </a:t>
            </a:r>
            <a:r>
              <a:rPr lang="en-US" sz="1800" dirty="0" smtClean="0">
                <a:sym typeface="Symbol"/>
              </a:rPr>
              <a:t></a:t>
            </a:r>
            <a:r>
              <a:rPr lang="en-US" sz="1800" dirty="0" smtClean="0"/>
              <a:t> </a:t>
            </a:r>
            <a:r>
              <a:rPr lang="en-US" sz="1800" i="1" dirty="0" smtClean="0"/>
              <a:t>µ</a:t>
            </a:r>
            <a:r>
              <a:rPr lang="en-US" sz="1800" baseline="-25000" dirty="0" smtClean="0"/>
              <a:t>2</a:t>
            </a:r>
            <a:r>
              <a:rPr lang="en-US" sz="1800" b="1" dirty="0" smtClean="0"/>
              <a:t> or </a:t>
            </a:r>
            <a:r>
              <a:rPr lang="en-US" sz="1800" dirty="0" smtClean="0"/>
              <a:t>|</a:t>
            </a:r>
            <a:r>
              <a:rPr lang="en-US" sz="1800" i="1" dirty="0" smtClean="0"/>
              <a:t>µ</a:t>
            </a:r>
            <a:r>
              <a:rPr lang="en-US" sz="1800" b="1" baseline="-25000" dirty="0" smtClean="0"/>
              <a:t>1</a:t>
            </a:r>
            <a:r>
              <a:rPr lang="en-US" sz="1800" dirty="0" smtClean="0"/>
              <a:t> - </a:t>
            </a:r>
            <a:r>
              <a:rPr lang="en-US" sz="1800" i="1" dirty="0" smtClean="0"/>
              <a:t>µ</a:t>
            </a:r>
            <a:r>
              <a:rPr lang="en-US" sz="1800" baseline="-25000" dirty="0" smtClean="0"/>
              <a:t>2</a:t>
            </a:r>
            <a:r>
              <a:rPr lang="en-US" sz="1800" dirty="0" smtClean="0"/>
              <a:t>| &gt; 0</a:t>
            </a:r>
            <a:endParaRPr lang="en-US" sz="1800" b="1" dirty="0" smtClean="0"/>
          </a:p>
          <a:p>
            <a:pPr marL="165100" indent="-165100">
              <a:spcAft>
                <a:spcPts val="1200"/>
              </a:spcAft>
              <a:buFont typeface="Arial" pitchFamily="34" charset="0"/>
              <a:buChar char="•"/>
            </a:pPr>
            <a:r>
              <a:rPr lang="en-US" sz="1800" b="1" dirty="0" smtClean="0"/>
              <a:t>We randomly select </a:t>
            </a:r>
            <a:r>
              <a:rPr lang="en-US" sz="1800" i="1" dirty="0" smtClean="0"/>
              <a:t>n</a:t>
            </a:r>
            <a:r>
              <a:rPr lang="en-US" sz="1800" baseline="-25000" dirty="0" smtClean="0"/>
              <a:t>1</a:t>
            </a:r>
            <a:r>
              <a:rPr lang="en-US" sz="1800" b="1" dirty="0" smtClean="0"/>
              <a:t> samples from the first population and then draw </a:t>
            </a:r>
            <a:r>
              <a:rPr lang="en-US" sz="1800" i="1" dirty="0" smtClean="0"/>
              <a:t>n</a:t>
            </a:r>
            <a:r>
              <a:rPr lang="en-US" sz="1800" baseline="-25000" dirty="0" smtClean="0"/>
              <a:t>2 </a:t>
            </a:r>
            <a:r>
              <a:rPr lang="en-US" sz="1800" b="1" dirty="0" smtClean="0"/>
              <a:t>samples independently from the second population. The difference between the two sample means            is an unbiased point estimate of the difference of the true population means </a:t>
            </a:r>
            <a:r>
              <a:rPr lang="en-US" sz="1800" i="1" dirty="0" smtClean="0"/>
              <a:t>µ</a:t>
            </a:r>
            <a:r>
              <a:rPr lang="en-US" sz="1800" b="1" baseline="-25000" dirty="0" smtClean="0"/>
              <a:t>1</a:t>
            </a:r>
            <a:r>
              <a:rPr lang="en-US" sz="1800" dirty="0" smtClean="0"/>
              <a:t> - </a:t>
            </a:r>
            <a:r>
              <a:rPr lang="en-US" sz="1800" i="1" dirty="0" smtClean="0"/>
              <a:t>µ</a:t>
            </a:r>
            <a:r>
              <a:rPr lang="en-US" sz="1800" baseline="-25000" dirty="0" smtClean="0"/>
              <a:t>2</a:t>
            </a:r>
            <a:r>
              <a:rPr lang="en-US" sz="1800" b="1" dirty="0" smtClean="0"/>
              <a:t>.</a:t>
            </a:r>
          </a:p>
          <a:p>
            <a:pPr marL="165100" indent="-165100">
              <a:spcAft>
                <a:spcPts val="600"/>
              </a:spcAft>
              <a:buFont typeface="Arial" pitchFamily="34" charset="0"/>
              <a:buChar char="•"/>
            </a:pPr>
            <a:r>
              <a:rPr lang="en-US" sz="1800" b="1" dirty="0" smtClean="0"/>
              <a:t>Noting that this is a linear function of two random variables, the sampling distribution of the statistic            is a normal distribution with a mean of</a:t>
            </a:r>
            <a:br>
              <a:rPr lang="en-US" sz="1800" b="1" dirty="0" smtClean="0"/>
            </a:br>
            <a:r>
              <a:rPr lang="en-US" sz="1800" dirty="0" smtClean="0"/>
              <a:t>(</a:t>
            </a:r>
            <a:r>
              <a:rPr lang="en-US" sz="1800" i="1" dirty="0" smtClean="0"/>
              <a:t>µ</a:t>
            </a:r>
            <a:r>
              <a:rPr lang="en-US" sz="1800" baseline="-25000" dirty="0" smtClean="0"/>
              <a:t>1</a:t>
            </a:r>
            <a:r>
              <a:rPr lang="en-US" sz="1800" dirty="0" smtClean="0"/>
              <a:t> - </a:t>
            </a:r>
            <a:r>
              <a:rPr lang="en-US" sz="1800" i="1" dirty="0" smtClean="0"/>
              <a:t>µ</a:t>
            </a:r>
            <a:r>
              <a:rPr lang="en-US" sz="1800" baseline="-25000" dirty="0" smtClean="0"/>
              <a:t>2</a:t>
            </a:r>
            <a:r>
              <a:rPr lang="en-US" sz="1800" dirty="0" smtClean="0"/>
              <a:t>) </a:t>
            </a:r>
            <a:r>
              <a:rPr lang="en-US" sz="1800" b="1" dirty="0" smtClean="0"/>
              <a:t>and a variance of </a:t>
            </a:r>
            <a:r>
              <a:rPr lang="en-US" sz="1800" dirty="0" smtClean="0"/>
              <a:t>(</a:t>
            </a:r>
            <a:r>
              <a:rPr lang="en-US" sz="1800" i="1" dirty="0" smtClean="0">
                <a:sym typeface="Symbol"/>
              </a:rPr>
              <a:t></a:t>
            </a:r>
            <a:r>
              <a:rPr lang="en-US" sz="1800" baseline="-25000" dirty="0" smtClean="0">
                <a:sym typeface="Symbol"/>
              </a:rPr>
              <a:t>1</a:t>
            </a:r>
            <a:r>
              <a:rPr lang="en-US" sz="1800" baseline="30000" dirty="0" smtClean="0">
                <a:sym typeface="Symbol"/>
              </a:rPr>
              <a:t>2</a:t>
            </a:r>
            <a:r>
              <a:rPr lang="en-US" sz="1800" dirty="0" smtClean="0">
                <a:sym typeface="Symbol"/>
              </a:rPr>
              <a:t>/n</a:t>
            </a:r>
            <a:r>
              <a:rPr lang="en-US" sz="1800" baseline="-25000" dirty="0" smtClean="0">
                <a:sym typeface="Symbol"/>
              </a:rPr>
              <a:t>1</a:t>
            </a:r>
            <a:r>
              <a:rPr lang="en-US" sz="1800" b="1" dirty="0" smtClean="0">
                <a:sym typeface="Symbol"/>
              </a:rPr>
              <a:t> </a:t>
            </a:r>
            <a:r>
              <a:rPr lang="en-US" sz="1800" b="1" dirty="0" smtClean="0"/>
              <a:t>and </a:t>
            </a:r>
            <a:r>
              <a:rPr lang="en-US" sz="1800" i="1" dirty="0" smtClean="0">
                <a:sym typeface="Symbol"/>
              </a:rPr>
              <a:t></a:t>
            </a:r>
            <a:r>
              <a:rPr lang="en-US" sz="1800" baseline="-25000" dirty="0" smtClean="0">
                <a:sym typeface="Symbol"/>
              </a:rPr>
              <a:t>2</a:t>
            </a:r>
            <a:r>
              <a:rPr lang="en-US" sz="1800" baseline="30000" dirty="0" smtClean="0">
                <a:sym typeface="Symbol"/>
              </a:rPr>
              <a:t>2</a:t>
            </a:r>
            <a:r>
              <a:rPr lang="en-US" sz="1800" dirty="0" smtClean="0"/>
              <a:t>/n</a:t>
            </a:r>
            <a:r>
              <a:rPr lang="en-US" sz="1800" baseline="-25000" dirty="0" smtClean="0"/>
              <a:t>2</a:t>
            </a:r>
            <a:r>
              <a:rPr lang="en-US" sz="1800" dirty="0" smtClean="0"/>
              <a:t>)</a:t>
            </a:r>
            <a:r>
              <a:rPr lang="en-US" sz="1800" b="1" dirty="0" smtClean="0"/>
              <a:t>. (Note that the variances are additive!)</a:t>
            </a:r>
          </a:p>
        </p:txBody>
      </p:sp>
      <p:sp>
        <p:nvSpPr>
          <p:cNvPr id="3" name="Text Box 3"/>
          <p:cNvSpPr txBox="1">
            <a:spLocks noChangeArrowheads="1"/>
          </p:cNvSpPr>
          <p:nvPr/>
        </p:nvSpPr>
        <p:spPr bwMode="auto">
          <a:xfrm>
            <a:off x="227013" y="57150"/>
            <a:ext cx="8456612" cy="369332"/>
          </a:xfrm>
          <a:prstGeom prst="rect">
            <a:avLst/>
          </a:prstGeom>
          <a:noFill/>
          <a:ln w="9525">
            <a:noFill/>
            <a:miter lim="800000"/>
            <a:headEnd/>
            <a:tailEnd/>
          </a:ln>
        </p:spPr>
        <p:txBody>
          <a:bodyPr wrap="square" lIns="0" tIns="0" rIns="0" bIns="0">
            <a:spAutoFit/>
          </a:bodyPr>
          <a:lstStyle/>
          <a:p>
            <a:pPr>
              <a:spcBef>
                <a:spcPct val="50000"/>
              </a:spcBef>
            </a:pPr>
            <a:r>
              <a:rPr lang="en-US" b="1" dirty="0" smtClean="0">
                <a:solidFill>
                  <a:schemeClr val="accent2"/>
                </a:solidFill>
              </a:rPr>
              <a:t>z-Statistic</a:t>
            </a:r>
            <a:endParaRPr lang="en-US" b="1" baseline="30000" dirty="0">
              <a:solidFill>
                <a:schemeClr val="accent2"/>
              </a:solidFill>
            </a:endParaRPr>
          </a:p>
        </p:txBody>
      </p:sp>
      <p:graphicFrame>
        <p:nvGraphicFramePr>
          <p:cNvPr id="4" name="Object 3"/>
          <p:cNvGraphicFramePr>
            <a:graphicFrameLocks noChangeAspect="1"/>
          </p:cNvGraphicFramePr>
          <p:nvPr/>
        </p:nvGraphicFramePr>
        <p:xfrm>
          <a:off x="2832725" y="4467171"/>
          <a:ext cx="660400" cy="292100"/>
        </p:xfrm>
        <a:graphic>
          <a:graphicData uri="http://schemas.openxmlformats.org/presentationml/2006/ole">
            <mc:AlternateContent xmlns:mc="http://schemas.openxmlformats.org/markup-compatibility/2006">
              <mc:Choice xmlns:v="urn:schemas-microsoft-com:vml" Requires="v">
                <p:oleObj spid="_x0000_s6160" name="Equation" r:id="rId3" imgW="660240" imgH="291960" progId="Equation.3">
                  <p:embed/>
                </p:oleObj>
              </mc:Choice>
              <mc:Fallback>
                <p:oleObj name="Equation" r:id="rId3" imgW="660240" imgH="29196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32725" y="4467171"/>
                        <a:ext cx="660400" cy="2921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1747" name="Object 3"/>
          <p:cNvGraphicFramePr>
            <a:graphicFrameLocks noChangeAspect="1"/>
          </p:cNvGraphicFramePr>
          <p:nvPr/>
        </p:nvGraphicFramePr>
        <p:xfrm>
          <a:off x="3254323" y="5429768"/>
          <a:ext cx="660400" cy="292100"/>
        </p:xfrm>
        <a:graphic>
          <a:graphicData uri="http://schemas.openxmlformats.org/presentationml/2006/ole">
            <mc:AlternateContent xmlns:mc="http://schemas.openxmlformats.org/markup-compatibility/2006">
              <mc:Choice xmlns:v="urn:schemas-microsoft-com:vml" Requires="v">
                <p:oleObj spid="_x0000_s6161" name="Equation" r:id="rId5" imgW="660240" imgH="291960" progId="Equation.3">
                  <p:embed/>
                </p:oleObj>
              </mc:Choice>
              <mc:Fallback>
                <p:oleObj name="Equation" r:id="rId5" imgW="660240" imgH="29196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254323" y="5429768"/>
                        <a:ext cx="660400" cy="2921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4005890916"/>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3"/>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smtClean="0">
                <a:solidFill>
                  <a:schemeClr val="accent2"/>
                </a:solidFill>
              </a:rPr>
              <a:t>Summary</a:t>
            </a:r>
            <a:endParaRPr lang="en-US" b="1" dirty="0">
              <a:solidFill>
                <a:schemeClr val="accent2"/>
              </a:solidFill>
            </a:endParaRPr>
          </a:p>
        </p:txBody>
      </p:sp>
      <p:sp>
        <p:nvSpPr>
          <p:cNvPr id="6" name="TextBox 5"/>
          <p:cNvSpPr txBox="1"/>
          <p:nvPr/>
        </p:nvSpPr>
        <p:spPr>
          <a:xfrm>
            <a:off x="227013" y="632265"/>
            <a:ext cx="8691562" cy="3677930"/>
          </a:xfrm>
          <a:prstGeom prst="rect">
            <a:avLst/>
          </a:prstGeom>
          <a:noFill/>
        </p:spPr>
        <p:txBody>
          <a:bodyPr wrap="square" rtlCol="0">
            <a:spAutoFit/>
          </a:bodyPr>
          <a:lstStyle/>
          <a:p>
            <a:pPr marL="225425" indent="-225425">
              <a:spcAft>
                <a:spcPts val="1200"/>
              </a:spcAft>
              <a:buFont typeface="Arial" pitchFamily="34" charset="0"/>
              <a:buChar char="•"/>
            </a:pPr>
            <a:r>
              <a:rPr lang="en-US" b="1" dirty="0" smtClean="0"/>
              <a:t>This is an excellent resource:</a:t>
            </a:r>
          </a:p>
          <a:p>
            <a:pPr marL="225425">
              <a:spcAft>
                <a:spcPts val="1800"/>
              </a:spcAft>
            </a:pPr>
            <a:r>
              <a:rPr lang="en-US" b="1" dirty="0">
                <a:hlinkClick r:id="rId2"/>
              </a:rPr>
              <a:t>http://</a:t>
            </a:r>
            <a:r>
              <a:rPr lang="en-US" b="1" dirty="0" smtClean="0">
                <a:hlinkClick r:id="rId2"/>
              </a:rPr>
              <a:t>www.socialresearchmethods.net/kb/desexper.php</a:t>
            </a:r>
            <a:endParaRPr lang="en-US" b="1" dirty="0" smtClean="0"/>
          </a:p>
          <a:p>
            <a:pPr marL="225425" indent="-225425">
              <a:spcAft>
                <a:spcPts val="1800"/>
              </a:spcAft>
              <a:buFont typeface="Arial" pitchFamily="34" charset="0"/>
              <a:buChar char="•"/>
            </a:pPr>
            <a:r>
              <a:rPr lang="en-US" b="1" dirty="0" smtClean="0"/>
              <a:t>Also, consult with your advisor – they are experts on these things. There are many excellent textbooks also.</a:t>
            </a:r>
          </a:p>
          <a:p>
            <a:pPr marL="225425" indent="-225425">
              <a:spcAft>
                <a:spcPts val="1200"/>
              </a:spcAft>
              <a:buFont typeface="Arial" pitchFamily="34" charset="0"/>
              <a:buChar char="•"/>
            </a:pPr>
            <a:r>
              <a:rPr lang="en-US" b="1" dirty="0" smtClean="0"/>
              <a:t>For further reading:</a:t>
            </a:r>
          </a:p>
          <a:p>
            <a:pPr marL="225425">
              <a:spcAft>
                <a:spcPts val="1800"/>
              </a:spcAft>
            </a:pPr>
            <a:r>
              <a:rPr lang="en-US" b="1" dirty="0">
                <a:hlinkClick r:id="rId3"/>
              </a:rPr>
              <a:t>http://www.isip.piconepress.com</a:t>
            </a:r>
            <a:r>
              <a:rPr lang="en-US" b="1" dirty="0" smtClean="0">
                <a:hlinkClick r:id="rId3"/>
              </a:rPr>
              <a:t>/.../lecture_28.pptx</a:t>
            </a:r>
            <a:endParaRPr lang="en-US" b="1" dirty="0" smtClean="0"/>
          </a:p>
          <a:p>
            <a:pPr marL="225425" indent="-225425">
              <a:spcAft>
                <a:spcPts val="1200"/>
              </a:spcAft>
              <a:buFont typeface="Arial" pitchFamily="34" charset="0"/>
              <a:buChar char="•"/>
            </a:pPr>
            <a:r>
              <a:rPr lang="en-US" b="1" dirty="0" smtClean="0"/>
              <a:t>Plan to run multiple experiments, which takes time!</a:t>
            </a:r>
            <a:endParaRPr lang="en-US" b="1" dirty="0"/>
          </a:p>
        </p:txBody>
      </p:sp>
    </p:spTree>
    <p:extLst>
      <p:ext uri="{BB962C8B-B14F-4D97-AF65-F5344CB8AC3E}">
        <p14:creationId xmlns:p14="http://schemas.microsoft.com/office/powerpoint/2010/main" val="4040934889"/>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3"/>
          <p:cNvSpPr txBox="1">
            <a:spLocks noChangeArrowheads="1"/>
          </p:cNvSpPr>
          <p:nvPr/>
        </p:nvSpPr>
        <p:spPr bwMode="auto">
          <a:xfrm>
            <a:off x="227013" y="57150"/>
            <a:ext cx="8691562" cy="369332"/>
          </a:xfrm>
          <a:prstGeom prst="rect">
            <a:avLst/>
          </a:prstGeom>
          <a:noFill/>
          <a:ln w="9525">
            <a:noFill/>
            <a:miter lim="800000"/>
            <a:headEnd/>
            <a:tailEnd/>
          </a:ln>
        </p:spPr>
        <p:txBody>
          <a:bodyPr wrap="square" lIns="0" tIns="0" rIns="0" bIns="0">
            <a:spAutoFit/>
          </a:bodyPr>
          <a:lstStyle/>
          <a:p>
            <a:pPr>
              <a:spcBef>
                <a:spcPct val="50000"/>
              </a:spcBef>
            </a:pPr>
            <a:r>
              <a:rPr lang="en-US" b="1" dirty="0" smtClean="0">
                <a:solidFill>
                  <a:schemeClr val="accent2"/>
                </a:solidFill>
              </a:rPr>
              <a:t>Let’s Start With The Basics…</a:t>
            </a:r>
            <a:endParaRPr lang="en-US" b="1" dirty="0">
              <a:solidFill>
                <a:schemeClr val="accent2"/>
              </a:solidFill>
            </a:endParaRPr>
          </a:p>
        </p:txBody>
      </p:sp>
      <p:grpSp>
        <p:nvGrpSpPr>
          <p:cNvPr id="9" name="Group 8"/>
          <p:cNvGrpSpPr/>
          <p:nvPr/>
        </p:nvGrpSpPr>
        <p:grpSpPr>
          <a:xfrm>
            <a:off x="238126" y="689313"/>
            <a:ext cx="7645400" cy="2676607"/>
            <a:chOff x="238126" y="689313"/>
            <a:chExt cx="7645400" cy="2676607"/>
          </a:xfrm>
        </p:grpSpPr>
        <p:pic>
          <p:nvPicPr>
            <p:cNvPr id="1026" name="Picture 2" descr="http://www.homedepot.com/catalog/productImages/300/0b/0b2edecb-8953-45e1-96e0-9c4e9f519ff5_300.jpg"/>
            <p:cNvPicPr>
              <a:picLocks noChangeAspect="1" noChangeArrowheads="1"/>
            </p:cNvPicPr>
            <p:nvPr/>
          </p:nvPicPr>
          <p:blipFill rotWithShape="1">
            <a:blip r:embed="rId2">
              <a:extLst>
                <a:ext uri="{28A0092B-C50C-407E-A947-70E740481C1C}">
                  <a14:useLocalDpi xmlns:a14="http://schemas.microsoft.com/office/drawing/2010/main" val="0"/>
                </a:ext>
              </a:extLst>
            </a:blip>
            <a:srcRect l="7054" t="18060" r="5527" b="20219"/>
            <a:stretch/>
          </p:blipFill>
          <p:spPr bwMode="auto">
            <a:xfrm>
              <a:off x="238126" y="689313"/>
              <a:ext cx="3790950" cy="2676607"/>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4657726" y="1404467"/>
              <a:ext cx="3225800" cy="1107996"/>
            </a:xfrm>
            <a:prstGeom prst="rect">
              <a:avLst/>
            </a:prstGeom>
            <a:noFill/>
          </p:spPr>
          <p:txBody>
            <a:bodyPr wrap="square" lIns="0" tIns="0" rIns="0" bIns="0" rtlCol="0">
              <a:spAutoFit/>
            </a:bodyPr>
            <a:lstStyle/>
            <a:p>
              <a:pPr marL="342900" indent="-342900">
                <a:buFont typeface="Arial" pitchFamily="34" charset="0"/>
                <a:buChar char="•"/>
              </a:pPr>
              <a:r>
                <a:rPr lang="en-US" sz="3600" b="1" dirty="0" smtClean="0"/>
                <a:t>What is in this bag?</a:t>
              </a:r>
              <a:endParaRPr lang="en-US" sz="3600" b="1" dirty="0"/>
            </a:p>
          </p:txBody>
        </p:sp>
      </p:grpSp>
      <p:sp>
        <p:nvSpPr>
          <p:cNvPr id="4" name="TextBox 3"/>
          <p:cNvSpPr txBox="1"/>
          <p:nvPr/>
        </p:nvSpPr>
        <p:spPr>
          <a:xfrm>
            <a:off x="146246" y="3600297"/>
            <a:ext cx="4644830" cy="2369880"/>
          </a:xfrm>
          <a:prstGeom prst="rect">
            <a:avLst/>
          </a:prstGeom>
          <a:noFill/>
        </p:spPr>
        <p:txBody>
          <a:bodyPr wrap="square" lIns="0" tIns="0" rIns="0" bIns="0" rtlCol="0">
            <a:spAutoFit/>
          </a:bodyPr>
          <a:lstStyle/>
          <a:p>
            <a:pPr marL="225425" indent="-225425">
              <a:spcAft>
                <a:spcPts val="600"/>
              </a:spcAft>
              <a:buFont typeface="Arial" pitchFamily="34" charset="0"/>
              <a:buChar char="•"/>
            </a:pPr>
            <a:r>
              <a:rPr lang="en-US" sz="3600" b="1" dirty="0" smtClean="0"/>
              <a:t>32 </a:t>
            </a:r>
            <a:r>
              <a:rPr lang="en-US" sz="3600" b="1" dirty="0" err="1" smtClean="0"/>
              <a:t>lbs</a:t>
            </a:r>
            <a:r>
              <a:rPr lang="en-US" sz="3600" b="1" dirty="0" smtClean="0"/>
              <a:t> aggregate</a:t>
            </a:r>
          </a:p>
          <a:p>
            <a:pPr marL="225425" indent="-225425">
              <a:spcAft>
                <a:spcPts val="600"/>
              </a:spcAft>
              <a:buFont typeface="Arial" pitchFamily="34" charset="0"/>
              <a:buChar char="•"/>
            </a:pPr>
            <a:r>
              <a:rPr lang="en-US" sz="3600" b="1" dirty="0" smtClean="0"/>
              <a:t>32 </a:t>
            </a:r>
            <a:r>
              <a:rPr lang="en-US" sz="3600" b="1" dirty="0" err="1" smtClean="0"/>
              <a:t>lbs</a:t>
            </a:r>
            <a:r>
              <a:rPr lang="en-US" sz="3600" b="1" dirty="0" smtClean="0"/>
              <a:t> sand</a:t>
            </a:r>
          </a:p>
          <a:p>
            <a:pPr marL="228600" indent="-228600">
              <a:spcAft>
                <a:spcPts val="600"/>
              </a:spcAft>
              <a:buFont typeface="Arial" pitchFamily="34" charset="0"/>
              <a:buChar char="•"/>
            </a:pPr>
            <a:r>
              <a:rPr lang="en-US" sz="3600" b="1" dirty="0" smtClean="0"/>
              <a:t>16 </a:t>
            </a:r>
            <a:r>
              <a:rPr lang="en-US" sz="3600" b="1" dirty="0" err="1" smtClean="0"/>
              <a:t>lbs</a:t>
            </a:r>
            <a:r>
              <a:rPr lang="en-US" sz="3600" b="1" dirty="0" smtClean="0"/>
              <a:t> </a:t>
            </a:r>
            <a:r>
              <a:rPr lang="en-US" sz="3600" b="1" dirty="0"/>
              <a:t>P</a:t>
            </a:r>
            <a:r>
              <a:rPr lang="en-US" sz="3600" b="1" dirty="0" smtClean="0"/>
              <a:t>ortland cement</a:t>
            </a:r>
            <a:endParaRPr lang="en-US" sz="3600" b="1" dirty="0"/>
          </a:p>
        </p:txBody>
      </p:sp>
      <p:sp>
        <p:nvSpPr>
          <p:cNvPr id="7" name="TextBox 6"/>
          <p:cNvSpPr txBox="1"/>
          <p:nvPr/>
        </p:nvSpPr>
        <p:spPr>
          <a:xfrm>
            <a:off x="4883248" y="3228821"/>
            <a:ext cx="4149627" cy="1107996"/>
          </a:xfrm>
          <a:prstGeom prst="rect">
            <a:avLst/>
          </a:prstGeom>
          <a:noFill/>
        </p:spPr>
        <p:txBody>
          <a:bodyPr wrap="square" lIns="0" tIns="0" rIns="0" bIns="0" rtlCol="0">
            <a:spAutoFit/>
          </a:bodyPr>
          <a:lstStyle/>
          <a:p>
            <a:pPr marL="225425" indent="-225425">
              <a:spcAft>
                <a:spcPts val="600"/>
              </a:spcAft>
              <a:buFont typeface="Arial" pitchFamily="34" charset="0"/>
              <a:buChar char="•"/>
            </a:pPr>
            <a:r>
              <a:rPr lang="en-US" sz="3600" b="1" dirty="0" smtClean="0"/>
              <a:t>But what does this really mean?</a:t>
            </a:r>
            <a:endParaRPr lang="en-US" sz="3600" b="1" dirty="0"/>
          </a:p>
        </p:txBody>
      </p:sp>
      <p:grpSp>
        <p:nvGrpSpPr>
          <p:cNvPr id="8" name="Group 7"/>
          <p:cNvGrpSpPr/>
          <p:nvPr/>
        </p:nvGrpSpPr>
        <p:grpSpPr>
          <a:xfrm>
            <a:off x="5842000" y="4655428"/>
            <a:ext cx="2273300" cy="1972509"/>
            <a:chOff x="5842000" y="4655428"/>
            <a:chExt cx="2273300" cy="1972509"/>
          </a:xfrm>
        </p:grpSpPr>
        <p:pic>
          <p:nvPicPr>
            <p:cNvPr id="1028" name="Picture 4" descr="http://www.socialresearchmethods.net/kb/Assets/images/expequi.gif"/>
            <p:cNvPicPr>
              <a:picLocks noChangeAspect="1" noChangeArrowheads="1"/>
            </p:cNvPicPr>
            <p:nvPr/>
          </p:nvPicPr>
          <p:blipFill rotWithShape="1">
            <a:blip r:embed="rId3">
              <a:extLst>
                <a:ext uri="{28A0092B-C50C-407E-A947-70E740481C1C}">
                  <a14:useLocalDpi xmlns:a14="http://schemas.microsoft.com/office/drawing/2010/main" val="0"/>
                </a:ext>
              </a:extLst>
            </a:blip>
            <a:srcRect t="13976" r="52267" b="24248"/>
            <a:stretch/>
          </p:blipFill>
          <p:spPr bwMode="auto">
            <a:xfrm>
              <a:off x="5842000" y="4895850"/>
              <a:ext cx="2273300" cy="1524000"/>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6978650" y="6258605"/>
              <a:ext cx="904875" cy="369332"/>
            </a:xfrm>
            <a:prstGeom prst="rect">
              <a:avLst/>
            </a:prstGeom>
            <a:solidFill>
              <a:srgbClr val="FFFFFF"/>
            </a:solidFill>
          </p:spPr>
          <p:txBody>
            <a:bodyPr wrap="square" rtlCol="0">
              <a:spAutoFit/>
            </a:bodyPr>
            <a:lstStyle/>
            <a:p>
              <a:r>
                <a:rPr lang="en-US" sz="1800" b="1" dirty="0" smtClean="0"/>
                <a:t>32 </a:t>
              </a:r>
              <a:r>
                <a:rPr lang="en-US" sz="1800" b="1" dirty="0" err="1" smtClean="0"/>
                <a:t>lbs</a:t>
              </a:r>
              <a:endParaRPr lang="en-US" sz="1800" b="1" dirty="0"/>
            </a:p>
          </p:txBody>
        </p:sp>
        <p:sp>
          <p:nvSpPr>
            <p:cNvPr id="10" name="TextBox 9"/>
            <p:cNvSpPr txBox="1"/>
            <p:nvPr/>
          </p:nvSpPr>
          <p:spPr>
            <a:xfrm>
              <a:off x="5902495" y="4655428"/>
              <a:ext cx="904875" cy="369332"/>
            </a:xfrm>
            <a:prstGeom prst="rect">
              <a:avLst/>
            </a:prstGeom>
            <a:solidFill>
              <a:srgbClr val="FFFFFF"/>
            </a:solidFill>
          </p:spPr>
          <p:txBody>
            <a:bodyPr wrap="square" rtlCol="0">
              <a:spAutoFit/>
            </a:bodyPr>
            <a:lstStyle/>
            <a:p>
              <a:r>
                <a:rPr lang="en-US" sz="1800" b="1" dirty="0" smtClean="0"/>
                <a:t>Sand</a:t>
              </a:r>
              <a:endParaRPr lang="en-US" sz="1800" b="1" dirty="0"/>
            </a:p>
          </p:txBody>
        </p:sp>
      </p:grpSp>
    </p:spTree>
    <p:extLst>
      <p:ext uri="{BB962C8B-B14F-4D97-AF65-F5344CB8AC3E}">
        <p14:creationId xmlns:p14="http://schemas.microsoft.com/office/powerpoint/2010/main" val="265510803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7"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3"/>
          <p:cNvSpPr txBox="1">
            <a:spLocks noChangeArrowheads="1"/>
          </p:cNvSpPr>
          <p:nvPr/>
        </p:nvSpPr>
        <p:spPr bwMode="auto">
          <a:xfrm>
            <a:off x="227013" y="57150"/>
            <a:ext cx="8691562" cy="369332"/>
          </a:xfrm>
          <a:prstGeom prst="rect">
            <a:avLst/>
          </a:prstGeom>
          <a:noFill/>
          <a:ln w="9525">
            <a:noFill/>
            <a:miter lim="800000"/>
            <a:headEnd/>
            <a:tailEnd/>
          </a:ln>
        </p:spPr>
        <p:txBody>
          <a:bodyPr wrap="square" lIns="0" tIns="0" rIns="0" bIns="0">
            <a:spAutoFit/>
          </a:bodyPr>
          <a:lstStyle/>
          <a:p>
            <a:pPr>
              <a:spcBef>
                <a:spcPct val="50000"/>
              </a:spcBef>
            </a:pPr>
            <a:r>
              <a:rPr lang="en-US" b="1" dirty="0" smtClean="0">
                <a:solidFill>
                  <a:schemeClr val="accent2"/>
                </a:solidFill>
              </a:rPr>
              <a:t>Impact?</a:t>
            </a:r>
            <a:endParaRPr lang="en-US" b="1" dirty="0">
              <a:solidFill>
                <a:schemeClr val="accent2"/>
              </a:solidFill>
            </a:endParaRPr>
          </a:p>
        </p:txBody>
      </p:sp>
      <p:pic>
        <p:nvPicPr>
          <p:cNvPr id="1026" name="Picture 2" descr="http://www.homedepot.com/catalog/productImages/300/0b/0b2edecb-8953-45e1-96e0-9c4e9f519ff5_300.jpg"/>
          <p:cNvPicPr>
            <a:picLocks noChangeAspect="1" noChangeArrowheads="1"/>
          </p:cNvPicPr>
          <p:nvPr/>
        </p:nvPicPr>
        <p:blipFill rotWithShape="1">
          <a:blip r:embed="rId2">
            <a:extLst>
              <a:ext uri="{28A0092B-C50C-407E-A947-70E740481C1C}">
                <a14:useLocalDpi xmlns:a14="http://schemas.microsoft.com/office/drawing/2010/main" val="0"/>
              </a:ext>
            </a:extLst>
          </a:blip>
          <a:srcRect l="7054" t="18060" r="5527" b="20219"/>
          <a:stretch/>
        </p:blipFill>
        <p:spPr bwMode="auto">
          <a:xfrm>
            <a:off x="227013" y="619143"/>
            <a:ext cx="3938090" cy="2780495"/>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4281914" y="632791"/>
            <a:ext cx="4661421" cy="2754600"/>
          </a:xfrm>
          <a:prstGeom prst="rect">
            <a:avLst/>
          </a:prstGeom>
          <a:noFill/>
        </p:spPr>
        <p:txBody>
          <a:bodyPr wrap="square" lIns="0" tIns="0" rIns="0" bIns="0" rtlCol="0">
            <a:spAutoFit/>
          </a:bodyPr>
          <a:lstStyle/>
          <a:p>
            <a:pPr marL="342900" indent="-342900">
              <a:spcAft>
                <a:spcPts val="600"/>
              </a:spcAft>
              <a:buFont typeface="Arial" pitchFamily="34" charset="0"/>
              <a:buChar char="•"/>
            </a:pPr>
            <a:r>
              <a:rPr lang="en-US" b="1" dirty="0"/>
              <a:t>The </a:t>
            </a:r>
            <a:r>
              <a:rPr lang="en-US" b="1" dirty="0" err="1"/>
              <a:t>Quikrete</a:t>
            </a:r>
            <a:r>
              <a:rPr lang="en-US" b="1" dirty="0"/>
              <a:t> 80 lb. Concrete Mix can be used building or repairing foundation walls, sidewalks, curbs, steps and </a:t>
            </a:r>
            <a:r>
              <a:rPr lang="en-US" b="1" dirty="0" smtClean="0"/>
              <a:t>ramps.</a:t>
            </a:r>
          </a:p>
          <a:p>
            <a:pPr marL="342900" indent="-342900">
              <a:spcAft>
                <a:spcPts val="600"/>
              </a:spcAft>
              <a:buFont typeface="Arial" pitchFamily="34" charset="0"/>
              <a:buChar char="•"/>
            </a:pPr>
            <a:r>
              <a:rPr lang="en-US" b="1" dirty="0" smtClean="0"/>
              <a:t>For </a:t>
            </a:r>
            <a:r>
              <a:rPr lang="en-US" b="1" dirty="0"/>
              <a:t>pouring concrete 2 in. thick or </a:t>
            </a:r>
            <a:r>
              <a:rPr lang="en-US" b="1" dirty="0" smtClean="0"/>
              <a:t>more…</a:t>
            </a:r>
            <a:endParaRPr lang="en-US" b="1" dirty="0"/>
          </a:p>
        </p:txBody>
      </p:sp>
      <p:sp>
        <p:nvSpPr>
          <p:cNvPr id="6" name="TextBox 5"/>
          <p:cNvSpPr txBox="1"/>
          <p:nvPr/>
        </p:nvSpPr>
        <p:spPr>
          <a:xfrm>
            <a:off x="183533" y="4042020"/>
            <a:ext cx="8524680" cy="1938992"/>
          </a:xfrm>
          <a:prstGeom prst="rect">
            <a:avLst/>
          </a:prstGeom>
          <a:noFill/>
        </p:spPr>
        <p:txBody>
          <a:bodyPr wrap="square" lIns="0" tIns="0" rIns="0" bIns="0" rtlCol="0">
            <a:spAutoFit/>
          </a:bodyPr>
          <a:lstStyle/>
          <a:p>
            <a:pPr>
              <a:spcAft>
                <a:spcPts val="1200"/>
              </a:spcAft>
            </a:pPr>
            <a:r>
              <a:rPr lang="en-US" b="1" dirty="0" smtClean="0"/>
              <a:t>Technical Specifications:</a:t>
            </a:r>
          </a:p>
          <a:p>
            <a:pPr marL="231775" indent="-231775">
              <a:spcAft>
                <a:spcPts val="1200"/>
              </a:spcAft>
              <a:buFont typeface="Arial" pitchFamily="34" charset="0"/>
              <a:buChar char="•"/>
            </a:pPr>
            <a:r>
              <a:rPr lang="en-US" b="1" dirty="0" smtClean="0"/>
              <a:t>60 </a:t>
            </a:r>
            <a:r>
              <a:rPr lang="en-US" b="1" dirty="0"/>
              <a:t>minute working </a:t>
            </a:r>
            <a:r>
              <a:rPr lang="en-US" b="1" dirty="0" smtClean="0"/>
              <a:t>time</a:t>
            </a:r>
          </a:p>
          <a:p>
            <a:pPr marL="231775" indent="-231775">
              <a:spcAft>
                <a:spcPts val="1200"/>
              </a:spcAft>
              <a:buFont typeface="Arial" pitchFamily="34" charset="0"/>
              <a:buChar char="•"/>
            </a:pPr>
            <a:r>
              <a:rPr lang="en-US" b="1" dirty="0" smtClean="0"/>
              <a:t>High-strength </a:t>
            </a:r>
            <a:r>
              <a:rPr lang="en-US" b="1" dirty="0"/>
              <a:t>4,000 PSI concrete</a:t>
            </a:r>
          </a:p>
          <a:p>
            <a:pPr marL="231775" indent="-231775">
              <a:spcAft>
                <a:spcPts val="1200"/>
              </a:spcAft>
              <a:buFont typeface="Arial" pitchFamily="34" charset="0"/>
              <a:buChar char="•"/>
            </a:pPr>
            <a:r>
              <a:rPr lang="en-US" b="1" dirty="0"/>
              <a:t>Meets ASTM C 387 compressive strength </a:t>
            </a:r>
            <a:r>
              <a:rPr lang="en-US" b="1" dirty="0" smtClean="0"/>
              <a:t>requiremen</a:t>
            </a:r>
            <a:r>
              <a:rPr lang="en-US" dirty="0" smtClean="0"/>
              <a:t>ts</a:t>
            </a:r>
            <a:endParaRPr lang="en-US" dirty="0"/>
          </a:p>
        </p:txBody>
      </p:sp>
    </p:spTree>
    <p:extLst>
      <p:ext uri="{BB962C8B-B14F-4D97-AF65-F5344CB8AC3E}">
        <p14:creationId xmlns:p14="http://schemas.microsoft.com/office/powerpoint/2010/main" val="3704279249"/>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3"/>
          <p:cNvSpPr txBox="1">
            <a:spLocks noChangeArrowheads="1"/>
          </p:cNvSpPr>
          <p:nvPr/>
        </p:nvSpPr>
        <p:spPr bwMode="auto">
          <a:xfrm>
            <a:off x="227013" y="57150"/>
            <a:ext cx="8691562" cy="369332"/>
          </a:xfrm>
          <a:prstGeom prst="rect">
            <a:avLst/>
          </a:prstGeom>
          <a:noFill/>
          <a:ln w="9525">
            <a:noFill/>
            <a:miter lim="800000"/>
            <a:headEnd/>
            <a:tailEnd/>
          </a:ln>
        </p:spPr>
        <p:txBody>
          <a:bodyPr wrap="square" lIns="0" tIns="0" rIns="0" bIns="0">
            <a:spAutoFit/>
          </a:bodyPr>
          <a:lstStyle/>
          <a:p>
            <a:pPr>
              <a:spcBef>
                <a:spcPct val="50000"/>
              </a:spcBef>
            </a:pPr>
            <a:r>
              <a:rPr lang="en-US" b="1" dirty="0" smtClean="0">
                <a:solidFill>
                  <a:schemeClr val="accent2"/>
                </a:solidFill>
              </a:rPr>
              <a:t>Mathematical Modeling</a:t>
            </a:r>
            <a:endParaRPr lang="en-US" b="1" dirty="0">
              <a:solidFill>
                <a:schemeClr val="accent2"/>
              </a:solidFill>
            </a:endParaRPr>
          </a:p>
        </p:txBody>
      </p:sp>
      <p:sp>
        <p:nvSpPr>
          <p:cNvPr id="4" name="TextBox 3"/>
          <p:cNvSpPr txBox="1"/>
          <p:nvPr/>
        </p:nvSpPr>
        <p:spPr>
          <a:xfrm>
            <a:off x="183534" y="632791"/>
            <a:ext cx="8705210" cy="1631216"/>
          </a:xfrm>
          <a:prstGeom prst="rect">
            <a:avLst/>
          </a:prstGeom>
          <a:noFill/>
        </p:spPr>
        <p:txBody>
          <a:bodyPr wrap="square" lIns="0" tIns="0" rIns="0" bIns="0" rtlCol="0">
            <a:spAutoFit/>
          </a:bodyPr>
          <a:lstStyle/>
          <a:p>
            <a:pPr marL="231775" indent="-231775">
              <a:spcAft>
                <a:spcPts val="600"/>
              </a:spcAft>
              <a:buFont typeface="Arial" pitchFamily="34" charset="0"/>
              <a:buChar char="•"/>
            </a:pPr>
            <a:r>
              <a:rPr lang="en-US" b="1" dirty="0" smtClean="0"/>
              <a:t>PSI ultimately is a function of a number of inputs:</a:t>
            </a:r>
          </a:p>
          <a:p>
            <a:pPr marL="1146175" indent="-914400">
              <a:spcAft>
                <a:spcPts val="600"/>
              </a:spcAft>
            </a:pPr>
            <a:r>
              <a:rPr lang="en-US" b="1" dirty="0" smtClean="0">
                <a:solidFill>
                  <a:schemeClr val="accent2"/>
                </a:solidFill>
              </a:rPr>
              <a:t>PSI = f(% sand, % aggregate, % Portland Cement, volume of water, consistency of sand, curing time…)</a:t>
            </a:r>
          </a:p>
          <a:p>
            <a:pPr marL="231775">
              <a:spcAft>
                <a:spcPts val="600"/>
              </a:spcAft>
            </a:pPr>
            <a:r>
              <a:rPr lang="en-US" b="1" dirty="0" smtClean="0"/>
              <a:t>How would you estimate this function? </a:t>
            </a:r>
          </a:p>
        </p:txBody>
      </p:sp>
      <p:sp>
        <p:nvSpPr>
          <p:cNvPr id="6" name="TextBox 5"/>
          <p:cNvSpPr txBox="1"/>
          <p:nvPr/>
        </p:nvSpPr>
        <p:spPr>
          <a:xfrm>
            <a:off x="183533" y="2390632"/>
            <a:ext cx="8524680" cy="369332"/>
          </a:xfrm>
          <a:prstGeom prst="rect">
            <a:avLst/>
          </a:prstGeom>
          <a:noFill/>
        </p:spPr>
        <p:txBody>
          <a:bodyPr wrap="square" lIns="0" tIns="0" rIns="0" bIns="0" rtlCol="0">
            <a:spAutoFit/>
          </a:bodyPr>
          <a:lstStyle/>
          <a:p>
            <a:pPr marL="231775" indent="-231775">
              <a:spcAft>
                <a:spcPts val="1200"/>
              </a:spcAft>
              <a:buFont typeface="Arial" pitchFamily="34" charset="0"/>
              <a:buChar char="•"/>
            </a:pPr>
            <a:r>
              <a:rPr lang="en-US" b="1" dirty="0"/>
              <a:t>Is it linear or nonlinear</a:t>
            </a:r>
            <a:r>
              <a:rPr lang="en-US" b="1" dirty="0" smtClean="0"/>
              <a:t>?</a:t>
            </a:r>
            <a:endParaRPr lang="en-US" b="1" dirty="0"/>
          </a:p>
        </p:txBody>
      </p:sp>
      <p:sp>
        <p:nvSpPr>
          <p:cNvPr id="7" name="TextBox 6"/>
          <p:cNvSpPr txBox="1"/>
          <p:nvPr/>
        </p:nvSpPr>
        <p:spPr>
          <a:xfrm>
            <a:off x="172421" y="4626102"/>
            <a:ext cx="8524680" cy="892552"/>
          </a:xfrm>
          <a:prstGeom prst="rect">
            <a:avLst/>
          </a:prstGeom>
          <a:noFill/>
        </p:spPr>
        <p:txBody>
          <a:bodyPr wrap="square" lIns="0" tIns="0" rIns="0" bIns="0" rtlCol="0">
            <a:spAutoFit/>
          </a:bodyPr>
          <a:lstStyle/>
          <a:p>
            <a:pPr marL="231775" indent="-231775">
              <a:spcAft>
                <a:spcPts val="1200"/>
              </a:spcAft>
              <a:buFont typeface="Arial" pitchFamily="34" charset="0"/>
              <a:buChar char="•"/>
            </a:pPr>
            <a:r>
              <a:rPr lang="en-US" b="1" dirty="0" smtClean="0">
                <a:solidFill>
                  <a:schemeClr val="accent1"/>
                </a:solidFill>
              </a:rPr>
              <a:t>Sensitivity analysis:</a:t>
            </a:r>
          </a:p>
          <a:p>
            <a:pPr marL="231775">
              <a:spcAft>
                <a:spcPts val="1200"/>
              </a:spcAft>
            </a:pPr>
            <a:r>
              <a:rPr lang="en-US" b="1" dirty="0" smtClean="0">
                <a:solidFill>
                  <a:schemeClr val="accent2"/>
                </a:solidFill>
                <a:sym typeface="Symbol"/>
              </a:rPr>
              <a:t>d(PSI) = </a:t>
            </a:r>
            <a:r>
              <a:rPr lang="en-US" b="1" dirty="0">
                <a:solidFill>
                  <a:schemeClr val="accent2"/>
                </a:solidFill>
                <a:sym typeface="Symbol"/>
              </a:rPr>
              <a:t></a:t>
            </a:r>
            <a:r>
              <a:rPr lang="en-US" b="1" baseline="-25000" dirty="0">
                <a:solidFill>
                  <a:schemeClr val="accent2"/>
                </a:solidFill>
                <a:sym typeface="Symbol"/>
              </a:rPr>
              <a:t>1</a:t>
            </a:r>
            <a:r>
              <a:rPr lang="en-US" b="1" dirty="0" smtClean="0">
                <a:solidFill>
                  <a:schemeClr val="accent2"/>
                </a:solidFill>
                <a:sym typeface="Symbol"/>
              </a:rPr>
              <a:t> * d(%sand) + </a:t>
            </a:r>
            <a:r>
              <a:rPr lang="en-US" b="1" dirty="0">
                <a:solidFill>
                  <a:schemeClr val="accent2"/>
                </a:solidFill>
                <a:sym typeface="Symbol"/>
              </a:rPr>
              <a:t></a:t>
            </a:r>
            <a:r>
              <a:rPr lang="en-US" b="1" baseline="-25000" dirty="0">
                <a:solidFill>
                  <a:schemeClr val="accent2"/>
                </a:solidFill>
                <a:sym typeface="Symbol"/>
              </a:rPr>
              <a:t>2</a:t>
            </a:r>
            <a:r>
              <a:rPr lang="en-US" b="1" dirty="0">
                <a:solidFill>
                  <a:schemeClr val="accent2"/>
                </a:solidFill>
                <a:sym typeface="Symbol"/>
              </a:rPr>
              <a:t> * </a:t>
            </a:r>
            <a:r>
              <a:rPr lang="en-US" b="1" dirty="0" smtClean="0">
                <a:solidFill>
                  <a:schemeClr val="accent2"/>
                </a:solidFill>
                <a:sym typeface="Symbol"/>
              </a:rPr>
              <a:t>d(</a:t>
            </a:r>
            <a:r>
              <a:rPr lang="en-US" b="1" dirty="0" smtClean="0">
                <a:solidFill>
                  <a:schemeClr val="accent2"/>
                </a:solidFill>
              </a:rPr>
              <a:t>% </a:t>
            </a:r>
            <a:r>
              <a:rPr lang="en-US" b="1" dirty="0">
                <a:solidFill>
                  <a:schemeClr val="accent2"/>
                </a:solidFill>
              </a:rPr>
              <a:t>aggregate</a:t>
            </a:r>
            <a:r>
              <a:rPr lang="en-US" b="1" dirty="0" smtClean="0">
                <a:solidFill>
                  <a:schemeClr val="accent2"/>
                </a:solidFill>
              </a:rPr>
              <a:t>) + … </a:t>
            </a:r>
            <a:endParaRPr lang="en-US" dirty="0">
              <a:solidFill>
                <a:schemeClr val="accent2"/>
              </a:solidFill>
            </a:endParaRPr>
          </a:p>
        </p:txBody>
      </p:sp>
      <p:sp>
        <p:nvSpPr>
          <p:cNvPr id="8" name="TextBox 7"/>
          <p:cNvSpPr txBox="1"/>
          <p:nvPr/>
        </p:nvSpPr>
        <p:spPr>
          <a:xfrm>
            <a:off x="172421" y="5695412"/>
            <a:ext cx="8716323" cy="738664"/>
          </a:xfrm>
          <a:prstGeom prst="rect">
            <a:avLst/>
          </a:prstGeom>
          <a:noFill/>
        </p:spPr>
        <p:txBody>
          <a:bodyPr wrap="square" lIns="0" tIns="0" rIns="0" bIns="0" rtlCol="0">
            <a:spAutoFit/>
          </a:bodyPr>
          <a:lstStyle/>
          <a:p>
            <a:pPr marL="231775" indent="-231775">
              <a:spcAft>
                <a:spcPts val="1200"/>
              </a:spcAft>
              <a:buFont typeface="Arial" pitchFamily="34" charset="0"/>
              <a:buChar char="•"/>
            </a:pPr>
            <a:r>
              <a:rPr lang="en-US" b="1" dirty="0" smtClean="0"/>
              <a:t>This very simple analysis gives us insight into how outputs vary as a function of variations in the inputs. </a:t>
            </a:r>
            <a:endParaRPr lang="en-US" dirty="0"/>
          </a:p>
        </p:txBody>
      </p:sp>
      <p:sp>
        <p:nvSpPr>
          <p:cNvPr id="12" name="TextBox 11"/>
          <p:cNvSpPr txBox="1"/>
          <p:nvPr/>
        </p:nvSpPr>
        <p:spPr>
          <a:xfrm>
            <a:off x="197182" y="2828501"/>
            <a:ext cx="8524680" cy="1785104"/>
          </a:xfrm>
          <a:prstGeom prst="rect">
            <a:avLst/>
          </a:prstGeom>
          <a:noFill/>
        </p:spPr>
        <p:txBody>
          <a:bodyPr wrap="square" lIns="0" tIns="0" rIns="0" bIns="0" rtlCol="0">
            <a:spAutoFit/>
          </a:bodyPr>
          <a:lstStyle/>
          <a:p>
            <a:pPr marL="231775" indent="-231775">
              <a:spcAft>
                <a:spcPts val="1200"/>
              </a:spcAft>
              <a:buFont typeface="Arial" pitchFamily="34" charset="0"/>
              <a:buChar char="•"/>
            </a:pPr>
            <a:r>
              <a:rPr lang="en-US" b="1" dirty="0" smtClean="0"/>
              <a:t>Assume a linear model:</a:t>
            </a:r>
          </a:p>
          <a:p>
            <a:pPr marL="231775">
              <a:spcAft>
                <a:spcPts val="1200"/>
              </a:spcAft>
            </a:pPr>
            <a:r>
              <a:rPr lang="en-US" b="1" dirty="0">
                <a:solidFill>
                  <a:schemeClr val="accent2"/>
                </a:solidFill>
              </a:rPr>
              <a:t>PSI = </a:t>
            </a:r>
            <a:r>
              <a:rPr lang="en-US" b="1" dirty="0">
                <a:solidFill>
                  <a:schemeClr val="accent2"/>
                </a:solidFill>
                <a:sym typeface="Symbol"/>
              </a:rPr>
              <a:t></a:t>
            </a:r>
            <a:r>
              <a:rPr lang="en-US" b="1" baseline="-25000" dirty="0">
                <a:solidFill>
                  <a:schemeClr val="accent2"/>
                </a:solidFill>
                <a:sym typeface="Symbol"/>
              </a:rPr>
              <a:t>1</a:t>
            </a:r>
            <a:r>
              <a:rPr lang="en-US" b="1" dirty="0">
                <a:solidFill>
                  <a:schemeClr val="accent2"/>
                </a:solidFill>
                <a:sym typeface="Symbol"/>
              </a:rPr>
              <a:t> </a:t>
            </a:r>
            <a:r>
              <a:rPr lang="en-US" b="1" dirty="0" smtClean="0">
                <a:solidFill>
                  <a:schemeClr val="accent2"/>
                </a:solidFill>
                <a:sym typeface="Symbol"/>
              </a:rPr>
              <a:t>* (</a:t>
            </a:r>
            <a:r>
              <a:rPr lang="en-US" b="1" dirty="0" smtClean="0">
                <a:solidFill>
                  <a:schemeClr val="accent2"/>
                </a:solidFill>
              </a:rPr>
              <a:t>% sand) + </a:t>
            </a:r>
            <a:r>
              <a:rPr lang="en-US" b="1" dirty="0" smtClean="0">
                <a:solidFill>
                  <a:schemeClr val="accent2"/>
                </a:solidFill>
                <a:sym typeface="Symbol"/>
              </a:rPr>
              <a:t></a:t>
            </a:r>
            <a:r>
              <a:rPr lang="en-US" b="1" baseline="-25000" dirty="0">
                <a:solidFill>
                  <a:schemeClr val="accent2"/>
                </a:solidFill>
                <a:sym typeface="Symbol"/>
              </a:rPr>
              <a:t>2</a:t>
            </a:r>
            <a:r>
              <a:rPr lang="en-US" b="1" dirty="0" smtClean="0">
                <a:solidFill>
                  <a:schemeClr val="accent2"/>
                </a:solidFill>
                <a:sym typeface="Symbol"/>
              </a:rPr>
              <a:t> * (</a:t>
            </a:r>
            <a:r>
              <a:rPr lang="en-US" b="1" dirty="0" smtClean="0">
                <a:solidFill>
                  <a:schemeClr val="accent2"/>
                </a:solidFill>
              </a:rPr>
              <a:t>% aggregate) + …</a:t>
            </a:r>
          </a:p>
          <a:p>
            <a:pPr marL="231775" indent="-231775">
              <a:spcAft>
                <a:spcPts val="1200"/>
              </a:spcAft>
              <a:buFont typeface="Arial" pitchFamily="34" charset="0"/>
              <a:buChar char="•"/>
            </a:pPr>
            <a:r>
              <a:rPr lang="en-US" b="1" dirty="0"/>
              <a:t>How does PSI vary with respect to variations in its components? How would you calculate </a:t>
            </a:r>
            <a:r>
              <a:rPr lang="en-US" b="1" dirty="0" smtClean="0"/>
              <a:t>this?</a:t>
            </a:r>
            <a:endParaRPr lang="en-US" dirty="0"/>
          </a:p>
        </p:txBody>
      </p:sp>
    </p:spTree>
    <p:extLst>
      <p:ext uri="{BB962C8B-B14F-4D97-AF65-F5344CB8AC3E}">
        <p14:creationId xmlns:p14="http://schemas.microsoft.com/office/powerpoint/2010/main" val="28820281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P spid="1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3"/>
          <p:cNvSpPr txBox="1">
            <a:spLocks noChangeArrowheads="1"/>
          </p:cNvSpPr>
          <p:nvPr/>
        </p:nvSpPr>
        <p:spPr bwMode="auto">
          <a:xfrm>
            <a:off x="227013" y="57150"/>
            <a:ext cx="8691562" cy="369332"/>
          </a:xfrm>
          <a:prstGeom prst="rect">
            <a:avLst/>
          </a:prstGeom>
          <a:noFill/>
          <a:ln w="9525">
            <a:noFill/>
            <a:miter lim="800000"/>
            <a:headEnd/>
            <a:tailEnd/>
          </a:ln>
        </p:spPr>
        <p:txBody>
          <a:bodyPr wrap="square" lIns="0" tIns="0" rIns="0" bIns="0">
            <a:spAutoFit/>
          </a:bodyPr>
          <a:lstStyle/>
          <a:p>
            <a:pPr>
              <a:spcBef>
                <a:spcPct val="50000"/>
              </a:spcBef>
            </a:pPr>
            <a:r>
              <a:rPr lang="en-US" b="1" dirty="0" smtClean="0">
                <a:solidFill>
                  <a:schemeClr val="accent2"/>
                </a:solidFill>
              </a:rPr>
              <a:t>Statistical Significance and Confidence</a:t>
            </a:r>
            <a:endParaRPr lang="en-US" b="1" dirty="0">
              <a:solidFill>
                <a:schemeClr val="accent2"/>
              </a:solidFill>
            </a:endParaRPr>
          </a:p>
        </p:txBody>
      </p:sp>
      <p:sp>
        <p:nvSpPr>
          <p:cNvPr id="3" name="Text Box 4"/>
          <p:cNvSpPr txBox="1">
            <a:spLocks noChangeArrowheads="1"/>
          </p:cNvSpPr>
          <p:nvPr/>
        </p:nvSpPr>
        <p:spPr bwMode="auto">
          <a:xfrm>
            <a:off x="187531" y="622665"/>
            <a:ext cx="8688388" cy="3785652"/>
          </a:xfrm>
          <a:prstGeom prst="rect">
            <a:avLst/>
          </a:prstGeom>
          <a:noFill/>
          <a:ln w="9525">
            <a:noFill/>
            <a:miter lim="800000"/>
            <a:headEnd/>
            <a:tailEnd/>
          </a:ln>
        </p:spPr>
        <p:txBody>
          <a:bodyPr wrap="square" lIns="0" tIns="0" rIns="0" bIns="0">
            <a:spAutoFit/>
          </a:bodyPr>
          <a:lstStyle/>
          <a:p>
            <a:pPr marL="225425" indent="-225425">
              <a:spcAft>
                <a:spcPts val="1200"/>
              </a:spcAft>
              <a:buFont typeface="Arial" pitchFamily="34" charset="0"/>
              <a:buChar char="•"/>
            </a:pPr>
            <a:r>
              <a:rPr lang="en-US" b="1" dirty="0" smtClean="0"/>
              <a:t>A result is called </a:t>
            </a:r>
            <a:r>
              <a:rPr lang="en-US" b="1" dirty="0" smtClean="0">
                <a:solidFill>
                  <a:schemeClr val="accent2"/>
                </a:solidFill>
              </a:rPr>
              <a:t>statistically significant</a:t>
            </a:r>
            <a:r>
              <a:rPr lang="en-US" b="1" dirty="0" smtClean="0"/>
              <a:t> if it is unlikely to have occurred by chance.</a:t>
            </a:r>
          </a:p>
          <a:p>
            <a:pPr marL="225425" indent="-225425">
              <a:spcAft>
                <a:spcPts val="1200"/>
              </a:spcAft>
              <a:buFont typeface="Arial" pitchFamily="34" charset="0"/>
              <a:buChar char="•"/>
            </a:pPr>
            <a:r>
              <a:rPr lang="en-US" b="1" dirty="0" smtClean="0"/>
              <a:t>A “statistically significant difference” means there is statistical evidence that there is a difference.</a:t>
            </a:r>
          </a:p>
          <a:p>
            <a:pPr marL="225425" indent="-225425">
              <a:spcAft>
                <a:spcPts val="1200"/>
              </a:spcAft>
              <a:buFont typeface="Arial" pitchFamily="34" charset="0"/>
              <a:buChar char="•"/>
            </a:pPr>
            <a:r>
              <a:rPr lang="en-US" b="1" dirty="0" smtClean="0"/>
              <a:t>It does not mean the difference is necessarily large, important, or significant in the common meaning of the word.</a:t>
            </a:r>
          </a:p>
          <a:p>
            <a:pPr marL="225425" indent="-225425">
              <a:spcAft>
                <a:spcPts val="1200"/>
              </a:spcAft>
              <a:buFont typeface="Arial" pitchFamily="34" charset="0"/>
              <a:buChar char="•"/>
            </a:pPr>
            <a:r>
              <a:rPr lang="en-US" b="1" dirty="0" smtClean="0"/>
              <a:t>The significance level of a test is traditionally based on the notion of hypothesis testing.</a:t>
            </a:r>
          </a:p>
        </p:txBody>
      </p:sp>
    </p:spTree>
    <p:extLst>
      <p:ext uri="{BB962C8B-B14F-4D97-AF65-F5344CB8AC3E}">
        <p14:creationId xmlns:p14="http://schemas.microsoft.com/office/powerpoint/2010/main" val="682058060"/>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3"/>
          <p:cNvSpPr txBox="1">
            <a:spLocks noChangeArrowheads="1"/>
          </p:cNvSpPr>
          <p:nvPr/>
        </p:nvSpPr>
        <p:spPr bwMode="auto">
          <a:xfrm>
            <a:off x="227013" y="57150"/>
            <a:ext cx="8691562" cy="369332"/>
          </a:xfrm>
          <a:prstGeom prst="rect">
            <a:avLst/>
          </a:prstGeom>
          <a:noFill/>
          <a:ln w="9525">
            <a:noFill/>
            <a:miter lim="800000"/>
            <a:headEnd/>
            <a:tailEnd/>
          </a:ln>
        </p:spPr>
        <p:txBody>
          <a:bodyPr wrap="square" lIns="0" tIns="0" rIns="0" bIns="0">
            <a:spAutoFit/>
          </a:bodyPr>
          <a:lstStyle/>
          <a:p>
            <a:pPr>
              <a:spcBef>
                <a:spcPct val="50000"/>
              </a:spcBef>
            </a:pPr>
            <a:r>
              <a:rPr lang="en-US" b="1" dirty="0" smtClean="0">
                <a:solidFill>
                  <a:schemeClr val="accent2"/>
                </a:solidFill>
              </a:rPr>
              <a:t>Statistical Significance and Confidence (cont.)</a:t>
            </a:r>
            <a:endParaRPr lang="en-US" b="1" dirty="0">
              <a:solidFill>
                <a:schemeClr val="accent2"/>
              </a:solidFill>
            </a:endParaRPr>
          </a:p>
        </p:txBody>
      </p:sp>
      <p:sp>
        <p:nvSpPr>
          <p:cNvPr id="3" name="Text Box 4"/>
          <p:cNvSpPr txBox="1">
            <a:spLocks noChangeArrowheads="1"/>
          </p:cNvSpPr>
          <p:nvPr/>
        </p:nvSpPr>
        <p:spPr bwMode="auto">
          <a:xfrm>
            <a:off x="187531" y="622665"/>
            <a:ext cx="8688388" cy="6001643"/>
          </a:xfrm>
          <a:prstGeom prst="rect">
            <a:avLst/>
          </a:prstGeom>
          <a:noFill/>
          <a:ln w="9525">
            <a:noFill/>
            <a:miter lim="800000"/>
            <a:headEnd/>
            <a:tailEnd/>
          </a:ln>
        </p:spPr>
        <p:txBody>
          <a:bodyPr wrap="square" lIns="0" tIns="0" rIns="0" bIns="0">
            <a:spAutoFit/>
          </a:bodyPr>
          <a:lstStyle/>
          <a:p>
            <a:pPr marL="225425" indent="-225425">
              <a:spcAft>
                <a:spcPts val="1200"/>
              </a:spcAft>
              <a:buFont typeface="Arial" pitchFamily="34" charset="0"/>
              <a:buChar char="•"/>
            </a:pPr>
            <a:r>
              <a:rPr lang="en-US" b="1" dirty="0" smtClean="0"/>
              <a:t>In simple cases, it is defined as the probability of making a decision to reject the null hypothesis when the null hypothesis is actually true (decisions we refer to as Type I errors, false positives, and Type II errors, false negatives).</a:t>
            </a:r>
          </a:p>
          <a:p>
            <a:pPr marL="225425" indent="-225425">
              <a:spcAft>
                <a:spcPts val="1200"/>
              </a:spcAft>
              <a:buFont typeface="Arial" pitchFamily="34" charset="0"/>
              <a:buChar char="•"/>
            </a:pPr>
            <a:r>
              <a:rPr lang="en-US" b="1" dirty="0" smtClean="0"/>
              <a:t>The decision is often made using the </a:t>
            </a:r>
            <a:r>
              <a:rPr lang="en-US" i="1" dirty="0" smtClean="0">
                <a:solidFill>
                  <a:schemeClr val="accent1"/>
                </a:solidFill>
              </a:rPr>
              <a:t>p</a:t>
            </a:r>
            <a:r>
              <a:rPr lang="en-US" b="1" dirty="0" smtClean="0">
                <a:solidFill>
                  <a:schemeClr val="accent1"/>
                </a:solidFill>
              </a:rPr>
              <a:t>-value</a:t>
            </a:r>
            <a:r>
              <a:rPr lang="en-US" b="1" dirty="0" smtClean="0"/>
              <a:t>: the </a:t>
            </a:r>
            <a:r>
              <a:rPr lang="en-US" i="1" dirty="0" smtClean="0"/>
              <a:t>p</a:t>
            </a:r>
            <a:r>
              <a:rPr lang="en-US" b="1" dirty="0" smtClean="0"/>
              <a:t>-value is the probability of obtaining a value of the test statistic at least as extreme as the one that was actually observed, given that the null hypothesis is true.</a:t>
            </a:r>
          </a:p>
          <a:p>
            <a:pPr marL="225425" indent="-225425">
              <a:spcAft>
                <a:spcPts val="1200"/>
              </a:spcAft>
              <a:buFont typeface="Arial" pitchFamily="34" charset="0"/>
              <a:buChar char="•"/>
            </a:pPr>
            <a:r>
              <a:rPr lang="en-US" b="1" dirty="0" smtClean="0"/>
              <a:t>If the </a:t>
            </a:r>
            <a:r>
              <a:rPr lang="en-US" i="1" dirty="0" smtClean="0"/>
              <a:t>p</a:t>
            </a:r>
            <a:r>
              <a:rPr lang="en-US" b="1" dirty="0" smtClean="0"/>
              <a:t>-value is less than the significance level, then the null hypothesis is rejected. The smaller the </a:t>
            </a:r>
            <a:r>
              <a:rPr lang="en-US" i="1" dirty="0" smtClean="0"/>
              <a:t>p</a:t>
            </a:r>
            <a:r>
              <a:rPr lang="en-US" b="1" dirty="0" smtClean="0"/>
              <a:t>-value, the more significant the result is said to be.</a:t>
            </a:r>
          </a:p>
          <a:p>
            <a:pPr marL="225425" indent="-225425">
              <a:spcAft>
                <a:spcPts val="1200"/>
              </a:spcAft>
              <a:buFont typeface="Arial" pitchFamily="34" charset="0"/>
              <a:buChar char="•"/>
            </a:pPr>
            <a:r>
              <a:rPr lang="en-US" b="1" dirty="0" smtClean="0"/>
              <a:t>The notion of statistical significance, the probability that an experimental result could not have been determined by change, and confidence, how sure we are that this result did not occur by chance, are intimately related.</a:t>
            </a:r>
          </a:p>
        </p:txBody>
      </p:sp>
    </p:spTree>
    <p:extLst>
      <p:ext uri="{BB962C8B-B14F-4D97-AF65-F5344CB8AC3E}">
        <p14:creationId xmlns:p14="http://schemas.microsoft.com/office/powerpoint/2010/main" val="59610811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Box 3"/>
          <p:cNvSpPr txBox="1">
            <a:spLocks noChangeArrowheads="1"/>
          </p:cNvSpPr>
          <p:nvPr/>
        </p:nvSpPr>
        <p:spPr bwMode="auto">
          <a:xfrm>
            <a:off x="227013" y="57150"/>
            <a:ext cx="8456612" cy="369332"/>
          </a:xfrm>
          <a:prstGeom prst="rect">
            <a:avLst/>
          </a:prstGeom>
          <a:noFill/>
          <a:ln w="9525">
            <a:noFill/>
            <a:miter lim="800000"/>
            <a:headEnd/>
            <a:tailEnd/>
          </a:ln>
        </p:spPr>
        <p:txBody>
          <a:bodyPr wrap="square" lIns="0" tIns="0" rIns="0" bIns="0">
            <a:spAutoFit/>
          </a:bodyPr>
          <a:lstStyle/>
          <a:p>
            <a:pPr>
              <a:spcBef>
                <a:spcPct val="50000"/>
              </a:spcBef>
            </a:pPr>
            <a:r>
              <a:rPr lang="en-US" b="1" dirty="0" smtClean="0">
                <a:solidFill>
                  <a:schemeClr val="accent2"/>
                </a:solidFill>
              </a:rPr>
              <a:t>Example: Coin Toss</a:t>
            </a:r>
            <a:endParaRPr lang="en-US" b="1" baseline="30000" dirty="0">
              <a:solidFill>
                <a:schemeClr val="accent2"/>
              </a:solidFill>
            </a:endParaRPr>
          </a:p>
        </p:txBody>
      </p:sp>
      <p:sp>
        <p:nvSpPr>
          <p:cNvPr id="9" name="Text Box 4"/>
          <p:cNvSpPr txBox="1">
            <a:spLocks noChangeArrowheads="1"/>
          </p:cNvSpPr>
          <p:nvPr/>
        </p:nvSpPr>
        <p:spPr bwMode="auto">
          <a:xfrm>
            <a:off x="187531" y="654895"/>
            <a:ext cx="8688388" cy="4893647"/>
          </a:xfrm>
          <a:prstGeom prst="rect">
            <a:avLst/>
          </a:prstGeom>
          <a:noFill/>
          <a:ln w="9525">
            <a:noFill/>
            <a:miter lim="800000"/>
            <a:headEnd/>
            <a:tailEnd/>
          </a:ln>
        </p:spPr>
        <p:txBody>
          <a:bodyPr lIns="0" tIns="0" rIns="0" bIns="0">
            <a:spAutoFit/>
          </a:bodyPr>
          <a:lstStyle/>
          <a:p>
            <a:pPr marL="165100" indent="-165100">
              <a:spcAft>
                <a:spcPts val="1200"/>
              </a:spcAft>
              <a:buFont typeface="Arial" pitchFamily="34" charset="0"/>
              <a:buChar char="•"/>
            </a:pPr>
            <a:r>
              <a:rPr lang="en-US" b="1" dirty="0" smtClean="0"/>
              <a:t>A coin flip is considered fair if there is 50% chance of landing heads or tails. How do we test this in practice since for any finite data set? </a:t>
            </a:r>
          </a:p>
          <a:p>
            <a:pPr marL="165100" indent="-165100">
              <a:spcAft>
                <a:spcPts val="1200"/>
              </a:spcAft>
              <a:buFont typeface="Arial" pitchFamily="34" charset="0"/>
              <a:buChar char="•"/>
            </a:pPr>
            <a:r>
              <a:rPr lang="en-US" b="1" dirty="0" smtClean="0"/>
              <a:t>Since we consider both biased alternatives, a two-tailed test is performed. The null hypothesis is that the coin is fair and deviations from the 50% rate are due to chance. </a:t>
            </a:r>
          </a:p>
          <a:p>
            <a:pPr marL="165100" indent="-165100">
              <a:spcAft>
                <a:spcPts val="1200"/>
              </a:spcAft>
              <a:buFont typeface="Arial" pitchFamily="34" charset="0"/>
              <a:buChar char="•"/>
            </a:pPr>
            <a:r>
              <a:rPr lang="en-US" b="1" dirty="0" smtClean="0"/>
              <a:t>Suppose that the experimental results show the coin turning up heads (or tails) 14 times out of 20 total flips. </a:t>
            </a:r>
          </a:p>
          <a:p>
            <a:pPr marL="165100" indent="-165100">
              <a:spcAft>
                <a:spcPts val="1200"/>
              </a:spcAft>
              <a:buFont typeface="Arial" pitchFamily="34" charset="0"/>
              <a:buChar char="•"/>
            </a:pPr>
            <a:r>
              <a:rPr lang="en-US" b="1" dirty="0" smtClean="0"/>
              <a:t>The </a:t>
            </a:r>
            <a:r>
              <a:rPr lang="en-US" i="1" dirty="0" smtClean="0"/>
              <a:t>p</a:t>
            </a:r>
            <a:r>
              <a:rPr lang="en-US" b="1" dirty="0" smtClean="0"/>
              <a:t>-value of this result would be the chance of a fair coin landing on heads (or tails) at least 14 times out of 20 flips plus the chance of a fair coin landing on heads 6 or fewer times out of 20 flips.</a:t>
            </a:r>
          </a:p>
        </p:txBody>
      </p:sp>
    </p:spTree>
    <p:extLst>
      <p:ext uri="{BB962C8B-B14F-4D97-AF65-F5344CB8AC3E}">
        <p14:creationId xmlns:p14="http://schemas.microsoft.com/office/powerpoint/2010/main" val="864094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6804" y="614597"/>
            <a:ext cx="8327609" cy="4585871"/>
          </a:xfrm>
          <a:prstGeom prst="rect">
            <a:avLst/>
          </a:prstGeom>
        </p:spPr>
        <p:txBody>
          <a:bodyPr wrap="square" lIns="0" tIns="0" rIns="0" bIns="0" rtlCol="0">
            <a:spAutoFit/>
          </a:bodyPr>
          <a:lstStyle/>
          <a:p>
            <a:pPr marL="231775" indent="-231775">
              <a:spcAft>
                <a:spcPts val="1200"/>
              </a:spcAft>
              <a:buFont typeface="Arial" pitchFamily="34" charset="0"/>
              <a:buChar char="•"/>
            </a:pPr>
            <a:r>
              <a:rPr lang="en-US" b="1" dirty="0"/>
              <a:t>In this case the  random  variable </a:t>
            </a:r>
            <a:r>
              <a:rPr lang="en-US" i="1" dirty="0"/>
              <a:t>T </a:t>
            </a:r>
            <a:r>
              <a:rPr lang="en-US" b="1" dirty="0"/>
              <a:t>has a binomial distribution. The probability that 20 flips of a fair coin would result in 14 or more heads is 0.0577. By symmetry, the probability that 20 flips of the coin would result in 14 or more heads or 6 or fewer heads is 0.0577 × 2 = 0.115.</a:t>
            </a:r>
          </a:p>
          <a:p>
            <a:pPr marL="231775" indent="-231775">
              <a:spcAft>
                <a:spcPts val="1200"/>
              </a:spcAft>
              <a:buFont typeface="Arial" pitchFamily="34" charset="0"/>
              <a:buChar char="•"/>
            </a:pPr>
            <a:r>
              <a:rPr lang="en-US" b="1" dirty="0" smtClean="0"/>
              <a:t>Generally</a:t>
            </a:r>
            <a:r>
              <a:rPr lang="en-US" b="1" dirty="0"/>
              <a:t>, one rejects the null hypothesis if the </a:t>
            </a:r>
            <a:r>
              <a:rPr lang="en-US" i="1" dirty="0"/>
              <a:t>p</a:t>
            </a:r>
            <a:r>
              <a:rPr lang="en-US" b="1" dirty="0"/>
              <a:t>-value is smaller than or equal to the significance level, often represented by the Greek letter </a:t>
            </a:r>
            <a:r>
              <a:rPr lang="en-US" i="1" dirty="0"/>
              <a:t>α</a:t>
            </a:r>
            <a:r>
              <a:rPr lang="en-US" b="1" dirty="0"/>
              <a:t>. If the significance level is 0.05, then the results are only 5% likely to be as extraordinary as just seen, given that the null hypothesis is true</a:t>
            </a:r>
            <a:r>
              <a:rPr lang="en-US" b="1" dirty="0" smtClean="0"/>
              <a:t>.</a:t>
            </a:r>
            <a:endParaRPr lang="en-US" b="1" dirty="0"/>
          </a:p>
        </p:txBody>
      </p:sp>
      <p:sp>
        <p:nvSpPr>
          <p:cNvPr id="3" name="Text Box 3"/>
          <p:cNvSpPr txBox="1">
            <a:spLocks noChangeArrowheads="1"/>
          </p:cNvSpPr>
          <p:nvPr/>
        </p:nvSpPr>
        <p:spPr bwMode="auto">
          <a:xfrm>
            <a:off x="227013" y="57150"/>
            <a:ext cx="8456612" cy="369332"/>
          </a:xfrm>
          <a:prstGeom prst="rect">
            <a:avLst/>
          </a:prstGeom>
          <a:noFill/>
          <a:ln w="9525">
            <a:noFill/>
            <a:miter lim="800000"/>
            <a:headEnd/>
            <a:tailEnd/>
          </a:ln>
        </p:spPr>
        <p:txBody>
          <a:bodyPr wrap="square" lIns="0" tIns="0" rIns="0" bIns="0">
            <a:spAutoFit/>
          </a:bodyPr>
          <a:lstStyle/>
          <a:p>
            <a:pPr>
              <a:spcBef>
                <a:spcPct val="50000"/>
              </a:spcBef>
            </a:pPr>
            <a:r>
              <a:rPr lang="en-US" b="1" dirty="0" smtClean="0">
                <a:solidFill>
                  <a:schemeClr val="accent2"/>
                </a:solidFill>
              </a:rPr>
              <a:t>Example: Coin Toss (Cont.)</a:t>
            </a:r>
            <a:endParaRPr lang="en-US" b="1" baseline="30000" dirty="0">
              <a:solidFill>
                <a:schemeClr val="accent2"/>
              </a:solidFill>
            </a:endParaRPr>
          </a:p>
        </p:txBody>
      </p:sp>
    </p:spTree>
    <p:extLst>
      <p:ext uri="{BB962C8B-B14F-4D97-AF65-F5344CB8AC3E}">
        <p14:creationId xmlns:p14="http://schemas.microsoft.com/office/powerpoint/2010/main" val="426681618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6804" y="614597"/>
            <a:ext cx="8327609" cy="4524315"/>
          </a:xfrm>
          <a:prstGeom prst="rect">
            <a:avLst/>
          </a:prstGeom>
        </p:spPr>
        <p:txBody>
          <a:bodyPr wrap="square" lIns="0" tIns="0" rIns="0" bIns="0" rtlCol="0">
            <a:spAutoFit/>
          </a:bodyPr>
          <a:lstStyle/>
          <a:p>
            <a:pPr marL="231775" indent="-231775">
              <a:spcAft>
                <a:spcPts val="1200"/>
              </a:spcAft>
              <a:buFont typeface="Arial" pitchFamily="34" charset="0"/>
              <a:buChar char="•"/>
            </a:pPr>
            <a:r>
              <a:rPr lang="en-US" b="1" dirty="0" smtClean="0"/>
              <a:t>For our example:</a:t>
            </a:r>
          </a:p>
          <a:p>
            <a:pPr marL="573088" indent="-231775">
              <a:spcAft>
                <a:spcPts val="600"/>
              </a:spcAft>
              <a:buFont typeface="Wingdings" pitchFamily="2" charset="2"/>
              <a:buChar char="§"/>
            </a:pPr>
            <a:r>
              <a:rPr lang="en-US" b="1" dirty="0" smtClean="0"/>
              <a:t>null hypothesis (</a:t>
            </a:r>
            <a:r>
              <a:rPr lang="en-US" b="1" i="1" dirty="0" smtClean="0"/>
              <a:t>H</a:t>
            </a:r>
            <a:r>
              <a:rPr lang="en-US" b="1" baseline="-25000" dirty="0" smtClean="0"/>
              <a:t>0</a:t>
            </a:r>
            <a:r>
              <a:rPr lang="en-US" b="1" dirty="0" smtClean="0"/>
              <a:t>) – fair coin;</a:t>
            </a:r>
          </a:p>
          <a:p>
            <a:pPr marL="573088" indent="-231775">
              <a:spcAft>
                <a:spcPts val="600"/>
              </a:spcAft>
              <a:buFont typeface="Wingdings" pitchFamily="2" charset="2"/>
              <a:buChar char="§"/>
            </a:pPr>
            <a:r>
              <a:rPr lang="en-US" b="1" dirty="0" smtClean="0"/>
              <a:t>observation (O) – 14 heads out of 20 flips;</a:t>
            </a:r>
          </a:p>
          <a:p>
            <a:pPr marL="573088" indent="-231775">
              <a:spcAft>
                <a:spcPts val="1200"/>
              </a:spcAft>
              <a:buFont typeface="Wingdings" pitchFamily="2" charset="2"/>
              <a:buChar char="§"/>
            </a:pPr>
            <a:r>
              <a:rPr lang="en-US" b="1" dirty="0" smtClean="0"/>
              <a:t>probability (</a:t>
            </a:r>
            <a:r>
              <a:rPr lang="en-US" b="1" i="1" dirty="0" smtClean="0"/>
              <a:t>p</a:t>
            </a:r>
            <a:r>
              <a:rPr lang="en-US" b="1" dirty="0" smtClean="0"/>
              <a:t>-value) of observation (O) given </a:t>
            </a:r>
            <a:r>
              <a:rPr lang="en-US" b="1" i="1" dirty="0" smtClean="0"/>
              <a:t>H</a:t>
            </a:r>
            <a:r>
              <a:rPr lang="en-US" b="1" baseline="-25000" dirty="0" smtClean="0"/>
              <a:t>0</a:t>
            </a:r>
            <a:r>
              <a:rPr lang="en-US" b="1" dirty="0" smtClean="0"/>
              <a:t> – p(O|</a:t>
            </a:r>
            <a:r>
              <a:rPr lang="en-US" b="1" i="1" dirty="0" smtClean="0"/>
              <a:t>H</a:t>
            </a:r>
            <a:r>
              <a:rPr lang="en-US" b="1" baseline="-25000" dirty="0" smtClean="0"/>
              <a:t>0</a:t>
            </a:r>
            <a:r>
              <a:rPr lang="en-US" b="1" dirty="0" smtClean="0"/>
              <a:t>) = 0.0577x2 (two-tailed) = 0.1154 = 11.54%.</a:t>
            </a:r>
          </a:p>
          <a:p>
            <a:pPr marL="231775" indent="-231775">
              <a:spcAft>
                <a:spcPts val="600"/>
              </a:spcAft>
              <a:buFont typeface="Arial" pitchFamily="34" charset="0"/>
              <a:buChar char="•"/>
            </a:pPr>
            <a:r>
              <a:rPr lang="en-US" b="1" dirty="0" smtClean="0"/>
              <a:t>The calculated </a:t>
            </a:r>
            <a:r>
              <a:rPr lang="en-US" i="1" dirty="0" smtClean="0"/>
              <a:t>p</a:t>
            </a:r>
            <a:r>
              <a:rPr lang="en-US" b="1" dirty="0" smtClean="0"/>
              <a:t>-value exceeds 0.05, so the observation is consistent with the null hypothesis – that the observed result of 14 heads out of 20 flips can be ascribed to chance alone – as it falls within the range of what would happen 95% of the time were this in fact the case. </a:t>
            </a:r>
          </a:p>
        </p:txBody>
      </p:sp>
      <p:sp>
        <p:nvSpPr>
          <p:cNvPr id="3" name="Text Box 3"/>
          <p:cNvSpPr txBox="1">
            <a:spLocks noChangeArrowheads="1"/>
          </p:cNvSpPr>
          <p:nvPr/>
        </p:nvSpPr>
        <p:spPr bwMode="auto">
          <a:xfrm>
            <a:off x="227013" y="57150"/>
            <a:ext cx="8456612" cy="369332"/>
          </a:xfrm>
          <a:prstGeom prst="rect">
            <a:avLst/>
          </a:prstGeom>
          <a:noFill/>
          <a:ln w="9525">
            <a:noFill/>
            <a:miter lim="800000"/>
            <a:headEnd/>
            <a:tailEnd/>
          </a:ln>
        </p:spPr>
        <p:txBody>
          <a:bodyPr wrap="square" lIns="0" tIns="0" rIns="0" bIns="0">
            <a:spAutoFit/>
          </a:bodyPr>
          <a:lstStyle/>
          <a:p>
            <a:pPr>
              <a:spcBef>
                <a:spcPct val="50000"/>
              </a:spcBef>
            </a:pPr>
            <a:r>
              <a:rPr lang="en-US" b="1" dirty="0" smtClean="0">
                <a:solidFill>
                  <a:schemeClr val="accent2"/>
                </a:solidFill>
              </a:rPr>
              <a:t>Example: Coin Toss (Cont.)</a:t>
            </a:r>
            <a:endParaRPr lang="en-US" b="1" baseline="30000" dirty="0">
              <a:solidFill>
                <a:schemeClr val="accent2"/>
              </a:solidFill>
            </a:endParaRPr>
          </a:p>
        </p:txBody>
      </p:sp>
    </p:spTree>
    <p:extLst>
      <p:ext uri="{BB962C8B-B14F-4D97-AF65-F5344CB8AC3E}">
        <p14:creationId xmlns:p14="http://schemas.microsoft.com/office/powerpoint/2010/main" val="14657541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lecture_title">
  <a:themeElements>
    <a:clrScheme name="Temple Standard">
      <a:dk1>
        <a:srgbClr val="000000"/>
      </a:dk1>
      <a:lt1>
        <a:srgbClr val="000000"/>
      </a:lt1>
      <a:dk2>
        <a:srgbClr val="000000"/>
      </a:dk2>
      <a:lt2>
        <a:srgbClr val="000000"/>
      </a:lt2>
      <a:accent1>
        <a:srgbClr val="BE0F34"/>
      </a:accent1>
      <a:accent2>
        <a:srgbClr val="333399"/>
      </a:accent2>
      <a:accent3>
        <a:srgbClr val="FFFFFF"/>
      </a:accent3>
      <a:accent4>
        <a:srgbClr val="FFFFFF"/>
      </a:accent4>
      <a:accent5>
        <a:srgbClr val="FFFFFF"/>
      </a:accent5>
      <a:accent6>
        <a:srgbClr val="FFFFFF"/>
      </a:accent6>
      <a:hlink>
        <a:srgbClr val="BE0F34"/>
      </a:hlink>
      <a:folHlink>
        <a:srgbClr val="BE0F34"/>
      </a:folHlink>
    </a:clrScheme>
    <a:fontScheme name="ISIP Standar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lecture_default">
  <a:themeElements>
    <a:clrScheme name="Temple Standard">
      <a:dk1>
        <a:srgbClr val="000000"/>
      </a:dk1>
      <a:lt1>
        <a:srgbClr val="000000"/>
      </a:lt1>
      <a:dk2>
        <a:srgbClr val="000000"/>
      </a:dk2>
      <a:lt2>
        <a:srgbClr val="000000"/>
      </a:lt2>
      <a:accent1>
        <a:srgbClr val="BE0F34"/>
      </a:accent1>
      <a:accent2>
        <a:srgbClr val="333399"/>
      </a:accent2>
      <a:accent3>
        <a:srgbClr val="FFFFFF"/>
      </a:accent3>
      <a:accent4>
        <a:srgbClr val="FFFFFF"/>
      </a:accent4>
      <a:accent5>
        <a:srgbClr val="FFFFFF"/>
      </a:accent5>
      <a:accent6>
        <a:srgbClr val="FFFFFF"/>
      </a:accent6>
      <a:hlink>
        <a:srgbClr val="BE0F34"/>
      </a:hlink>
      <a:folHlink>
        <a:srgbClr val="BE0F34"/>
      </a:folHlink>
    </a:clrScheme>
    <a:fontScheme name="ISIP Standar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16350</TotalTime>
  <Words>2184</Words>
  <Application>Microsoft Macintosh PowerPoint</Application>
  <PresentationFormat>Letter Paper (8.5x11 in)</PresentationFormat>
  <Paragraphs>109</Paragraphs>
  <Slides>18</Slides>
  <Notes>1</Notes>
  <HiddenSlides>0</HiddenSlides>
  <MMClips>0</MMClips>
  <ScaleCrop>false</ScaleCrop>
  <HeadingPairs>
    <vt:vector size="6" baseType="variant">
      <vt:variant>
        <vt:lpstr>Theme</vt:lpstr>
      </vt:variant>
      <vt:variant>
        <vt:i4>2</vt:i4>
      </vt:variant>
      <vt:variant>
        <vt:lpstr>Embedded OLE Servers</vt:lpstr>
      </vt:variant>
      <vt:variant>
        <vt:i4>1</vt:i4>
      </vt:variant>
      <vt:variant>
        <vt:lpstr>Slide Titles</vt:lpstr>
      </vt:variant>
      <vt:variant>
        <vt:i4>18</vt:i4>
      </vt:variant>
    </vt:vector>
  </HeadingPairs>
  <TitlesOfParts>
    <vt:vector size="21" baseType="lpstr">
      <vt:lpstr>lecture_title</vt:lpstr>
      <vt:lpstr>lecture_default</vt:lpstr>
      <vt:lpstr>Equation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Gateway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Valued Gateway Client</dc:creator>
  <cp:lastModifiedBy>Joseph Picone</cp:lastModifiedBy>
  <cp:revision>1386</cp:revision>
  <dcterms:created xsi:type="dcterms:W3CDTF">2002-09-12T17:13:32Z</dcterms:created>
  <dcterms:modified xsi:type="dcterms:W3CDTF">2012-02-16T15:03:39Z</dcterms:modified>
</cp:coreProperties>
</file>