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27" r:id="rId2"/>
  </p:sldMasterIdLst>
  <p:notesMasterIdLst>
    <p:notesMasterId r:id="rId14"/>
  </p:notesMasterIdLst>
  <p:handoutMasterIdLst>
    <p:handoutMasterId r:id="rId15"/>
  </p:handoutMasterIdLst>
  <p:sldIdLst>
    <p:sldId id="488" r:id="rId3"/>
    <p:sldId id="489" r:id="rId4"/>
    <p:sldId id="325" r:id="rId5"/>
    <p:sldId id="479" r:id="rId6"/>
    <p:sldId id="483" r:id="rId7"/>
    <p:sldId id="484" r:id="rId8"/>
    <p:sldId id="485" r:id="rId9"/>
    <p:sldId id="486" r:id="rId10"/>
    <p:sldId id="487" r:id="rId11"/>
    <p:sldId id="482" r:id="rId12"/>
    <p:sldId id="480" r:id="rId13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FFFFFF"/>
    <a:srgbClr val="BE0F34"/>
    <a:srgbClr val="892034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3" autoAdjust="0"/>
    <p:restoredTop sz="96226" autoAdjust="0"/>
  </p:normalViewPr>
  <p:slideViewPr>
    <p:cSldViewPr snapToGrid="0">
      <p:cViewPr>
        <p:scale>
          <a:sx n="70" d="100"/>
          <a:sy n="70" d="100"/>
        </p:scale>
        <p:origin x="-4096" y="-1336"/>
      </p:cViewPr>
      <p:guideLst>
        <p:guide orient="horz" pos="2843"/>
        <p:guide pos="5618"/>
        <p:guide pos="1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45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4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7" y="130175"/>
            <a:ext cx="347842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333399"/>
                </a:solidFill>
              </a:rPr>
              <a:t>ENGR</a:t>
            </a:r>
            <a:r>
              <a:rPr lang="en-US" sz="1800" b="1" baseline="0" dirty="0" smtClean="0">
                <a:solidFill>
                  <a:srgbClr val="333399"/>
                </a:solidFill>
              </a:rPr>
              <a:t> 4296</a:t>
            </a:r>
            <a:r>
              <a:rPr lang="en-US" sz="1800" b="1" dirty="0" smtClean="0">
                <a:solidFill>
                  <a:srgbClr val="333399"/>
                </a:solidFill>
              </a:rPr>
              <a:t> – Senior Design II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892034"/>
                </a:solidFill>
              </a:rPr>
              <a:t>ENGR 4296: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5,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weibull.com/acceltestwebcontents.htm" TargetMode="Externa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weibull.com/acceltestwebcontents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ibull.com/acceltestwebcontents.htm" TargetMode="External"/><Relationship Id="rId4" Type="http://schemas.openxmlformats.org/officeDocument/2006/relationships/hyperlink" Target="http://www.itl.nist.gov/div898/handbook/apr/section3/apr314.htm" TargetMode="External"/><Relationship Id="rId5" Type="http://schemas.openxmlformats.org/officeDocument/2006/relationships/hyperlink" Target="http://www.isip.piconepress.com/publications/courses/temple/engr_4296/lectures/2011_spring/lecture_10.pptx" TargetMode="External"/><Relationship Id="rId6" Type="http://schemas.openxmlformats.org/officeDocument/2006/relationships/image" Target="../media/image6.emf"/><Relationship Id="rId7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bGcesW0aPoM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youtube.com/watch?v=vEUnhdm2Wm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eport Figures..jpg"/>
          <p:cNvPicPr>
            <a:picLocks noChangeAspect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 rot="5400000">
            <a:off x="1168208" y="2692214"/>
            <a:ext cx="2570713" cy="4345728"/>
          </a:xfrm>
          <a:prstGeom prst="rect">
            <a:avLst/>
          </a:prstGeom>
          <a:solidFill>
            <a:schemeClr val="bg1"/>
          </a:solidFill>
          <a:ln w="222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" name="Picture 5" descr="Report Figures..jpg"/>
          <p:cNvPicPr>
            <a:picLocks noChangeAspect="1"/>
          </p:cNvPicPr>
          <p:nvPr/>
        </p:nvPicPr>
        <p:blipFill>
          <a:blip r:embed="rId3" cstate="print"/>
          <a:srcRect l="-1688" t="-2255" r="-1215" b="-1488"/>
          <a:stretch>
            <a:fillRect/>
          </a:stretch>
        </p:blipFill>
        <p:spPr bwMode="auto">
          <a:xfrm>
            <a:off x="4953001" y="3374622"/>
            <a:ext cx="3898086" cy="2939091"/>
          </a:xfrm>
          <a:prstGeom prst="rect">
            <a:avLst/>
          </a:prstGeom>
          <a:solidFill>
            <a:schemeClr val="bg1"/>
          </a:solidFill>
          <a:ln w="222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4" name="Picture 3" descr="Multilevel0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00592" y="653143"/>
            <a:ext cx="3092121" cy="2391676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Dr. Keith Corzine: Simulation vs. Reality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-2422" t="-5276" r="-2008" b="-4385"/>
          <a:stretch>
            <a:fillRect/>
          </a:stretch>
        </p:blipFill>
        <p:spPr bwMode="auto">
          <a:xfrm>
            <a:off x="4487673" y="805543"/>
            <a:ext cx="4362413" cy="2097314"/>
          </a:xfrm>
          <a:prstGeom prst="rect">
            <a:avLst/>
          </a:prstGeom>
          <a:solidFill>
            <a:schemeClr val="bg1"/>
          </a:solidFill>
          <a:ln w="222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18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Details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r="8589"/>
          <a:stretch/>
        </p:blipFill>
        <p:spPr bwMode="auto">
          <a:xfrm>
            <a:off x="729950" y="859489"/>
            <a:ext cx="7740279" cy="543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27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Summary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013" y="632265"/>
            <a:ext cx="86915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Many of your projects make claims about reliability, durability, low maintenance, etc.</a:t>
            </a:r>
          </a:p>
          <a:p>
            <a:pPr marL="225425" indent="-22542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You must demonstrate how your design has been developed to address these constraints.</a:t>
            </a:r>
          </a:p>
          <a:p>
            <a:pPr marL="225425" indent="-22542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Over-engineering is not an acceptable solution.</a:t>
            </a:r>
          </a:p>
          <a:p>
            <a:pPr marL="225425" indent="-22542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This is an excellent resource:</a:t>
            </a:r>
          </a:p>
          <a:p>
            <a:pPr marL="225425">
              <a:spcAft>
                <a:spcPts val="1800"/>
              </a:spcAft>
            </a:pPr>
            <a:r>
              <a:rPr lang="en-US" b="1" dirty="0" smtClean="0">
                <a:hlinkClick r:id="rId2"/>
              </a:rPr>
              <a:t>http://www.weibull.com/acceltestwebcontents.htm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4093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eport Figures..jpg"/>
          <p:cNvPicPr>
            <a:picLocks noChangeAspect="1"/>
          </p:cNvPicPr>
          <p:nvPr/>
        </p:nvPicPr>
        <p:blipFill>
          <a:blip r:embed="rId2" cstate="print"/>
          <a:srcRect l="-1688" t="-2255" r="-1215" b="-1488"/>
          <a:stretch>
            <a:fillRect/>
          </a:stretch>
        </p:blipFill>
        <p:spPr bwMode="auto">
          <a:xfrm>
            <a:off x="435429" y="3356479"/>
            <a:ext cx="3898086" cy="2939091"/>
          </a:xfrm>
          <a:prstGeom prst="rect">
            <a:avLst/>
          </a:prstGeom>
          <a:solidFill>
            <a:schemeClr val="bg1"/>
          </a:solidFill>
          <a:ln w="222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Dr. Keith Corzine: Simulation vs. Reality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858" y="734193"/>
            <a:ext cx="4154716" cy="578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The transient response is shown below.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Why did the glitch not appear in the simulation?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In this case, the differences were attributable to the use of simplified circuit models for the nonlinear devices.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Simulations always differ from implementations.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It is important to </a:t>
            </a:r>
            <a:r>
              <a:rPr lang="en-US" b="1" dirty="0" smtClean="0"/>
              <a:t>understand the reasons for those differences.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-2422" t="-5276" r="-2008" b="-4385"/>
          <a:stretch>
            <a:fillRect/>
          </a:stretch>
        </p:blipFill>
        <p:spPr bwMode="auto">
          <a:xfrm>
            <a:off x="242244" y="751115"/>
            <a:ext cx="4362413" cy="2097314"/>
          </a:xfrm>
          <a:prstGeom prst="rect">
            <a:avLst/>
          </a:prstGeom>
          <a:solidFill>
            <a:schemeClr val="bg1"/>
          </a:solidFill>
          <a:ln w="222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255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434905"/>
            <a:ext cx="8101012" cy="4995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Question: </a:t>
            </a:r>
            <a:r>
              <a:rPr lang="en-US" b="1" dirty="0" smtClean="0"/>
              <a:t>How do you determine the mean time between failures for your “product”?</a:t>
            </a:r>
          </a:p>
          <a:p>
            <a:pPr marL="176213" marR="0" lvl="0" indent="-176213" defTabSz="914400" rtl="0" eaLnBrk="1" fontAlgn="auto" latinLnBrk="0" hangingPunct="1">
              <a:spcBef>
                <a:spcPts val="14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b="1" noProof="0" dirty="0" smtClean="0">
                <a:solidFill>
                  <a:schemeClr val="tx2"/>
                </a:solidFill>
                <a:latin typeface="+mn-lt"/>
              </a:rPr>
              <a:t>Life Testing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+mn-lt"/>
              </a:rPr>
            </a:br>
            <a:r>
              <a:rPr lang="en-US" b="1" dirty="0" smtClean="0">
                <a:solidFill>
                  <a:schemeClr val="tx2"/>
                </a:solidFill>
                <a:latin typeface="+mn-lt"/>
              </a:rPr>
              <a:t>Accelerated Life Testing</a:t>
            </a:r>
            <a:br>
              <a:rPr lang="en-US" b="1" dirty="0" smtClean="0">
                <a:solidFill>
                  <a:schemeClr val="tx2"/>
                </a:solidFill>
                <a:latin typeface="+mn-lt"/>
              </a:rPr>
            </a:br>
            <a:r>
              <a:rPr lang="en-US" b="1" dirty="0" smtClean="0">
                <a:solidFill>
                  <a:schemeClr val="tx2"/>
                </a:solidFill>
                <a:latin typeface="+mn-lt"/>
              </a:rPr>
              <a:t>Statistical Models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74625" indent="-174625">
              <a:spcBef>
                <a:spcPts val="14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  <a:hlinkClick r:id="rId3"/>
              </a:rPr>
              <a:t>Weibull: ALTA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>
                <a:solidFill>
                  <a:schemeClr val="bg1"/>
                </a:solidFill>
                <a:latin typeface="+mj-lt"/>
                <a:hlinkClick r:id="rId4"/>
              </a:rPr>
              <a:t>NIST: Life Testing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743522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2"/>
                </a:solidFill>
              </a:rPr>
              <a:t>LECTURE </a:t>
            </a:r>
            <a:r>
              <a:rPr lang="en-US" b="1" dirty="0" smtClean="0">
                <a:solidFill>
                  <a:schemeClr val="accent2"/>
                </a:solidFill>
              </a:rPr>
              <a:t>05</a:t>
            </a:r>
            <a:r>
              <a:rPr lang="en-US" b="1" dirty="0" smtClean="0">
                <a:solidFill>
                  <a:schemeClr val="accent2"/>
                </a:solidFill>
              </a:rPr>
              <a:t>: </a:t>
            </a:r>
            <a:r>
              <a:rPr lang="en-US" b="1" dirty="0" smtClean="0">
                <a:solidFill>
                  <a:srgbClr val="BE0F34"/>
                </a:solidFill>
              </a:rPr>
              <a:t>ACCELERATED LIFE TESTING</a:t>
            </a:r>
            <a:endParaRPr lang="en-US" b="1" baseline="30000" dirty="0">
              <a:solidFill>
                <a:srgbClr val="BE0F34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1398" y="6144793"/>
            <a:ext cx="885361" cy="279514"/>
            <a:chOff x="5231962" y="6231988"/>
            <a:chExt cx="885361" cy="279514"/>
          </a:xfrm>
        </p:grpSpPr>
        <p:pic>
          <p:nvPicPr>
            <p:cNvPr id="12" name="Picture 4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  <p:pic>
        <p:nvPicPr>
          <p:cNvPr id="7170" name="Picture 2" descr="GEJ6MG0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05" y="2429301"/>
            <a:ext cx="3041969" cy="352380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Let’s Start With The Basics…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16744" r="28253" b="16278"/>
          <a:stretch/>
        </p:blipFill>
        <p:spPr bwMode="auto">
          <a:xfrm>
            <a:off x="509569" y="723331"/>
            <a:ext cx="4207427" cy="317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16604" r="28500" b="15485"/>
          <a:stretch/>
        </p:blipFill>
        <p:spPr bwMode="auto">
          <a:xfrm>
            <a:off x="4914394" y="3248167"/>
            <a:ext cx="4004181" cy="315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10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What is Accelerated Life Testing?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21" y="632265"/>
            <a:ext cx="8691562" cy="5632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Traditional life data analysis involves analyzing times-to-failure data (of a product, system or component) obtained under normal operating conditions in order to quantify the life characteristics of the product, system or component. </a:t>
            </a:r>
            <a:endParaRPr lang="en-US" b="1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In </a:t>
            </a:r>
            <a:r>
              <a:rPr lang="en-US" b="1" dirty="0"/>
              <a:t>many situations, and for many reasons, such life data (or times-to-failure data) is very difficult, if not impossible, to obtain</a:t>
            </a:r>
            <a:r>
              <a:rPr lang="en-US" b="1" dirty="0" smtClean="0"/>
              <a:t>.</a:t>
            </a:r>
            <a:endParaRPr lang="en-US" b="1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A</a:t>
            </a:r>
            <a:r>
              <a:rPr lang="en-US" b="1" dirty="0" smtClean="0"/>
              <a:t>ccelerated </a:t>
            </a:r>
            <a:r>
              <a:rPr lang="en-US" b="1" dirty="0"/>
              <a:t>life testing involves acceleration of failures with the single purpose of quantification of the life characteristics of the product at normal use conditions.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More specifically, accelerated life testing can be divided into two areas: qualitative accelerated testing and quantitative accelerated life </a:t>
            </a:r>
            <a:r>
              <a:rPr lang="en-US" b="1" dirty="0" smtClean="0"/>
              <a:t>testing.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75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Qualitative Accelerated Life Testing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21" y="714153"/>
            <a:ext cx="8691562" cy="550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Qualitative tests are tests that yield failure information (or failure modes) only</a:t>
            </a:r>
            <a:r>
              <a:rPr lang="en-US" b="1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Common names:</a:t>
            </a:r>
            <a:endParaRPr lang="en-US" b="1" dirty="0"/>
          </a:p>
          <a:p>
            <a:pPr marL="573088" indent="-231775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/>
              <a:t>elephant tests</a:t>
            </a:r>
          </a:p>
          <a:p>
            <a:pPr marL="573088" indent="-231775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/>
              <a:t>torture tests</a:t>
            </a:r>
          </a:p>
          <a:p>
            <a:pPr marL="573088" indent="-231775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/>
              <a:t>Highly Accelerated Life Tests (HALT)</a:t>
            </a:r>
            <a:endParaRPr lang="en-US" b="1" dirty="0"/>
          </a:p>
          <a:p>
            <a:pPr marL="573088" indent="-231775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/>
              <a:t>shake and bake tests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Qualitative tests are performed on small samples with the specimens subjected to a single severe level of stress, to a number of stresses or to a time-varying </a:t>
            </a:r>
            <a:r>
              <a:rPr lang="en-US" b="1" dirty="0" smtClean="0"/>
              <a:t>stress.</a:t>
            </a:r>
            <a:endParaRPr lang="en-US" b="1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Qualitative tests are used primarily to reveal probable failure modes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679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Qualitative Accelerated Life Testing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421" y="618617"/>
            <a:ext cx="8691562" cy="5940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Qualitative </a:t>
            </a:r>
            <a:r>
              <a:rPr lang="en-US" b="1" dirty="0"/>
              <a:t>tests are not designed to yield life data </a:t>
            </a:r>
            <a:r>
              <a:rPr lang="en-US" b="1" dirty="0" smtClean="0"/>
              <a:t>that can </a:t>
            </a:r>
            <a:r>
              <a:rPr lang="en-US" b="1" dirty="0"/>
              <a:t>be used in subsequent quantitative accelerated life data </a:t>
            </a:r>
            <a:r>
              <a:rPr lang="en-US" b="1" dirty="0" smtClean="0"/>
              <a:t>analysis.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They do provide </a:t>
            </a:r>
            <a:r>
              <a:rPr lang="en-US" b="1" dirty="0"/>
              <a:t>valuable information as to the types and level of stresses one may wish to employ during a subsequent quantitative </a:t>
            </a:r>
            <a:r>
              <a:rPr lang="en-US" b="1" dirty="0" smtClean="0"/>
              <a:t>test.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Benefits </a:t>
            </a:r>
            <a:r>
              <a:rPr lang="en-US" b="1" dirty="0"/>
              <a:t>and Drawbacks of Qualitative </a:t>
            </a:r>
            <a:r>
              <a:rPr lang="en-US" b="1" dirty="0" smtClean="0"/>
              <a:t>Tests:</a:t>
            </a:r>
            <a:endParaRPr lang="en-US" b="1" dirty="0"/>
          </a:p>
          <a:p>
            <a:pPr marL="682625" indent="-341313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/>
              <a:t>Benefit: Increase reliability by revealing probable failure modes.</a:t>
            </a:r>
          </a:p>
          <a:p>
            <a:pPr marL="682625" indent="-341313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/>
              <a:t>Benefit: Provide </a:t>
            </a:r>
            <a:r>
              <a:rPr lang="en-US" b="1" dirty="0"/>
              <a:t>valuable feedback in designing quantitative tests and in may cases they are a precursor to a quantitative test.</a:t>
            </a:r>
          </a:p>
          <a:p>
            <a:pPr marL="682625" indent="-341313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/>
              <a:t>Drawback: What </a:t>
            </a:r>
            <a:r>
              <a:rPr lang="en-US" b="1" dirty="0"/>
              <a:t>is the reliability of the product at normal use conditions?</a:t>
            </a:r>
          </a:p>
        </p:txBody>
      </p:sp>
    </p:spTree>
    <p:extLst>
      <p:ext uri="{BB962C8B-B14F-4D97-AF65-F5344CB8AC3E}">
        <p14:creationId xmlns:p14="http://schemas.microsoft.com/office/powerpoint/2010/main" val="4011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Quantitative Accelerated Life Testing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21" y="714153"/>
            <a:ext cx="8691562" cy="4524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Designed </a:t>
            </a:r>
            <a:r>
              <a:rPr lang="en-US" b="1" dirty="0"/>
              <a:t>to quantify the life characteristics of the product, component or system under normal use conditions and thereby provide reliability </a:t>
            </a:r>
            <a:r>
              <a:rPr lang="en-US" b="1" dirty="0" smtClean="0"/>
              <a:t>information.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Reliability </a:t>
            </a:r>
            <a:r>
              <a:rPr lang="en-US" b="1" dirty="0"/>
              <a:t>information can include the determination of the probability of failure of the product under use conditions, mean life under use conditions and projected returns and warranty costs. </a:t>
            </a:r>
            <a:endParaRPr lang="en-US" b="1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It </a:t>
            </a:r>
            <a:r>
              <a:rPr lang="en-US" b="1" dirty="0"/>
              <a:t>can also be used to assist in the performance of risk assessments, design comparisons, etc.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Quantitative accelerated life testing can take the form of usage rate acceleration or overstress acceleration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64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Quantitative </a:t>
            </a:r>
            <a:r>
              <a:rPr lang="en-US" b="1" dirty="0" smtClean="0">
                <a:solidFill>
                  <a:schemeClr val="accent2"/>
                </a:solidFill>
              </a:rPr>
              <a:t>Accelerated Life Testing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21" y="618617"/>
            <a:ext cx="86915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For all life tests, some time-to-failure information (or time-to-an-event) for the product is </a:t>
            </a:r>
            <a:r>
              <a:rPr lang="en-US" b="1" dirty="0" smtClean="0"/>
              <a:t>required. Why?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Two methods of acceleration, usage rate acceleration and overstress acceleration, have been devised to obtain times-to-failure data at an accelerated pace.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b="1" dirty="0" smtClean="0"/>
          </a:p>
        </p:txBody>
      </p:sp>
      <p:pic>
        <p:nvPicPr>
          <p:cNvPr id="10242" name="Picture 2" descr="2str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30828"/>
            <a:ext cx="40386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df3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4" y="3030828"/>
            <a:ext cx="4145738" cy="33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0416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Temple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BE0F34"/>
      </a:accent1>
      <a:accent2>
        <a:srgbClr val="33339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E0F34"/>
      </a:hlink>
      <a:folHlink>
        <a:srgbClr val="BE0F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Temple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BE0F34"/>
      </a:accent1>
      <a:accent2>
        <a:srgbClr val="33339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E0F34"/>
      </a:hlink>
      <a:folHlink>
        <a:srgbClr val="BE0F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16542</TotalTime>
  <Words>649</Words>
  <Application>Microsoft Macintosh PowerPoint</Application>
  <PresentationFormat>Letter Paper (8.5x11 in)</PresentationFormat>
  <Paragraphs>51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lecture_title</vt:lpstr>
      <vt:lpstr>lecture_default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1399</cp:revision>
  <dcterms:created xsi:type="dcterms:W3CDTF">2002-09-12T17:13:32Z</dcterms:created>
  <dcterms:modified xsi:type="dcterms:W3CDTF">2012-02-16T15:04:29Z</dcterms:modified>
</cp:coreProperties>
</file>