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82" r:id="rId4"/>
    <p:sldId id="283" r:id="rId5"/>
    <p:sldId id="259" r:id="rId6"/>
    <p:sldId id="273" r:id="rId7"/>
    <p:sldId id="260" r:id="rId8"/>
    <p:sldId id="268" r:id="rId9"/>
    <p:sldId id="266" r:id="rId10"/>
    <p:sldId id="267" r:id="rId11"/>
    <p:sldId id="274" r:id="rId12"/>
    <p:sldId id="269" r:id="rId13"/>
    <p:sldId id="270" r:id="rId14"/>
    <p:sldId id="271" r:id="rId15"/>
    <p:sldId id="272" r:id="rId16"/>
    <p:sldId id="275" r:id="rId17"/>
    <p:sldId id="279" r:id="rId18"/>
    <p:sldId id="276" r:id="rId19"/>
    <p:sldId id="277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 varScale="1">
        <p:scale>
          <a:sx n="75" d="100"/>
          <a:sy n="75" d="100"/>
        </p:scale>
        <p:origin x="-1312" y="-11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D829AA-CC87-A349-A991-8995E3FAF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6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746287-CC12-694F-9F3F-C1910C613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793F9-018C-D440-9673-667D1302EAED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2593F-4CB5-9943-86B0-42564FBDF4D6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3993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3996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6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6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996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6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6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8AD550-B159-1040-9BA1-0D7542CF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55594-919E-8340-9576-D3D02795A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A02CB-9CA8-2E4B-B7B5-2AF5A9CD5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8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3FB845-89FA-8442-BCC2-BA830E84C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925D0-A53B-E944-BEBF-ABCA4B5900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3D138-75F5-B54A-8444-F09BF3EA6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A8E9-6202-644D-B8D8-B33127DDAA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9A2E3-9C81-514C-94BF-651F962EA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A62F6-CD76-FC43-AC80-1A51A4ECD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94EA-50ED-3046-A21B-FECB59406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F81F5-FE82-E64F-BFB4-EBF8E6ACB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9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48A5-8315-AD4C-996E-559AC8FAE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8" Type="http://schemas.openxmlformats.org/officeDocument/2006/relationships/image" Target="../media/image5.png"/><Relationship Id="rId1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891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893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4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4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894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894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74C72D-82C2-6049-95C7-EE5903797B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t&amp;rct=j&amp;q=professor%20jeff%20brown%20fin/lir%20434&amp;source=web&amp;cd=1&amp;ved=0CCEQFjAA&amp;url=http://business.illinois.edu/jbrown/Fin434_Lectures/Fin434_Lecture1_overview.ppt&amp;ei=ORF8T7b_BMn00gHYz8SFDA&amp;usg=AFQjCNHl9YDwutsh1_ngMykM3uy78ozvH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27150"/>
            <a:ext cx="8305800" cy="2101850"/>
          </a:xfrm>
        </p:spPr>
        <p:txBody>
          <a:bodyPr/>
          <a:lstStyle/>
          <a:p>
            <a:r>
              <a:rPr lang="en-US" i="1" dirty="0" smtClean="0"/>
              <a:t>The majority of these slides were developed by Professor Jeff </a:t>
            </a:r>
            <a:r>
              <a:rPr lang="en-US" i="1" dirty="0" smtClean="0"/>
              <a:t>Brown, </a:t>
            </a:r>
            <a:r>
              <a:rPr lang="en-US" i="1" dirty="0" smtClean="0"/>
              <a:t>Welcome </a:t>
            </a:r>
            <a:r>
              <a:rPr lang="en-US" i="1" dirty="0"/>
              <a:t>to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FIN/LIR 434:  Employee Benefits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62925" cy="2101850"/>
          </a:xfrm>
        </p:spPr>
        <p:txBody>
          <a:bodyPr/>
          <a:lstStyle/>
          <a:p>
            <a:r>
              <a:rPr lang="en-US"/>
              <a:t>What are Employee Benefits?  </a:t>
            </a:r>
            <a:br>
              <a:rPr lang="en-US"/>
            </a:br>
            <a:r>
              <a:rPr lang="en-US"/>
              <a:t>The Broad 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All benefits and services, other than direct wages, provided to employees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Insurance against accident, illness, disability, unemployment, death</a:t>
            </a:r>
          </a:p>
          <a:p>
            <a:pPr lvl="1"/>
            <a:r>
              <a:rPr lang="en-US"/>
              <a:t>Retirement savings and income</a:t>
            </a:r>
          </a:p>
          <a:p>
            <a:pPr lvl="1"/>
            <a:r>
              <a:rPr lang="en-US"/>
              <a:t>Vacations and holidays</a:t>
            </a:r>
          </a:p>
          <a:p>
            <a:pPr lvl="1"/>
            <a:r>
              <a:rPr lang="en-US"/>
              <a:t>Tuition assistance, fitness centers, even massages!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renda Page1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1" b="6667"/>
          <a:stretch>
            <a:fillRect/>
          </a:stretch>
        </p:blipFill>
        <p:spPr bwMode="auto">
          <a:xfrm>
            <a:off x="2057400" y="0"/>
            <a:ext cx="55991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62925" cy="2101850"/>
          </a:xfrm>
        </p:spPr>
        <p:txBody>
          <a:bodyPr/>
          <a:lstStyle/>
          <a:p>
            <a:r>
              <a:rPr lang="en-US"/>
              <a:t>Three Most Important Factors Influencing Employee Benefits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Self-Interest of Decision Makers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/>
              <a:t>Taxation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/>
              <a:t>Demographics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77200" cy="1143000"/>
          </a:xfrm>
        </p:spPr>
        <p:txBody>
          <a:bodyPr/>
          <a:lstStyle/>
          <a:p>
            <a:r>
              <a:rPr lang="en-US"/>
              <a:t>Self-Interest of Decision Makers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What are each of these groups after?</a:t>
            </a:r>
          </a:p>
          <a:p>
            <a:r>
              <a:rPr lang="en-US"/>
              <a:t>Shareholders</a:t>
            </a:r>
          </a:p>
          <a:p>
            <a:r>
              <a:rPr lang="en-US"/>
              <a:t>Company Executives</a:t>
            </a:r>
          </a:p>
          <a:p>
            <a:r>
              <a:rPr lang="en-US"/>
              <a:t>Employees </a:t>
            </a:r>
          </a:p>
          <a:p>
            <a:r>
              <a:rPr lang="en-US"/>
              <a:t>Unions</a:t>
            </a:r>
          </a:p>
          <a:p>
            <a:r>
              <a:rPr lang="en-US"/>
              <a:t>Congress and other Policy Makers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8013"/>
          </a:xfrm>
        </p:spPr>
        <p:txBody>
          <a:bodyPr/>
          <a:lstStyle/>
          <a:p>
            <a:r>
              <a:rPr lang="en-US"/>
              <a:t>Taxation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r>
              <a:rPr lang="en-US" sz="2800"/>
              <a:t>Tax laws determine which benefits receive favorable tax treatment, and which do not.</a:t>
            </a:r>
          </a:p>
          <a:p>
            <a:r>
              <a:rPr lang="en-US" sz="2800"/>
              <a:t>Congress has decided to provide favorable tax treatment to:</a:t>
            </a:r>
          </a:p>
          <a:p>
            <a:pPr lvl="1"/>
            <a:r>
              <a:rPr lang="en-US" sz="2400"/>
              <a:t>Pensions, health insurance, dental work, &amp; more</a:t>
            </a:r>
          </a:p>
          <a:p>
            <a:r>
              <a:rPr lang="en-US" sz="2800"/>
              <a:t>Taxes can influence:</a:t>
            </a:r>
          </a:p>
          <a:p>
            <a:pPr lvl="1"/>
            <a:r>
              <a:rPr lang="en-US" sz="2400"/>
              <a:t>Whether to offer a particular benefit</a:t>
            </a:r>
          </a:p>
          <a:p>
            <a:pPr lvl="1"/>
            <a:r>
              <a:rPr lang="en-US" sz="2400"/>
              <a:t>The form that benefit will take</a:t>
            </a:r>
          </a:p>
          <a:p>
            <a:endParaRPr lang="en-US" sz="28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3338"/>
            <a:ext cx="7772400" cy="608012"/>
          </a:xfrm>
        </p:spPr>
        <p:txBody>
          <a:bodyPr/>
          <a:lstStyle/>
          <a:p>
            <a:r>
              <a:rPr lang="en-US"/>
              <a:t>Changing Demographics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Gender and the workplace</a:t>
            </a:r>
          </a:p>
          <a:p>
            <a:r>
              <a:rPr lang="en-US"/>
              <a:t>Longevity</a:t>
            </a:r>
          </a:p>
          <a:p>
            <a:r>
              <a:rPr lang="en-US"/>
              <a:t>Age Distribution</a:t>
            </a:r>
          </a:p>
          <a:p>
            <a:r>
              <a:rPr lang="en-US"/>
              <a:t>Parenting Roles</a:t>
            </a:r>
          </a:p>
          <a:p>
            <a:r>
              <a:rPr lang="en-US"/>
              <a:t>Household Composition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31925"/>
          </a:xfrm>
        </p:spPr>
        <p:txBody>
          <a:bodyPr/>
          <a:lstStyle/>
          <a:p>
            <a:r>
              <a:rPr lang="en-US"/>
              <a:t>How Costly Are Benefits?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2004, for every dollar paid in wages and salaries to civilian workers in the U.S., employers spent another 40 cents on benefits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Source: EBRI databook on Employee Benefits Chapter 3</a:t>
            </a:r>
          </a:p>
          <a:p>
            <a:pPr>
              <a:lnSpc>
                <a:spcPct val="90000"/>
              </a:lnSpc>
            </a:pPr>
            <a:r>
              <a:rPr lang="en-US" sz="2800"/>
              <a:t>If add in employee payroll deductions, total expenditures on benefits exceed 50 cents per dollar spent on wages and salaries</a:t>
            </a:r>
          </a:p>
          <a:p>
            <a:pPr>
              <a:lnSpc>
                <a:spcPct val="90000"/>
              </a:lnSpc>
            </a:pPr>
            <a:r>
              <a:rPr lang="en-US" sz="2800"/>
              <a:t>Ballpark – the U.S. spends $1.5-$2 </a:t>
            </a:r>
            <a:r>
              <a:rPr lang="en-US" sz="2800" i="1"/>
              <a:t>trillion</a:t>
            </a:r>
            <a:r>
              <a:rPr lang="en-US" sz="2800"/>
              <a:t> dollars per year on benefits (roughly equal to GDP of U.K. or Germany)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Total Compensation Costs</a:t>
            </a:r>
            <a:br>
              <a:rPr lang="en-US"/>
            </a:br>
            <a:r>
              <a:rPr lang="en-US" sz="2800"/>
              <a:t>(Civilian Workers 2004)</a:t>
            </a:r>
          </a:p>
        </p:txBody>
      </p:sp>
      <p:graphicFrame>
        <p:nvGraphicFramePr>
          <p:cNvPr id="41106" name="Group 146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509015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Cost per Hour worked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Percent of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% Increase since 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$24.95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Wages / Salaries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$17.71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Paid leave (vacations, sick)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$1.66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Suppl. Pay (shift pay, bonuses)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Insurance (life, health, disability)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$1.93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Pensions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Legally required (SS, Medicare, Unempl., WC)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$2.01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+26%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 Sampling of Current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Reform of the PBGC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Automatic enrollment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in 401(k) plans</a:t>
            </a:r>
          </a:p>
          <a:p>
            <a:pPr>
              <a:lnSpc>
                <a:spcPct val="90000"/>
              </a:lnSpc>
            </a:pPr>
            <a:r>
              <a:rPr lang="en-US" sz="2800"/>
              <a:t>Social Security reform</a:t>
            </a:r>
          </a:p>
          <a:p>
            <a:pPr>
              <a:lnSpc>
                <a:spcPct val="90000"/>
              </a:lnSpc>
            </a:pPr>
            <a:r>
              <a:rPr lang="en-US" sz="2800"/>
              <a:t>Company stock in 401(k) plans</a:t>
            </a:r>
          </a:p>
          <a:p>
            <a:pPr>
              <a:lnSpc>
                <a:spcPct val="90000"/>
              </a:lnSpc>
            </a:pPr>
            <a:r>
              <a:rPr lang="en-US" sz="2800"/>
              <a:t>Mismanagement of 401(k) plan assets</a:t>
            </a:r>
          </a:p>
          <a:p>
            <a:pPr>
              <a:lnSpc>
                <a:spcPct val="90000"/>
              </a:lnSpc>
            </a:pPr>
            <a:r>
              <a:rPr lang="en-US" sz="2800"/>
              <a:t>Accounting treatment for stock options</a:t>
            </a:r>
          </a:p>
          <a:p>
            <a:pPr>
              <a:lnSpc>
                <a:spcPct val="90000"/>
              </a:lnSpc>
            </a:pPr>
            <a:r>
              <a:rPr lang="en-US" sz="2800"/>
              <a:t>Age discrimination in conversion to cash balance plans</a:t>
            </a:r>
          </a:p>
          <a:p>
            <a:pPr>
              <a:lnSpc>
                <a:spcPct val="90000"/>
              </a:lnSpc>
            </a:pPr>
            <a:r>
              <a:rPr lang="en-US" sz="2800"/>
              <a:t>Tax reform commission – treatment of fringe benefits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8013"/>
          </a:xfrm>
        </p:spPr>
        <p:txBody>
          <a:bodyPr/>
          <a:lstStyle/>
          <a:p>
            <a:r>
              <a:rPr lang="en-US"/>
              <a:t>Current Issues, continued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Rising health care costs</a:t>
            </a:r>
          </a:p>
          <a:p>
            <a:pPr>
              <a:lnSpc>
                <a:spcPct val="90000"/>
              </a:lnSpc>
            </a:pPr>
            <a:r>
              <a:rPr lang="en-US" sz="2800"/>
              <a:t>The uninsured</a:t>
            </a:r>
          </a:p>
          <a:p>
            <a:pPr>
              <a:lnSpc>
                <a:spcPct val="90000"/>
              </a:lnSpc>
            </a:pPr>
            <a:r>
              <a:rPr lang="en-US" sz="2800"/>
              <a:t>Same sex domestic partner benefits</a:t>
            </a:r>
          </a:p>
          <a:p>
            <a:pPr>
              <a:lnSpc>
                <a:spcPct val="90000"/>
              </a:lnSpc>
            </a:pPr>
            <a:r>
              <a:rPr lang="en-US" sz="2800"/>
              <a:t>DNA testing</a:t>
            </a:r>
          </a:p>
          <a:p>
            <a:pPr>
              <a:lnSpc>
                <a:spcPct val="90000"/>
              </a:lnSpc>
            </a:pPr>
            <a:r>
              <a:rPr lang="en-US" sz="2800"/>
              <a:t>Medicare Rx drug coverage</a:t>
            </a:r>
          </a:p>
          <a:p>
            <a:pPr>
              <a:lnSpc>
                <a:spcPct val="90000"/>
              </a:lnSpc>
            </a:pPr>
            <a:r>
              <a:rPr lang="en-US" sz="2800"/>
              <a:t>Importing Rx drugs from Canada</a:t>
            </a:r>
          </a:p>
          <a:p>
            <a:pPr>
              <a:lnSpc>
                <a:spcPct val="90000"/>
              </a:lnSpc>
            </a:pPr>
            <a:r>
              <a:rPr lang="en-US" sz="2800"/>
              <a:t>Mental health parity</a:t>
            </a:r>
          </a:p>
          <a:p>
            <a:pPr>
              <a:lnSpc>
                <a:spcPct val="90000"/>
              </a:lnSpc>
            </a:pPr>
            <a:r>
              <a:rPr lang="en-US" sz="2800"/>
              <a:t>Rx coverage of birth control devices</a:t>
            </a:r>
          </a:p>
          <a:p>
            <a:pPr>
              <a:lnSpc>
                <a:spcPct val="90000"/>
              </a:lnSpc>
            </a:pPr>
            <a:r>
              <a:rPr lang="en-US" sz="2800"/>
              <a:t>Long-Term Care Insurance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Definition of Employee Benefits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Narrow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Employer provided benefits for: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	Death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	Accident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	Sickness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	Retirement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	Unemployment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Broadest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	All benefits and services, other than wages, provided to employees</a:t>
            </a:r>
          </a:p>
        </p:txBody>
      </p:sp>
    </p:spTree>
    <p:extLst>
      <p:ext uri="{BB962C8B-B14F-4D97-AF65-F5344CB8AC3E}">
        <p14:creationId xmlns:p14="http://schemas.microsoft.com/office/powerpoint/2010/main" val="1356948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WSJ: Ten Ways Employers Benefit from Benefits Plans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Pension piggy banks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Inducements for downsizing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Low cost retiree health coverage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Savings from Medicare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Cheaper than salaries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Benefit plans as profit centers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Payroll savings from pretax plans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Low cost loans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Joys of 401(k)s for employers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Deducting dividends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319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Five Traditional Categories of Employee Benefits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64730"/>
            <a:ext cx="8610600" cy="5257800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sz="2800" dirty="0" smtClean="0"/>
              <a:t>Legally required social insurance programs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Social Security, Workers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 Compensation</a:t>
            </a:r>
          </a:p>
          <a:p>
            <a:pPr>
              <a:lnSpc>
                <a:spcPct val="85000"/>
              </a:lnSpc>
              <a:defRPr/>
            </a:pPr>
            <a:r>
              <a:rPr lang="en-US" sz="2800" dirty="0" smtClean="0"/>
              <a:t>Payments for private insurance and retirement plans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Medical, disability, life insurance</a:t>
            </a:r>
          </a:p>
          <a:p>
            <a:pPr>
              <a:lnSpc>
                <a:spcPct val="85000"/>
              </a:lnSpc>
              <a:defRPr/>
            </a:pPr>
            <a:r>
              <a:rPr lang="en-US" sz="2800" dirty="0" smtClean="0"/>
              <a:t>Payments for time not worked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Vacations, parental leave, sabbaticals</a:t>
            </a:r>
          </a:p>
          <a:p>
            <a:pPr>
              <a:lnSpc>
                <a:spcPct val="85000"/>
              </a:lnSpc>
              <a:defRPr/>
            </a:pPr>
            <a:r>
              <a:rPr lang="en-US" sz="2800" dirty="0" smtClean="0"/>
              <a:t>Extra cash payments to employees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Educational expenses, suggestion awards</a:t>
            </a:r>
          </a:p>
          <a:p>
            <a:pPr>
              <a:lnSpc>
                <a:spcPct val="85000"/>
              </a:lnSpc>
              <a:defRPr/>
            </a:pPr>
            <a:r>
              <a:rPr lang="en-US" sz="2800" dirty="0" smtClean="0"/>
              <a:t>Cost of services to employees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Subsidized cafeterias, adoption assistance, parking</a:t>
            </a:r>
          </a:p>
        </p:txBody>
      </p:sp>
    </p:spTree>
    <p:extLst>
      <p:ext uri="{BB962C8B-B14F-4D97-AF65-F5344CB8AC3E}">
        <p14:creationId xmlns:p14="http://schemas.microsoft.com/office/powerpoint/2010/main" val="258474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Significance of Employee Benefits -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Estimated total employer cost in 1995: $1.5 trillion or 41.8% of payroll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Estimated value for 1929:  3% of payroll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Estimated value for 1965:  21.5% of payroll</a:t>
            </a:r>
          </a:p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In addition, employee payroll deductions equaled 13.1% of payroll in 1995</a:t>
            </a:r>
          </a:p>
        </p:txBody>
      </p:sp>
    </p:spTree>
    <p:extLst>
      <p:ext uri="{BB962C8B-B14F-4D97-AF65-F5344CB8AC3E}">
        <p14:creationId xmlns:p14="http://schemas.microsoft.com/office/powerpoint/2010/main" val="310218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62925" cy="2101850"/>
          </a:xfrm>
        </p:spPr>
        <p:txBody>
          <a:bodyPr/>
          <a:lstStyle/>
          <a:p>
            <a:r>
              <a:rPr lang="en-US"/>
              <a:t>Examples of Employee Benefits?  </a:t>
            </a:r>
            <a:br>
              <a:rPr lang="en-US"/>
            </a:b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3338"/>
            <a:ext cx="7772400" cy="608012"/>
          </a:xfrm>
        </p:spPr>
        <p:txBody>
          <a:bodyPr/>
          <a:lstStyle/>
          <a:p>
            <a:r>
              <a:rPr lang="en-US"/>
              <a:t>5 Traditional Categories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Legally required social insurance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Payments for private insurance and retirement plans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Payments for time not worked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Extra cash payments to employees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Cost of services to employees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08013"/>
          </a:xfrm>
        </p:spPr>
        <p:txBody>
          <a:bodyPr/>
          <a:lstStyle/>
          <a:p>
            <a:r>
              <a:rPr lang="en-US"/>
              <a:t>Is this Course Relevant?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2004, for every dollar paid in wages, employers spent another 40 cents on benefits</a:t>
            </a:r>
          </a:p>
          <a:p>
            <a:pPr>
              <a:lnSpc>
                <a:spcPct val="90000"/>
              </a:lnSpc>
            </a:pPr>
            <a:r>
              <a:rPr lang="en-US" sz="2800"/>
              <a:t>Employee benefits are a major force in determining employee retention / happiness</a:t>
            </a:r>
          </a:p>
          <a:p>
            <a:pPr>
              <a:lnSpc>
                <a:spcPct val="90000"/>
              </a:lnSpc>
            </a:pPr>
            <a:r>
              <a:rPr lang="en-US" sz="2800"/>
              <a:t>Government provided benefits (e.g., Social Security and Medicare) are </a:t>
            </a:r>
            <a:r>
              <a:rPr lang="en-US" sz="2800" i="1"/>
              <a:t>by far</a:t>
            </a:r>
            <a:r>
              <a:rPr lang="en-US" sz="2800"/>
              <a:t> the largest expenditure of the federal budget</a:t>
            </a:r>
          </a:p>
          <a:p>
            <a:pPr>
              <a:lnSpc>
                <a:spcPct val="90000"/>
              </a:lnSpc>
            </a:pPr>
            <a:r>
              <a:rPr lang="en-US" sz="2800"/>
              <a:t>Government tax subsidies for privately provided benefits amount to hundreds of billions of dollars</a:t>
            </a:r>
          </a:p>
          <a:p>
            <a:pPr>
              <a:lnSpc>
                <a:spcPct val="90000"/>
              </a:lnSpc>
            </a:pPr>
            <a:r>
              <a:rPr lang="en-US" sz="2800"/>
              <a:t>It is in the news nearly every 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en-US" sz="4000"/>
              <a:t>Introduction to Employee Benefits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By the end of this (brief) lecture, you should be able to:</a:t>
            </a:r>
          </a:p>
          <a:p>
            <a:pPr lvl="1"/>
            <a:r>
              <a:rPr lang="en-US" sz="2400"/>
              <a:t> Give a very brief and incomplete history of how employee benefits have developed in US</a:t>
            </a:r>
          </a:p>
          <a:p>
            <a:pPr lvl="1"/>
            <a:r>
              <a:rPr lang="en-US" sz="2400"/>
              <a:t>Name the three most important factors influencing employee benefits </a:t>
            </a:r>
          </a:p>
          <a:p>
            <a:pPr lvl="1"/>
            <a:r>
              <a:rPr lang="en-US" sz="2400"/>
              <a:t>Explain the significance of employee benefits to companies, individuals and the economy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95250"/>
            <a:ext cx="8610600" cy="1190625"/>
          </a:xfrm>
        </p:spPr>
        <p:txBody>
          <a:bodyPr/>
          <a:lstStyle/>
          <a:p>
            <a:r>
              <a:rPr lang="en-US" sz="3600" b="1"/>
              <a:t>U.S. Benefits </a:t>
            </a:r>
            <a:r>
              <a:rPr lang="ja-JP" altLang="en-US" sz="3600" b="1">
                <a:latin typeface="Arial"/>
              </a:rPr>
              <a:t>“</a:t>
            </a:r>
            <a:r>
              <a:rPr lang="en-US" sz="3600" b="1"/>
              <a:t>History</a:t>
            </a:r>
            <a:r>
              <a:rPr lang="ja-JP" altLang="en-US" sz="3600" b="1">
                <a:latin typeface="Arial"/>
              </a:rPr>
              <a:t>”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1636: Plymouth settlers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military pension</a:t>
            </a:r>
          </a:p>
          <a:p>
            <a:pPr>
              <a:lnSpc>
                <a:spcPct val="90000"/>
              </a:lnSpc>
            </a:pPr>
            <a:r>
              <a:rPr lang="en-US" sz="2800"/>
              <a:t>1797: Gallatin Glasswork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profit sharing plan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800"/>
              <a:t>1875: American Express – first US private employer pension</a:t>
            </a:r>
          </a:p>
          <a:p>
            <a:pPr>
              <a:lnSpc>
                <a:spcPct val="90000"/>
              </a:lnSpc>
            </a:pPr>
            <a:r>
              <a:rPr lang="en-US" sz="2800"/>
              <a:t>1902: First workers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comp law</a:t>
            </a:r>
          </a:p>
          <a:p>
            <a:pPr>
              <a:lnSpc>
                <a:spcPct val="90000"/>
              </a:lnSpc>
            </a:pPr>
            <a:r>
              <a:rPr lang="en-US" sz="2800"/>
              <a:t>1911: First group life plan</a:t>
            </a:r>
          </a:p>
          <a:p>
            <a:pPr>
              <a:lnSpc>
                <a:spcPct val="90000"/>
              </a:lnSpc>
            </a:pPr>
            <a:r>
              <a:rPr lang="en-US" sz="2800"/>
              <a:t>1935: Social Security Act</a:t>
            </a:r>
          </a:p>
          <a:p>
            <a:pPr>
              <a:lnSpc>
                <a:spcPct val="90000"/>
              </a:lnSpc>
            </a:pPr>
            <a:r>
              <a:rPr lang="en-US" sz="2800"/>
              <a:t>1966: Medicare &amp; Medicaid</a:t>
            </a:r>
          </a:p>
          <a:p>
            <a:pPr>
              <a:lnSpc>
                <a:spcPct val="90000"/>
              </a:lnSpc>
            </a:pPr>
            <a:r>
              <a:rPr lang="en-US" sz="2800"/>
              <a:t>1974: ERISA</a:t>
            </a:r>
          </a:p>
          <a:p>
            <a:pPr>
              <a:lnSpc>
                <a:spcPct val="90000"/>
              </a:lnSpc>
            </a:pPr>
            <a:r>
              <a:rPr lang="en-US" sz="2800"/>
              <a:t>2003: Rx Drugs Added to Medicare Program</a:t>
            </a:r>
          </a:p>
          <a:p>
            <a:pPr>
              <a:lnSpc>
                <a:spcPct val="90000"/>
              </a:lnSpc>
            </a:pPr>
            <a:r>
              <a:rPr lang="en-US" sz="2800"/>
              <a:t>2006: Pension Protection Act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271</TotalTime>
  <Words>871</Words>
  <Application>Microsoft Macintosh PowerPoint</Application>
  <PresentationFormat>On-screen Show (4:3)</PresentationFormat>
  <Paragraphs>160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Sumi Painting</vt:lpstr>
      <vt:lpstr>The majority of these slides were developed by Professor Jeff Brown, Welcome to FIN/LIR 434:  Employee Benefits</vt:lpstr>
      <vt:lpstr>Definition of Employee Benefits</vt:lpstr>
      <vt:lpstr>Five Traditional Categories of Employee Benefits</vt:lpstr>
      <vt:lpstr>Significance of Employee Benefits - continued</vt:lpstr>
      <vt:lpstr>Examples of Employee Benefits?   </vt:lpstr>
      <vt:lpstr>5 Traditional Categories</vt:lpstr>
      <vt:lpstr>Is this Course Relevant?</vt:lpstr>
      <vt:lpstr>Introduction to Employee Benefits</vt:lpstr>
      <vt:lpstr>U.S. Benefits “History”</vt:lpstr>
      <vt:lpstr>What are Employee Benefits?   The Broad View</vt:lpstr>
      <vt:lpstr>PowerPoint Presentation</vt:lpstr>
      <vt:lpstr>Three Most Important Factors Influencing Employee Benefits</vt:lpstr>
      <vt:lpstr>Self-Interest of Decision Makers</vt:lpstr>
      <vt:lpstr>Taxation</vt:lpstr>
      <vt:lpstr>Changing Demographics</vt:lpstr>
      <vt:lpstr>How Costly Are Benefits?</vt:lpstr>
      <vt:lpstr>Total Compensation Costs (Civilian Workers 2004)</vt:lpstr>
      <vt:lpstr>A Sampling of Current Issues</vt:lpstr>
      <vt:lpstr>Current Issues, continued</vt:lpstr>
      <vt:lpstr>WSJ: Ten Ways Employers Benefit from Benefits Plans</vt:lpstr>
    </vt:vector>
  </TitlesOfParts>
  <Company>University of Illinois - 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360:  Employee Benefits</dc:title>
  <dc:creator>Jeff Brown</dc:creator>
  <cp:lastModifiedBy>Joseph Picone</cp:lastModifiedBy>
  <cp:revision>10</cp:revision>
  <dcterms:created xsi:type="dcterms:W3CDTF">2003-10-20T22:20:17Z</dcterms:created>
  <dcterms:modified xsi:type="dcterms:W3CDTF">2012-04-04T09:18:57Z</dcterms:modified>
</cp:coreProperties>
</file>