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4" r:id="rId1"/>
    <p:sldMasterId id="2147483688" r:id="rId2"/>
  </p:sldMasterIdLst>
  <p:notesMasterIdLst>
    <p:notesMasterId r:id="rId10"/>
  </p:notesMasterIdLst>
  <p:handoutMasterIdLst>
    <p:handoutMasterId r:id="rId11"/>
  </p:handoutMasterIdLst>
  <p:sldIdLst>
    <p:sldId id="311" r:id="rId3"/>
    <p:sldId id="313" r:id="rId4"/>
    <p:sldId id="314" r:id="rId5"/>
    <p:sldId id="316" r:id="rId6"/>
    <p:sldId id="318" r:id="rId7"/>
    <p:sldId id="315" r:id="rId8"/>
    <p:sldId id="317" r:id="rId9"/>
  </p:sldIdLst>
  <p:sldSz cx="9144000" cy="6858000" type="letter"/>
  <p:notesSz cx="7302500" cy="9588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6">
          <p15:clr>
            <a:srgbClr val="A4A3A4"/>
          </p15:clr>
        </p15:guide>
        <p15:guide id="2" pos="56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19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92034"/>
    <a:srgbClr val="EFF755"/>
    <a:srgbClr val="CC6600"/>
    <a:srgbClr val="6666FF"/>
    <a:srgbClr val="008000"/>
    <a:srgbClr val="000080"/>
    <a:srgbClr val="004000"/>
    <a:srgbClr val="9966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5" autoAdjust="0"/>
    <p:restoredTop sz="95377" autoAdjust="0"/>
  </p:normalViewPr>
  <p:slideViewPr>
    <p:cSldViewPr snapToGrid="0">
      <p:cViewPr varScale="1">
        <p:scale>
          <a:sx n="91" d="100"/>
          <a:sy n="91" d="100"/>
        </p:scale>
        <p:origin x="1424" y="176"/>
      </p:cViewPr>
      <p:guideLst>
        <p:guide orient="horz" pos="1846"/>
        <p:guide pos="56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4" d="100"/>
          <a:sy n="74" d="100"/>
        </p:scale>
        <p:origin x="-1836" y="-96"/>
      </p:cViewPr>
      <p:guideLst>
        <p:guide orient="horz" pos="3019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6158826-EADE-4792-AB13-43381F09B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54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7025" y="0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4538"/>
            <a:ext cx="5353050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7025" y="9109075"/>
            <a:ext cx="3165475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31" tIns="48115" rIns="96231" bIns="4811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CC53042-5A96-4DBC-B738-B843823BA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7555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734984-DA9D-46F7-86D2-46DD45087FB0}" type="datetimeFigureOut">
              <a:rPr lang="en-US" smtClean="0"/>
              <a:pPr/>
              <a:t>10/24/16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05E26D1-1274-47BB-A1DA-3B76A596BD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79425" y="130175"/>
            <a:ext cx="3821113" cy="3667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333399"/>
                </a:solidFill>
              </a:rPr>
              <a:t>ECE 8443 – Pattern Recognition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304800" y="277813"/>
            <a:ext cx="8605838" cy="6254750"/>
          </a:xfrm>
          <a:prstGeom prst="rect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ffectLst>
            <a:outerShdw dist="107763" dir="2700000" algn="ctr" rotWithShape="0">
              <a:srgbClr val="892034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chemeClr val="hlink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 userDrawn="1"/>
        </p:nvSpPr>
        <p:spPr bwMode="auto">
          <a:xfrm>
            <a:off x="519529" y="189885"/>
            <a:ext cx="4423532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tIns="0" bIns="0" anchor="ctr" anchorCtr="1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rgbClr val="333399"/>
                </a:solidFill>
              </a:rPr>
              <a:t>UNVS 0822 </a:t>
            </a:r>
            <a:r>
              <a:rPr lang="en-US" sz="1800" b="1" dirty="0">
                <a:solidFill>
                  <a:srgbClr val="333399"/>
                </a:solidFill>
              </a:rPr>
              <a:t>– </a:t>
            </a:r>
            <a:r>
              <a:rPr lang="en-US" sz="1800" b="1" smtClean="0">
                <a:solidFill>
                  <a:srgbClr val="333399"/>
                </a:solidFill>
              </a:rPr>
              <a:t>Demystifying Technology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227013" y="455613"/>
            <a:ext cx="8683625" cy="42862"/>
          </a:xfrm>
          <a:prstGeom prst="rect">
            <a:avLst/>
          </a:prstGeom>
          <a:gradFill rotWithShape="0">
            <a:gsLst>
              <a:gs pos="0">
                <a:srgbClr val="892034"/>
              </a:gs>
              <a:gs pos="100000">
                <a:srgbClr val="95CA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027" name="Picture 37" descr="isip_logo_plain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772525" y="6492875"/>
            <a:ext cx="3333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9" name="Text Box 45"/>
          <p:cNvSpPr txBox="1">
            <a:spLocks noChangeArrowheads="1"/>
          </p:cNvSpPr>
          <p:nvPr/>
        </p:nvSpPr>
        <p:spPr bwMode="auto">
          <a:xfrm>
            <a:off x="252413" y="6648450"/>
            <a:ext cx="81581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b="1" dirty="0" smtClean="0">
                <a:solidFill>
                  <a:srgbClr val="892034"/>
                </a:solidFill>
              </a:rPr>
              <a:t>UNVS</a:t>
            </a:r>
            <a:r>
              <a:rPr lang="en-US" sz="1200" b="1" baseline="0" dirty="0" smtClean="0">
                <a:solidFill>
                  <a:srgbClr val="892034"/>
                </a:solidFill>
              </a:rPr>
              <a:t> 0822</a:t>
            </a:r>
            <a:r>
              <a:rPr lang="en-US" sz="1200" b="1" dirty="0" smtClean="0">
                <a:solidFill>
                  <a:srgbClr val="892034"/>
                </a:solidFill>
              </a:rPr>
              <a:t>: </a:t>
            </a:r>
            <a:r>
              <a:rPr lang="en-US" sz="1200" b="1" dirty="0">
                <a:solidFill>
                  <a:srgbClr val="892034"/>
                </a:solidFill>
              </a:rPr>
              <a:t>Lecture </a:t>
            </a:r>
            <a:r>
              <a:rPr lang="en-US" sz="1200" b="1" dirty="0" smtClean="0">
                <a:solidFill>
                  <a:srgbClr val="892034"/>
                </a:solidFill>
              </a:rPr>
              <a:t>01, </a:t>
            </a:r>
            <a:r>
              <a:rPr lang="en-US" sz="1200" b="1" dirty="0">
                <a:solidFill>
                  <a:srgbClr val="892034"/>
                </a:solidFill>
              </a:rPr>
              <a:t>Slide </a:t>
            </a:r>
            <a:fld id="{56D32A91-0AE1-4806-AC33-D8959F4B7E0D}" type="slidenum">
              <a:rPr lang="en-US" sz="1200" b="1">
                <a:solidFill>
                  <a:srgbClr val="892034"/>
                </a:solidFill>
              </a:rPr>
              <a:pPr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892034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lynda.com/Mac-OS-X-tutorials/Customizing-command-prompt/78546/83669-4.html" TargetMode="External"/><Relationship Id="rId12" Type="http://schemas.openxmlformats.org/officeDocument/2006/relationships/hyperlink" Target="https://www.youtube.com/watch?v=07Q9oqNLXB4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sip.piconepress.com/courses/temple/unvs_0822/syllabus/current" TargetMode="External"/><Relationship Id="rId3" Type="http://schemas.openxmlformats.org/officeDocument/2006/relationships/hyperlink" Target="http://www.lynda.com" TargetMode="External"/><Relationship Id="rId4" Type="http://schemas.openxmlformats.org/officeDocument/2006/relationships/hyperlink" Target="http://www.youtube.com" TargetMode="External"/><Relationship Id="rId5" Type="http://schemas.openxmlformats.org/officeDocument/2006/relationships/hyperlink" Target="http://www.lynda.com/Ubuntu-tutorials/Up-Running-Ubuntu-Desktop-Linux/159637-2.html" TargetMode="External"/><Relationship Id="rId6" Type="http://schemas.openxmlformats.org/officeDocument/2006/relationships/hyperlink" Target="https://www.youtube.com/watch?v=ID24jbKCZ5A" TargetMode="External"/><Relationship Id="rId7" Type="http://schemas.openxmlformats.org/officeDocument/2006/relationships/hyperlink" Target="http://www.lynda.com/Mac-OS-X-tutorials/Profile-login-resource-files/78546/83664-4.html" TargetMode="External"/><Relationship Id="rId8" Type="http://schemas.openxmlformats.org/officeDocument/2006/relationships/hyperlink" Target="https://www.youtube.com/watch?v=_gCwCOhMcog" TargetMode="External"/><Relationship Id="rId9" Type="http://schemas.openxmlformats.org/officeDocument/2006/relationships/hyperlink" Target="http://www.lynda.com/Mac-OS-X-tutorials/Setting-exporting-environment-variables/78546/83666-4.html" TargetMode="External"/><Relationship Id="rId10" Type="http://schemas.openxmlformats.org/officeDocument/2006/relationships/hyperlink" Target="https://www.youtube.com/watch?v=rK9Y6DEYfK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s://www.khanacademy.org/computing/computer-science/algorithms/intro-to-algorithms/v/what-are-algorithms" TargetMode="External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Algorith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hyperlink" Target="https://leonardoaraujosantos.gitbooks.io/artificial-inteligence/content/Images/supervised_unsupervised.png" TargetMode="External"/><Relationship Id="rId5" Type="http://schemas.openxmlformats.org/officeDocument/2006/relationships/image" Target="../media/image7.tiff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stackoverflow.com/questions/1832076/what-is-the-difference-between-supervised-learning-and-unsupervised-learn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hyperlink" Target="https://en.wikipedia.org/wiki/Machine_learning" TargetMode="External"/><Relationship Id="rId5" Type="http://schemas.openxmlformats.org/officeDocument/2006/relationships/hyperlink" Target="https://infocus.emc.com/wp-content/uploads/2014/04/Big-Data-Storymap-Infographic_larg.png" TargetMode="External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Big_dat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zure.microsoft.com/" TargetMode="External"/><Relationship Id="rId4" Type="http://schemas.openxmlformats.org/officeDocument/2006/relationships/hyperlink" Target="https://blogs.nvidia.com/blog/2009/12/16/whats-the-difference-between-a-cpu-and-a-gpu/" TargetMode="External"/><Relationship Id="rId5" Type="http://schemas.openxmlformats.org/officeDocument/2006/relationships/image" Target="../media/image10.tiff"/><Relationship Id="rId6" Type="http://schemas.openxmlformats.org/officeDocument/2006/relationships/hyperlink" Target="https://www.isip.piconepress.com/projects/neuronix" TargetMode="External"/><Relationship Id="rId7" Type="http://schemas.openxmlformats.org/officeDocument/2006/relationships/image" Target="../media/image11.png"/><Relationship Id="rId8" Type="http://schemas.openxmlformats.org/officeDocument/2006/relationships/hyperlink" Target="https://www.isip.piconepress.com/publications/conference_presentations/2015/ieee_spmb/cluster/" TargetMode="External"/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aws.amazon.com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541338" y="1358900"/>
            <a:ext cx="8210949" cy="454818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/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Topics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  <a:latin typeface="+mn-lt"/>
              </a:rPr>
              <a:t>The Login Environment	</a:t>
            </a:r>
            <a:r>
              <a:rPr lang="en-US" sz="1800" b="1" dirty="0">
                <a:solidFill>
                  <a:schemeClr val="tx2"/>
                </a:solidFill>
              </a:rPr>
              <a:t>Processes and Shells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	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The </a:t>
            </a:r>
            <a:r>
              <a:rPr lang="en-US" sz="1800" b="1" dirty="0">
                <a:solidFill>
                  <a:schemeClr val="tx2"/>
                </a:solidFill>
                <a:latin typeface="+mn-lt"/>
              </a:rPr>
              <a:t>Bash Shell	</a:t>
            </a:r>
            <a:r>
              <a:rPr lang="en-US" sz="1800" b="1" dirty="0" smtClean="0">
                <a:solidFill>
                  <a:schemeClr val="tx2"/>
                </a:solidFill>
                <a:latin typeface="+mn-lt"/>
              </a:rPr>
              <a:t>	The Command Line (Very Basic)</a:t>
            </a:r>
          </a:p>
          <a:p>
            <a:pPr marL="165100" fontAlgn="auto">
              <a:spcAft>
                <a:spcPts val="0"/>
              </a:spcAft>
              <a:tabLst>
                <a:tab pos="2290763" algn="l"/>
                <a:tab pos="4113213" algn="l"/>
              </a:tabLst>
              <a:defRPr/>
            </a:pPr>
            <a:r>
              <a:rPr lang="en-US" sz="1800" b="1" dirty="0">
                <a:solidFill>
                  <a:schemeClr val="tx2"/>
                </a:solidFill>
              </a:rPr>
              <a:t>.profile and .</a:t>
            </a:r>
            <a:r>
              <a:rPr lang="en-US" sz="1800" b="1" dirty="0" err="1">
                <a:solidFill>
                  <a:schemeClr val="tx2"/>
                </a:solidFill>
              </a:rPr>
              <a:t>bashrc</a:t>
            </a:r>
            <a:r>
              <a:rPr lang="en-US" sz="1800" b="1" dirty="0">
                <a:solidFill>
                  <a:schemeClr val="tx2"/>
                </a:solidFill>
              </a:rPr>
              <a:t>		</a:t>
            </a:r>
            <a:r>
              <a:rPr lang="en-US" sz="1800" b="1" dirty="0" smtClean="0">
                <a:solidFill>
                  <a:schemeClr val="tx2"/>
                </a:solidFill>
              </a:rPr>
              <a:t>Customization</a:t>
            </a:r>
            <a:endParaRPr lang="en-US" sz="1800" b="1" dirty="0">
              <a:solidFill>
                <a:schemeClr val="tx2"/>
              </a:solidFill>
              <a:latin typeface="+mn-lt"/>
            </a:endParaRPr>
          </a:p>
          <a:p>
            <a:pPr marL="176213" indent="-176213" fontAlgn="auto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solidFill>
                  <a:schemeClr val="accent1"/>
                </a:solidFill>
                <a:latin typeface="+mn-lt"/>
              </a:rPr>
              <a:t>Resources:</a:t>
            </a:r>
          </a:p>
          <a:p>
            <a:pPr marL="1651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2"/>
              </a:rPr>
              <a:t>Syllabus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65100" fontAlgn="auto">
              <a:spcBef>
                <a:spcPts val="0"/>
              </a:spcBef>
              <a:spcAft>
                <a:spcPts val="0"/>
              </a:spcAft>
              <a:tabLst>
                <a:tab pos="4113213" algn="l"/>
              </a:tabLst>
              <a:defRPr/>
            </a:pP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3"/>
              </a:rPr>
              <a:t>Lynda.com: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4"/>
              </a:rPr>
              <a:t>YouTube:</a:t>
            </a:r>
            <a:endParaRPr lang="en-US" sz="1800" b="1" noProof="0" dirty="0">
              <a:solidFill>
                <a:schemeClr val="accent2"/>
              </a:solidFill>
              <a:latin typeface="+mn-lt"/>
            </a:endParaRPr>
          </a:p>
          <a:p>
            <a:pPr marL="344488" marR="0" lvl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4292600" algn="l"/>
              </a:tabLst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5"/>
              </a:rPr>
              <a:t>Ubuntu Installation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  <a:hlinkClick r:id="rId6"/>
              </a:rPr>
              <a:t>The Linux Desktop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4488" fontAlgn="auto">
              <a:spcBef>
                <a:spcPts val="0"/>
              </a:spcBef>
              <a:spcAft>
                <a:spcPts val="0"/>
              </a:spcAft>
              <a:tabLst>
                <a:tab pos="4292600" algn="l"/>
              </a:tabLst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  <a:hlinkClick r:id="rId7"/>
              </a:rPr>
              <a:t>Login 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7"/>
              </a:rPr>
              <a:t>Resources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8"/>
              </a:rPr>
              <a:t>Introduction to Linux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pPr marL="344488" fontAlgn="auto">
              <a:spcBef>
                <a:spcPts val="0"/>
              </a:spcBef>
              <a:spcAft>
                <a:spcPts val="0"/>
              </a:spcAft>
              <a:tabLst>
                <a:tab pos="4292600" algn="l"/>
              </a:tabLst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  <a:hlinkClick r:id="rId9"/>
              </a:rPr>
              <a:t>Environment 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9"/>
              </a:rPr>
              <a:t>Variables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10"/>
              </a:rPr>
              <a:t>Customizing the Environment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pPr marL="344488" fontAlgn="auto">
              <a:spcBef>
                <a:spcPts val="0"/>
              </a:spcBef>
              <a:spcAft>
                <a:spcPts val="0"/>
              </a:spcAft>
              <a:tabLst>
                <a:tab pos="4292600" algn="l"/>
              </a:tabLst>
              <a:defRPr/>
            </a:pPr>
            <a:r>
              <a:rPr lang="en-US" sz="1800" b="1" dirty="0">
                <a:solidFill>
                  <a:schemeClr val="accent2"/>
                </a:solidFill>
                <a:latin typeface="+mn-lt"/>
                <a:hlinkClick r:id="rId11"/>
              </a:rPr>
              <a:t>The Command 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11"/>
              </a:rPr>
              <a:t>Prompt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</a:rPr>
              <a:t>	</a:t>
            </a:r>
            <a:r>
              <a:rPr lang="en-US" sz="1800" b="1" dirty="0" smtClean="0">
                <a:solidFill>
                  <a:schemeClr val="accent2"/>
                </a:solidFill>
                <a:latin typeface="+mn-lt"/>
                <a:hlinkClick r:id="rId12"/>
              </a:rPr>
              <a:t>Unix and Shells</a:t>
            </a:r>
            <a:endParaRPr lang="en-US" sz="1800" b="1" dirty="0">
              <a:solidFill>
                <a:schemeClr val="accent2"/>
              </a:solidFill>
              <a:latin typeface="+mn-lt"/>
            </a:endParaRPr>
          </a:p>
          <a:p>
            <a:pPr marL="176213" marR="0" lvl="0" indent="-176213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30188" marR="0" lvl="0" indent="-230188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004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409575" y="552450"/>
            <a:ext cx="84677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chemeClr val="accent1"/>
                </a:solidFill>
              </a:rPr>
              <a:t>LECTURE </a:t>
            </a:r>
            <a:r>
              <a:rPr lang="en-US" b="1" dirty="0" smtClean="0">
                <a:solidFill>
                  <a:schemeClr val="accent1"/>
                </a:solidFill>
              </a:rPr>
              <a:t>01: Introduction to Algorithms and </a:t>
            </a:r>
            <a:br>
              <a:rPr lang="en-US" b="1" dirty="0" smtClean="0">
                <a:solidFill>
                  <a:schemeClr val="accent1"/>
                </a:solidFill>
              </a:rPr>
            </a:br>
            <a:r>
              <a:rPr lang="en-US" b="1" dirty="0" smtClean="0">
                <a:solidFill>
                  <a:schemeClr val="accent1"/>
                </a:solidFill>
              </a:rPr>
              <a:t>Basic Linux Computing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What Is An Algorithm?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36538" y="589937"/>
            <a:ext cx="8691379" cy="2369880"/>
            <a:chOff x="236538" y="589937"/>
            <a:chExt cx="8691379" cy="2369880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36538" y="589937"/>
              <a:ext cx="8691379" cy="2369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3432175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>
                  <a:hlinkClick r:id="rId2"/>
                </a:rPr>
                <a:t>Wikipedia</a:t>
              </a:r>
              <a:r>
                <a:rPr lang="en-US" sz="1800" b="1" dirty="0"/>
                <a:t>: </a:t>
              </a:r>
              <a:r>
                <a:rPr lang="en-US" sz="1800" b="1" dirty="0" smtClean="0"/>
                <a:t>“In </a:t>
              </a:r>
              <a:r>
                <a:rPr lang="en-US" sz="1800" b="1" dirty="0"/>
                <a:t>mathematics and computer science, an algorithm </a:t>
              </a:r>
              <a:r>
                <a:rPr lang="en-US" sz="1800" b="1" dirty="0" smtClean="0"/>
                <a:t>is </a:t>
              </a:r>
              <a:r>
                <a:rPr lang="en-US" sz="1800" b="1" dirty="0"/>
                <a:t>a self-contained step-by-step set of operations to be </a:t>
              </a:r>
              <a:r>
                <a:rPr lang="en-US" sz="1800" b="1" dirty="0" smtClean="0"/>
                <a:t>performed.”</a:t>
              </a:r>
            </a:p>
            <a:p>
              <a:pPr marL="3432175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Algorithms </a:t>
              </a:r>
              <a:r>
                <a:rPr lang="en-US" sz="1800" b="1" dirty="0"/>
                <a:t>perform calculation, data processing, and/or automated reasoning </a:t>
              </a:r>
              <a:r>
                <a:rPr lang="en-US" sz="1800" b="1" dirty="0" smtClean="0"/>
                <a:t>tasks.</a:t>
              </a:r>
            </a:p>
            <a:p>
              <a:pPr marL="3432175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The </a:t>
              </a:r>
              <a:r>
                <a:rPr lang="en-US" sz="1800" b="1" dirty="0"/>
                <a:t>English word 'algorithm' comes from Medieval Latin word algorism and the Greek word "</a:t>
              </a:r>
              <a:r>
                <a:rPr lang="en-US" sz="1800" b="1" dirty="0" err="1"/>
                <a:t>arithmos</a:t>
              </a:r>
              <a:r>
                <a:rPr lang="en-US" sz="1800" b="1" dirty="0"/>
                <a:t>" (</a:t>
              </a:r>
              <a:r>
                <a:rPr lang="en-US" sz="1800" b="1" dirty="0" err="1"/>
                <a:t>ἀριθμός</a:t>
              </a:r>
              <a:r>
                <a:rPr lang="en-US" sz="1800" b="1" dirty="0" smtClean="0"/>
                <a:t>).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38" y="1000952"/>
              <a:ext cx="2849135" cy="14905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9"/>
          <p:cNvGrpSpPr/>
          <p:nvPr/>
        </p:nvGrpSpPr>
        <p:grpSpPr>
          <a:xfrm>
            <a:off x="129992" y="3275380"/>
            <a:ext cx="8763285" cy="3277820"/>
            <a:chOff x="129992" y="3275380"/>
            <a:chExt cx="8763285" cy="3277820"/>
          </a:xfrm>
        </p:grpSpPr>
        <p:pic>
          <p:nvPicPr>
            <p:cNvPr id="2" name="Picture 1">
              <a:hlinkClick r:id="rId4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9836" y="3797417"/>
              <a:ext cx="3873441" cy="22337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129992" y="3275380"/>
              <a:ext cx="4616816" cy="3277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236538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>
                  <a:hlinkClick r:id="rId4"/>
                </a:rPr>
                <a:t>Khan Academy:</a:t>
              </a:r>
              <a:r>
                <a:rPr lang="en-US" sz="1800" b="1" dirty="0" smtClean="0"/>
                <a:t> “A set of steps to accomplish a task.”</a:t>
              </a:r>
            </a:p>
            <a:p>
              <a:pPr marL="236538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Typical algorithms might be your strategy for beating traffic when you drive to work, or how you get out of bed and prepare for school each morning.</a:t>
              </a:r>
            </a:p>
            <a:p>
              <a:pPr marL="236538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We use computer to implement algorithms that are too computationally complex to do manually.</a:t>
              </a:r>
            </a:p>
            <a:p>
              <a:pPr marL="236538" indent="-223838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Programming is more about algorithms than languages and syntax.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9721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What Is A Functional Mapping?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7013" y="697890"/>
            <a:ext cx="8700904" cy="2461749"/>
            <a:chOff x="227013" y="697890"/>
            <a:chExt cx="8700904" cy="2461749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27013" y="837644"/>
              <a:ext cx="6468497" cy="2092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A functional mapping is a mathematical function that expresses a relationship between inputs and output (e.g., converts data to labels).</a:t>
              </a:r>
            </a:p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Some mappings are deterministic (e.g., they produce the same result each time an input sequence is applied).</a:t>
              </a:r>
            </a:p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Some mappings are stochastic (e.g., they can produce different outcomes for the same input).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6168" y="697890"/>
              <a:ext cx="2461749" cy="246174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27013" y="3740028"/>
            <a:ext cx="8578654" cy="2646878"/>
            <a:chOff x="227013" y="3740028"/>
            <a:chExt cx="8578654" cy="2646878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560145" y="3740028"/>
              <a:ext cx="4245522" cy="26468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In this </a:t>
              </a:r>
              <a:r>
                <a:rPr lang="en-US" sz="1800" b="1" dirty="0" err="1" smtClean="0"/>
                <a:t>microcourse</a:t>
              </a:r>
              <a:r>
                <a:rPr lang="en-US" sz="1800" b="1" dirty="0" smtClean="0"/>
                <a:t>, we will focus on algorithms that learn mappings between images and numbers.</a:t>
              </a:r>
            </a:p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An image is a picture stored pixel by pixel (e.g., jpeg, </a:t>
              </a:r>
              <a:r>
                <a:rPr lang="en-US" sz="1800" b="1" dirty="0" err="1" smtClean="0"/>
                <a:t>png</a:t>
              </a:r>
              <a:r>
                <a:rPr lang="en-US" sz="1800" b="1" dirty="0" smtClean="0"/>
                <a:t>, gif).</a:t>
              </a:r>
            </a:p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Each pixel can be represented by three colors (e.g., </a:t>
              </a:r>
              <a:r>
                <a:rPr lang="en-US" sz="1800" b="1" dirty="0" err="1" smtClean="0"/>
                <a:t>rgb</a:t>
              </a:r>
              <a:r>
                <a:rPr lang="en-US" sz="1800" b="1" dirty="0" smtClean="0"/>
                <a:t>) or a single grayscale value (represented numerically using the range [0,255]).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013" y="3937062"/>
              <a:ext cx="4020164" cy="22528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37274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Machine Learning: Automatically Learning Mappings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7013" y="787790"/>
            <a:ext cx="8666264" cy="2506003"/>
            <a:chOff x="227013" y="787790"/>
            <a:chExt cx="8666264" cy="2506003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27013" y="917406"/>
              <a:ext cx="4935120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>
                  <a:hlinkClick r:id="rId2"/>
                </a:rPr>
                <a:t>In supervised learning</a:t>
              </a:r>
              <a:r>
                <a:rPr lang="en-US" sz="1800" b="1" dirty="0" smtClean="0"/>
                <a:t>, we provide the machine with lots of examples of input data and the associated labels (e.g., answers).</a:t>
              </a:r>
            </a:p>
            <a:p>
              <a:pPr marL="165100" indent="-165100" eaLnBrk="1" hangingPunct="1">
                <a:spcAft>
                  <a:spcPts val="18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Labels often come from expert knowledge (e.g., a human expert reviews the data).</a:t>
              </a:r>
            </a:p>
            <a:p>
              <a:pPr marL="165100" indent="-165100" eaLnBrk="1" hangingPunct="1">
                <a:spcAft>
                  <a:spcPts val="18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Data labeled by humans is expensive to develop and difficult to interpret.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7046" y="787790"/>
              <a:ext cx="3546231" cy="25060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423353" y="3964716"/>
            <a:ext cx="8469923" cy="2292935"/>
            <a:chOff x="423353" y="3964716"/>
            <a:chExt cx="8469923" cy="229293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107765" y="3964716"/>
              <a:ext cx="4785511" cy="2292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>
                  <a:hlinkClick r:id="rId2"/>
                </a:rPr>
                <a:t>Unsupervised learning</a:t>
              </a:r>
              <a:r>
                <a:rPr lang="en-US" sz="1800" b="1" dirty="0"/>
                <a:t> is a type of machine learning algorithm used to draw inferences from datasets consisting of input data without labeled </a:t>
              </a:r>
              <a:r>
                <a:rPr lang="en-US" sz="1800" b="1" dirty="0" smtClean="0"/>
                <a:t>responses.</a:t>
              </a:r>
            </a:p>
            <a:p>
              <a:pPr marL="165100" indent="-165100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The </a:t>
              </a:r>
              <a:r>
                <a:rPr lang="en-US" sz="1800" b="1" dirty="0"/>
                <a:t>most common unsupervised learning method is cluster analysis, which is used for exploratory data analysis to find hidden patterns or grouping in data.</a:t>
              </a:r>
            </a:p>
          </p:txBody>
        </p:sp>
        <p:pic>
          <p:nvPicPr>
            <p:cNvPr id="3" name="Picture 2">
              <a:hlinkClick r:id="rId4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353" y="4245942"/>
              <a:ext cx="3360497" cy="14796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5606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Big Data: Machines Need Data to Learn Mappings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27013" y="689314"/>
            <a:ext cx="8666263" cy="2569934"/>
            <a:chOff x="227013" y="689314"/>
            <a:chExt cx="8666263" cy="2569934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27013" y="689314"/>
              <a:ext cx="4288716" cy="256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>
                  <a:hlinkClick r:id="rId2"/>
                </a:rPr>
                <a:t>Big </a:t>
              </a:r>
              <a:r>
                <a:rPr lang="en-US" sz="1800" b="1" dirty="0" smtClean="0">
                  <a:hlinkClick r:id="rId2"/>
                </a:rPr>
                <a:t>data</a:t>
              </a:r>
              <a:r>
                <a:rPr lang="en-US" sz="1800" b="1" dirty="0" smtClean="0"/>
                <a:t> is </a:t>
              </a:r>
              <a:r>
                <a:rPr lang="en-US" sz="1800" b="1" dirty="0"/>
                <a:t>a term for data sets that are so large or complex that traditional data processing applications are inadequate to deal with </a:t>
              </a:r>
              <a:r>
                <a:rPr lang="en-US" sz="1800" b="1" dirty="0" smtClean="0"/>
                <a:t>them.</a:t>
              </a:r>
            </a:p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There are so many variables to learn in a real-world problem involving human inference that almost any data set is too small.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066" y="845546"/>
              <a:ext cx="4093210" cy="20849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227013" y="3442033"/>
            <a:ext cx="8666263" cy="3037305"/>
            <a:chOff x="227013" y="3442033"/>
            <a:chExt cx="8666263" cy="3037305"/>
          </a:xfrm>
        </p:grpSpPr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375052" y="3554573"/>
              <a:ext cx="4518224" cy="2923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Big data and </a:t>
              </a:r>
              <a:r>
                <a:rPr lang="en-US" sz="1800" b="1" dirty="0" smtClean="0">
                  <a:hlinkClick r:id="rId4"/>
                </a:rPr>
                <a:t>machine learning</a:t>
              </a:r>
              <a:r>
                <a:rPr lang="en-US" sz="1800" b="1" dirty="0" smtClean="0"/>
                <a:t> are used to automatically learn, or discover, relationships between data.</a:t>
              </a:r>
            </a:p>
            <a:p>
              <a:pPr marL="165100" indent="-165100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Only with vast amounts of data do true underlying relationships emerge.</a:t>
              </a:r>
            </a:p>
            <a:p>
              <a:pPr marL="165100" indent="-165100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Complex machine learning systems are able to “memorize” patterns in small data sets, but are unable to generalize well to new or previously unseen datasets.</a:t>
              </a:r>
              <a:endParaRPr lang="en-US" sz="1800" b="1" dirty="0"/>
            </a:p>
          </p:txBody>
        </p:sp>
        <p:pic>
          <p:nvPicPr>
            <p:cNvPr id="11" name="Picture 10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013" y="3442033"/>
              <a:ext cx="3803543" cy="30373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369418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Computation Plays A Vital Role</a:t>
            </a:r>
            <a:endParaRPr lang="en-US" b="1" dirty="0">
              <a:solidFill>
                <a:schemeClr val="accent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7012" y="693043"/>
            <a:ext cx="8688388" cy="2523768"/>
            <a:chOff x="227012" y="693043"/>
            <a:chExt cx="8688388" cy="2523768"/>
          </a:xfrm>
        </p:grpSpPr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227012" y="693043"/>
              <a:ext cx="5343793" cy="2523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High performance machine learning systems use large Linux compute clusters to learn (e.g., </a:t>
              </a:r>
              <a:r>
                <a:rPr lang="en-US" sz="1800" b="1" dirty="0" smtClean="0">
                  <a:hlinkClick r:id="rId2"/>
                </a:rPr>
                <a:t>Amazon AWS</a:t>
              </a:r>
              <a:r>
                <a:rPr lang="en-US" sz="1800" b="1" dirty="0" smtClean="0"/>
                <a:t>, </a:t>
              </a:r>
              <a:r>
                <a:rPr lang="en-US" sz="1800" b="1" dirty="0" smtClean="0">
                  <a:hlinkClick r:id="rId3"/>
                </a:rPr>
                <a:t>Microsoft Azure</a:t>
              </a:r>
              <a:r>
                <a:rPr lang="en-US" sz="1800" b="1" dirty="0" smtClean="0"/>
                <a:t>).</a:t>
              </a:r>
            </a:p>
            <a:p>
              <a:pPr marL="165100" indent="-165100" eaLnBrk="1" hangingPunct="1">
                <a:spcAft>
                  <a:spcPts val="18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Algorithms are often optimized to run on low-cost high performance chips known as a </a:t>
              </a:r>
              <a:r>
                <a:rPr lang="en-US" sz="1800" b="1" dirty="0" smtClean="0">
                  <a:hlinkClick r:id="rId4"/>
                </a:rPr>
                <a:t>Graphics Processing Unit </a:t>
              </a:r>
              <a:r>
                <a:rPr lang="en-US" sz="1800" b="1" dirty="0" smtClean="0"/>
                <a:t>(GPU).</a:t>
              </a:r>
            </a:p>
            <a:p>
              <a:pPr marL="165100" indent="-165100" eaLnBrk="1" hangingPunct="1">
                <a:spcAft>
                  <a:spcPts val="18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Algorithms run in parallel (on multiple CPUs simultaneously) because training is expensive.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/>
            <a:srcRect l="24461" t="15447" r="21231" b="16837"/>
            <a:stretch/>
          </p:blipFill>
          <p:spPr>
            <a:xfrm>
              <a:off x="5895914" y="896035"/>
              <a:ext cx="3019486" cy="21177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6" name="Group 5"/>
          <p:cNvGrpSpPr/>
          <p:nvPr/>
        </p:nvGrpSpPr>
        <p:grpSpPr>
          <a:xfrm>
            <a:off x="227012" y="3594573"/>
            <a:ext cx="8666265" cy="2661725"/>
            <a:chOff x="227012" y="3594573"/>
            <a:chExt cx="8666265" cy="2661725"/>
          </a:xfrm>
        </p:grpSpPr>
        <p:pic>
          <p:nvPicPr>
            <p:cNvPr id="2" name="Picture 1">
              <a:hlinkClick r:id="rId6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12" y="3594573"/>
              <a:ext cx="4178102" cy="26617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733760" y="3686364"/>
              <a:ext cx="4159517" cy="25699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/>
                <a:t>In this course, you will use a Linux compute cluster located at </a:t>
              </a:r>
              <a:r>
                <a:rPr lang="en-US" sz="1800" b="1" dirty="0" smtClean="0">
                  <a:hlinkClick r:id="rId6"/>
                </a:rPr>
                <a:t>neuronix.nedcdata.org</a:t>
              </a:r>
              <a:r>
                <a:rPr lang="en-US" sz="1800" b="1" dirty="0" smtClean="0"/>
                <a:t> (at Temple University).</a:t>
              </a:r>
            </a:p>
            <a:p>
              <a:pPr marL="165100" indent="-165100" eaLnBrk="1" hangingPunct="1">
                <a:spcAft>
                  <a:spcPts val="600"/>
                </a:spcAft>
                <a:buFont typeface="Arial" pitchFamily="34" charset="0"/>
                <a:buChar char="•"/>
                <a:defRPr/>
              </a:pPr>
              <a:r>
                <a:rPr lang="en-US" sz="1800" b="1" dirty="0" smtClean="0">
                  <a:hlinkClick r:id="rId8"/>
                </a:rPr>
                <a:t>This cluster</a:t>
              </a:r>
              <a:r>
                <a:rPr lang="en-US" sz="1800" b="1" dirty="0" smtClean="0"/>
                <a:t> consists of 5 compute nodes with 128 general purpose cores, 4 GPUs, over 20T of disk space, and 1T of physical memory, at a total system cost of $30K.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8698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553200"/>
            <a:ext cx="2438400" cy="304800"/>
          </a:xfrm>
          <a:prstGeom prst="rect">
            <a:avLst/>
          </a:prstGeom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27013" y="57150"/>
            <a:ext cx="8666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accent2"/>
                </a:solidFill>
              </a:rPr>
              <a:t>Summary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99588" y="589937"/>
            <a:ext cx="8728329" cy="318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This </a:t>
            </a:r>
            <a:r>
              <a:rPr lang="en-US" sz="1800" b="1" dirty="0" err="1" smtClean="0"/>
              <a:t>microcourse</a:t>
            </a:r>
            <a:r>
              <a:rPr lang="en-US" sz="1800" b="1" dirty="0" smtClean="0"/>
              <a:t> will teach you the basics of how to design and implement a functional mapping for real-world data.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Algorithms are everywhere today, even when you shop online. Machine learning and </a:t>
            </a:r>
            <a:r>
              <a:rPr lang="en-US" sz="1800" b="1" dirty="0"/>
              <a:t>b</a:t>
            </a:r>
            <a:r>
              <a:rPr lang="en-US" sz="1800" b="1" dirty="0" smtClean="0"/>
              <a:t>ig </a:t>
            </a:r>
            <a:r>
              <a:rPr lang="en-US" sz="1800" b="1" dirty="0" smtClean="0"/>
              <a:t>data play an integral role in the development of these algorithms.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Linux computing clusters are used to train, optimize and evaluate algorithms.</a:t>
            </a:r>
          </a:p>
          <a:p>
            <a:pPr marL="165100" indent="-165100" eaLnBrk="1" hangingPunct="1">
              <a:spcAft>
                <a:spcPts val="1800"/>
              </a:spcAft>
              <a:buFont typeface="Arial" pitchFamily="34" charset="0"/>
              <a:buChar char="•"/>
              <a:defRPr/>
            </a:pPr>
            <a:r>
              <a:rPr lang="en-US" sz="1800" b="1" dirty="0" smtClean="0"/>
              <a:t>Therefore, in this </a:t>
            </a:r>
            <a:r>
              <a:rPr lang="en-US" sz="1800" b="1" dirty="0" err="1" smtClean="0"/>
              <a:t>microcourse</a:t>
            </a:r>
            <a:r>
              <a:rPr lang="en-US" sz="1800" b="1" dirty="0" smtClean="0"/>
              <a:t>, you will learn the basics of Linux-based distributed parallel </a:t>
            </a:r>
            <a:r>
              <a:rPr lang="en-US" sz="1800" b="1" dirty="0" smtClean="0"/>
              <a:t>computing in addition to learning about algorithms, </a:t>
            </a:r>
            <a:r>
              <a:rPr lang="en-US" sz="1800" b="1" smtClean="0"/>
              <a:t>big data and machine learning.</a:t>
            </a:r>
            <a:endParaRPr lang="en-US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853417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_title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ip_default">
  <a:themeElements>
    <a:clrScheme name="ISIP Standard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333399"/>
      </a:accent1>
      <a:accent2>
        <a:srgbClr val="892034"/>
      </a:accent2>
      <a:accent3>
        <a:srgbClr val="FFFFE2"/>
      </a:accent3>
      <a:accent4>
        <a:srgbClr val="FFFFE2"/>
      </a:accent4>
      <a:accent5>
        <a:srgbClr val="FFFFE2"/>
      </a:accent5>
      <a:accent6>
        <a:srgbClr val="FFFFE2"/>
      </a:accent6>
      <a:hlink>
        <a:srgbClr val="892034"/>
      </a:hlink>
      <a:folHlink>
        <a:srgbClr val="892034"/>
      </a:folHlink>
    </a:clrScheme>
    <a:fontScheme name="ISIP Standa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6863</TotalTime>
  <Words>658</Words>
  <Application>Microsoft Macintosh PowerPoint</Application>
  <PresentationFormat>Letter Paper (8.5x11 in)</PresentationFormat>
  <Paragraphs>56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Times New Roman</vt:lpstr>
      <vt:lpstr>Arial</vt:lpstr>
      <vt:lpstr>lecture_title</vt:lpstr>
      <vt:lpstr>isip_default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Gateway</Company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Valued Gateway Client</dc:creator>
  <cp:lastModifiedBy>Joseph Picone</cp:lastModifiedBy>
  <cp:revision>362</cp:revision>
  <dcterms:created xsi:type="dcterms:W3CDTF">2002-09-12T17:13:32Z</dcterms:created>
  <dcterms:modified xsi:type="dcterms:W3CDTF">2016-10-25T00:37:03Z</dcterms:modified>
</cp:coreProperties>
</file>