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</p:sldMasterIdLst>
  <p:notesMasterIdLst>
    <p:notesMasterId r:id="rId14"/>
  </p:notesMasterIdLst>
  <p:handoutMasterIdLst>
    <p:handoutMasterId r:id="rId15"/>
  </p:handoutMasterIdLst>
  <p:sldIdLst>
    <p:sldId id="311" r:id="rId3"/>
    <p:sldId id="313" r:id="rId4"/>
    <p:sldId id="319" r:id="rId5"/>
    <p:sldId id="314" r:id="rId6"/>
    <p:sldId id="320" r:id="rId7"/>
    <p:sldId id="321" r:id="rId8"/>
    <p:sldId id="322" r:id="rId9"/>
    <p:sldId id="323" r:id="rId10"/>
    <p:sldId id="324" r:id="rId11"/>
    <p:sldId id="325" r:id="rId12"/>
    <p:sldId id="317" r:id="rId13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7" autoAdjust="0"/>
    <p:restoredTop sz="95377" autoAdjust="0"/>
  </p:normalViewPr>
  <p:slideViewPr>
    <p:cSldViewPr snapToGrid="0">
      <p:cViewPr varScale="1">
        <p:scale>
          <a:sx n="86" d="100"/>
          <a:sy n="86" d="100"/>
        </p:scale>
        <p:origin x="216" y="296"/>
      </p:cViewPr>
      <p:guideLst>
        <p:guide orient="horz" pos="233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565D6-C9A9-40B4-B6E6-5887FB414E06}" type="slidenum">
              <a:rPr lang="en-US"/>
              <a:pPr/>
              <a:t>5</a:t>
            </a:fld>
            <a:endParaRPr lang="en-US"/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1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9" y="189885"/>
            <a:ext cx="442353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333399"/>
                </a:solidFill>
              </a:rPr>
              <a:t>UNVS 0822 </a:t>
            </a:r>
            <a:r>
              <a:rPr lang="en-US" sz="1800" b="1" dirty="0">
                <a:solidFill>
                  <a:srgbClr val="333399"/>
                </a:solidFill>
              </a:rPr>
              <a:t>– </a:t>
            </a:r>
            <a:r>
              <a:rPr lang="en-US" sz="1800" b="1" smtClean="0">
                <a:solidFill>
                  <a:srgbClr val="333399"/>
                </a:solidFill>
              </a:rPr>
              <a:t>Demystifying Technology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892034"/>
                </a:solidFill>
              </a:rPr>
              <a:t>UNVS</a:t>
            </a:r>
            <a:r>
              <a:rPr lang="en-US" sz="1200" b="1" baseline="0" dirty="0" smtClean="0">
                <a:solidFill>
                  <a:srgbClr val="892034"/>
                </a:solidFill>
              </a:rPr>
              <a:t> 0822</a:t>
            </a:r>
            <a:r>
              <a:rPr lang="en-US" sz="1200" b="1" dirty="0" smtClean="0">
                <a:solidFill>
                  <a:srgbClr val="892034"/>
                </a:solidFill>
              </a:rPr>
              <a:t>: </a:t>
            </a:r>
            <a:r>
              <a:rPr lang="en-US" sz="1200" b="1" dirty="0">
                <a:solidFill>
                  <a:srgbClr val="892034"/>
                </a:solidFill>
              </a:rPr>
              <a:t>Lecture </a:t>
            </a:r>
            <a:r>
              <a:rPr lang="en-US" sz="1200" b="1" dirty="0" smtClean="0">
                <a:solidFill>
                  <a:srgbClr val="892034"/>
                </a:solidFill>
              </a:rPr>
              <a:t>03, </a:t>
            </a:r>
            <a:r>
              <a:rPr lang="en-US" sz="1200" b="1" dirty="0">
                <a:solidFill>
                  <a:srgbClr val="892034"/>
                </a:solidFill>
              </a:rPr>
              <a:t>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stacho/macm101-2.pdf" TargetMode="External"/><Relationship Id="rId4" Type="http://schemas.openxmlformats.org/officeDocument/2006/relationships/hyperlink" Target="https://en.wikipedia.org/wiki/Artificial_neural_network" TargetMode="External"/><Relationship Id="rId5" Type="http://schemas.openxmlformats.org/officeDocument/2006/relationships/hyperlink" Target="http://www.asimovinstitute.org/neural-network-zoo/" TargetMode="External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athsisfun.com/definitions/function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asimovinstitute.org/neural-network-zoo/" TargetMode="Externa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0.png"/><Relationship Id="rId6" Type="http://schemas.openxmlformats.org/officeDocument/2006/relationships/image" Target="../media/image120.png"/><Relationship Id="rId7" Type="http://schemas.openxmlformats.org/officeDocument/2006/relationships/image" Target="../media/image130.png"/><Relationship Id="rId8" Type="http://schemas.openxmlformats.org/officeDocument/2006/relationships/image" Target="../media/image140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8210949" cy="4548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Topics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is a function?</a:t>
            </a:r>
            <a:br>
              <a:rPr lang="en-US" sz="1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is a mapping?</a:t>
            </a:r>
            <a:br>
              <a:rPr lang="en-US" sz="1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types of functions can we learn?</a:t>
            </a:r>
          </a:p>
          <a:p>
            <a:pPr marL="165100" fontAlgn="auto">
              <a:spcAft>
                <a:spcPts val="0"/>
              </a:spcAft>
              <a:tabLst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How do we learn functions from data?</a:t>
            </a:r>
          </a:p>
          <a:p>
            <a:pPr marL="176213" indent="-176213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Resources:</a:t>
            </a: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2"/>
              </a:rPr>
              <a:t>Function Definition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3"/>
              </a:rPr>
              <a:t>Mapping Definition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4"/>
              </a:rPr>
              <a:t>Artificial Neural Network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5"/>
              </a:rPr>
              <a:t>The Neural Network Zoo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</a:rPr>
              <a:t>LECTURE </a:t>
            </a:r>
            <a:r>
              <a:rPr lang="en-US" b="1" smtClean="0">
                <a:solidFill>
                  <a:schemeClr val="accent1"/>
                </a:solidFill>
              </a:rPr>
              <a:t>03: </a:t>
            </a:r>
            <a:r>
              <a:rPr lang="en-US" b="1" dirty="0" smtClean="0">
                <a:solidFill>
                  <a:schemeClr val="accent1"/>
                </a:solidFill>
              </a:rPr>
              <a:t>Functional Mappings and Neural Networks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474" y="1431324"/>
            <a:ext cx="2431410" cy="176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27" y="3816768"/>
            <a:ext cx="4574048" cy="243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There Are Many Types Of Neural Networks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Summary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 ability to learn complex mappings from data can be a powerful way to predict and classify data, and can lead to a better understanding of underlying dependencies.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This type of learning, however, requires iterative algorithms that are computationally expensive.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Gradient descent is a popular way to find good solutions.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</a:t>
            </a:r>
            <a:r>
              <a:rPr lang="en-US" sz="1800" b="1" smtClean="0"/>
              <a:t>scientific problems.</a:t>
            </a:r>
            <a:endParaRPr lang="en-US" sz="1800" b="1" dirty="0" smtClean="0"/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There are many types of neural networks in use today. In our previous class, you ran a network based on logistic regression.</a:t>
            </a:r>
          </a:p>
        </p:txBody>
      </p:sp>
    </p:spTree>
    <p:extLst>
      <p:ext uri="{BB962C8B-B14F-4D97-AF65-F5344CB8AC3E}">
        <p14:creationId xmlns:p14="http://schemas.microsoft.com/office/powerpoint/2010/main" val="85341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A Function?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/>
              <a:t>How do we estimate </a:t>
            </a:r>
            <a:r>
              <a:rPr lang="en-US" sz="1800" b="1" dirty="0" smtClean="0"/>
              <a:t>the equation of a line from two points?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 smtClean="0"/>
              <a:t>m = slope = (y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-y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 / (x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-x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 smtClean="0"/>
              <a:t>b = y intercept: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 = m(x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 + b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b = 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 – m(x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/>
              <a:t>check: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b = y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– m(x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Equation </a:t>
              </a:r>
              <a:r>
                <a:rPr lang="en-US" sz="1800" b="1" dirty="0"/>
                <a:t>of a parabola: y = ax</a:t>
              </a:r>
              <a:r>
                <a:rPr lang="en-US" sz="1800" b="1" baseline="30000" dirty="0"/>
                <a:t>2</a:t>
              </a:r>
              <a:r>
                <a:rPr lang="en-US" sz="1800" b="1" dirty="0"/>
                <a:t> + </a:t>
              </a:r>
              <a:r>
                <a:rPr lang="en-US" sz="1800" b="1" dirty="0" err="1"/>
                <a:t>bx</a:t>
              </a:r>
              <a:r>
                <a:rPr lang="en-US" sz="1800" b="1" dirty="0"/>
                <a:t> + </a:t>
              </a:r>
              <a:r>
                <a:rPr lang="en-US" sz="1800" b="1" dirty="0" smtClean="0"/>
                <a:t>c</a:t>
              </a:r>
              <a:endParaRPr lang="en-US" sz="18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/>
                <a:t>How do we estimate </a:t>
              </a:r>
              <a:r>
                <a:rPr lang="en-US" sz="1800" b="1" dirty="0" smtClean="0"/>
                <a:t>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397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A Functional Mapping?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Emulating human performance can be a complicated process involving highly nonlinear functions.</a:t>
            </a:r>
          </a:p>
          <a:p>
            <a:pPr marL="180975" indent="-168275" eaLnBrk="1" hangingPunct="1">
              <a:spcAft>
                <a:spcPts val="280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Example: Equal Loudness Curves</a:t>
            </a:r>
          </a:p>
          <a:p>
            <a:pPr marL="403225" indent="-222250" eaLnBrk="1" hangingPunct="1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Your perception of loudness varies with frequency.</a:t>
            </a:r>
          </a:p>
          <a:p>
            <a:pPr marL="403225" indent="-222250" eaLnBrk="1" hangingPunct="1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22600"/>
              </a:spcAft>
              <a:buFont typeface="Arial" pitchFamily="34" charset="0"/>
              <a:buChar char="•"/>
              <a:defRPr/>
            </a:pPr>
            <a:r>
              <a:rPr lang="en-US" sz="1800" b="1" dirty="0"/>
              <a:t>C</a:t>
            </a:r>
            <a:r>
              <a:rPr lang="en-US" sz="1800" b="1" dirty="0" smtClean="0"/>
              <a:t>lassifying data can be easy:</a:t>
            </a:r>
          </a:p>
          <a:p>
            <a:pPr marL="180975" indent="-168275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But generalization can be difficult: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7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How Do We Minimize An Objective Function?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360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Most modern learning algorithms use a variant of gradient descent in which we iteratively search for a maximum (or minimum) in a function:</a:t>
            </a:r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 algorithmic details vary from implementation to implementation, but most approaches are based on derivatives (slopes).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Ideal Search Spaces Are Convex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If the search space for a solution is convex, gradient descent or hill-climbing will find an optimal solution.</a:t>
            </a:r>
          </a:p>
          <a:p>
            <a:pPr marL="165100" indent="-1651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This is one reason solutions that minimize the mean square error are popular.</a:t>
            </a:r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However, real world problems involve optimization in very high dimensional spaces that are extremely complex.</a:t>
            </a:r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To simplify things, we often try to “regularize” the problem: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2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Artificial neural networks (ANNs) are algorithms </a:t>
            </a:r>
            <a:r>
              <a:rPr lang="en-US" sz="1800" b="1" dirty="0">
                <a:solidFill>
                  <a:schemeClr val="bg1"/>
                </a:solidFill>
              </a:rPr>
              <a:t>modeled after </a:t>
            </a:r>
            <a:r>
              <a:rPr lang="en-US" sz="1800" b="1" dirty="0" smtClean="0">
                <a:solidFill>
                  <a:schemeClr val="bg1"/>
                </a:solidFill>
              </a:rPr>
              <a:t>how the human brain operates.</a:t>
            </a:r>
            <a:endParaRPr lang="en-US" sz="1800" b="1" dirty="0">
              <a:solidFill>
                <a:schemeClr val="bg1"/>
              </a:solidFill>
            </a:endParaRPr>
          </a:p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ANNs today perform a number of functions including feature extraction, signal modeling and language or domain modeling.</a:t>
            </a:r>
            <a:endParaRPr lang="en-US" sz="1800" b="1" dirty="0">
              <a:solidFill>
                <a:schemeClr val="bg1"/>
              </a:solidFill>
            </a:endParaRPr>
          </a:p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Neural </a:t>
            </a:r>
            <a:r>
              <a:rPr lang="en-US" sz="1800" b="1" dirty="0" smtClean="0">
                <a:solidFill>
                  <a:schemeClr val="bg1"/>
                </a:solidFill>
              </a:rPr>
              <a:t>networks </a:t>
            </a:r>
            <a:r>
              <a:rPr lang="en-US" sz="1800" b="1" dirty="0">
                <a:solidFill>
                  <a:schemeClr val="bg1"/>
                </a:solidFill>
              </a:rPr>
              <a:t>are comprised of nodes, which combine the inputs from the data with a set of coefficients or weights and determine whether the signal will progress further through the </a:t>
            </a:r>
            <a:r>
              <a:rPr lang="en-US" sz="1800" b="1" dirty="0" smtClean="0">
                <a:solidFill>
                  <a:schemeClr val="bg1"/>
                </a:solidFill>
              </a:rPr>
              <a:t>network.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indent="-176213">
              <a:spcAft>
                <a:spcPct val="50000"/>
              </a:spcAft>
              <a:buFontTx/>
              <a:buChar char="•"/>
            </a:pPr>
            <a:endParaRPr lang="en-US" sz="1800" baseline="-25000" dirty="0">
              <a:solidFill>
                <a:schemeClr val="bg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indent="-176213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are summed in the node and the result is passed to the node’s 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activation function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which determines whether the node will fire. </a:t>
                </a:r>
              </a:p>
              <a:p>
                <a:pPr marL="176213" indent="-176213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Aft>
                <a:spcPct val="50000"/>
              </a:spcAft>
            </a:pPr>
            <a:r>
              <a:rPr lang="en-US" sz="1800" b="1" dirty="0">
                <a:solidFill>
                  <a:schemeClr val="bg1"/>
                </a:solidFill>
              </a:rPr>
              <a:t>Node Diagram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indent="-228600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Perceptrons are very simple. They take several binary inputs and generate a single binary </a:t>
                </a:r>
                <a:r>
                  <a:rPr lang="en-US" sz="1800" b="1" dirty="0" smtClean="0">
                    <a:solidFill>
                      <a:schemeClr val="bg1"/>
                    </a:solidFill>
                  </a:rPr>
                  <a:t>output.</a:t>
                </a:r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28600" indent="-228600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the neuron’s output is given by:</a:t>
                </a:r>
              </a:p>
              <a:p>
                <a:pPr>
                  <a:spcAft>
                    <a:spcPct val="50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To simplify,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can be seen as vectors and the threshold is presented as a bias </a:t>
                </a:r>
                <a:r>
                  <a:rPr lang="en-US" sz="1800" b="1" i="1" dirty="0">
                    <a:solidFill>
                      <a:schemeClr val="bg1"/>
                    </a:solidFill>
                  </a:rPr>
                  <a:t>b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𝒃𝒊𝒂𝒔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≡−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𝒕𝒉𝒓𝒆𝒔𝒉𝒐𝒍𝒅</m:t>
                    </m:r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>
                  <a:spcAft>
                    <a:spcPct val="50000"/>
                  </a:spcAft>
                </a:pP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𝒐𝒖𝒕𝒑𝒖𝒕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spcAft>
                  <a:spcPct val="50000"/>
                </a:spcAft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en-US" sz="1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≤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&gt;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1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Learning algorithms involve the adjustment of the weights and bias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A new type of artificial neuron, a 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sigmoid neuron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is commonly used to overcome this issue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This means, the activation function is a logistic function. Other common activation function is the </a:t>
                </a:r>
                <a:r>
                  <a:rPr lang="en-US" sz="1800" b="1" i="1" dirty="0" err="1">
                    <a:solidFill>
                      <a:schemeClr val="bg1"/>
                    </a:solidFill>
                  </a:rPr>
                  <a:t>tanh</a:t>
                </a:r>
                <a:r>
                  <a:rPr lang="en-US" sz="1800" b="1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function, given by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𝒕𝒂𝒏𝒉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7022</TotalTime>
  <Words>622</Words>
  <Application>Microsoft Macintosh PowerPoint</Application>
  <PresentationFormat>Letter Paper (8.5x11 in)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Cambria Math</vt:lpstr>
      <vt:lpstr>Times New Roman</vt:lpstr>
      <vt:lpstr>Wingdings</vt:lpstr>
      <vt:lpstr>Arial</vt:lpstr>
      <vt:lpstr>lecture_title</vt:lpstr>
      <vt:lpstr>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Gateway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383</cp:revision>
  <dcterms:created xsi:type="dcterms:W3CDTF">2002-09-12T17:13:32Z</dcterms:created>
  <dcterms:modified xsi:type="dcterms:W3CDTF">2016-11-11T02:22:14Z</dcterms:modified>
</cp:coreProperties>
</file>