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8" r:id="rId2"/>
  </p:sldMasterIdLst>
  <p:notesMasterIdLst>
    <p:notesMasterId r:id="rId14"/>
  </p:notesMasterIdLst>
  <p:handoutMasterIdLst>
    <p:handoutMasterId r:id="rId15"/>
  </p:handoutMasterIdLst>
  <p:sldIdLst>
    <p:sldId id="311" r:id="rId3"/>
    <p:sldId id="313" r:id="rId4"/>
    <p:sldId id="319" r:id="rId5"/>
    <p:sldId id="314" r:id="rId6"/>
    <p:sldId id="320" r:id="rId7"/>
    <p:sldId id="321" r:id="rId8"/>
    <p:sldId id="322" r:id="rId9"/>
    <p:sldId id="323" r:id="rId10"/>
    <p:sldId id="324" r:id="rId11"/>
    <p:sldId id="325" r:id="rId12"/>
    <p:sldId id="317" r:id="rId13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3" autoAdjust="0"/>
    <p:restoredTop sz="95377" autoAdjust="0"/>
  </p:normalViewPr>
  <p:slideViewPr>
    <p:cSldViewPr snapToGrid="0">
      <p:cViewPr varScale="1">
        <p:scale>
          <a:sx n="91" d="100"/>
          <a:sy n="91" d="100"/>
        </p:scale>
        <p:origin x="216" y="176"/>
      </p:cViewPr>
      <p:guideLst>
        <p:guide orient="horz" pos="2331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565D6-C9A9-40B4-B6E6-5887FB414E06}" type="slidenum">
              <a:rPr lang="en-US"/>
              <a:pPr/>
              <a:t>5</a:t>
            </a:fld>
            <a:endParaRPr lang="en-US"/>
          </a:p>
        </p:txBody>
      </p:sp>
      <p:sp>
        <p:nvSpPr>
          <p:cNvPr id="8192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12750" y="4554538"/>
            <a:ext cx="6550025" cy="431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1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9" y="189885"/>
            <a:ext cx="442353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333399"/>
                </a:solidFill>
              </a:rPr>
              <a:t>UNVS 0822 </a:t>
            </a:r>
            <a:r>
              <a:rPr lang="en-US" sz="1800" b="1" dirty="0">
                <a:solidFill>
                  <a:srgbClr val="333399"/>
                </a:solidFill>
              </a:rPr>
              <a:t>– </a:t>
            </a:r>
            <a:r>
              <a:rPr lang="en-US" sz="1800" b="1" smtClean="0">
                <a:solidFill>
                  <a:srgbClr val="333399"/>
                </a:solidFill>
              </a:rPr>
              <a:t>Demystifying Technology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892034"/>
                </a:solidFill>
              </a:rPr>
              <a:t>UNVS</a:t>
            </a:r>
            <a:r>
              <a:rPr lang="en-US" sz="1200" b="1" baseline="0" dirty="0" smtClean="0">
                <a:solidFill>
                  <a:srgbClr val="892034"/>
                </a:solidFill>
              </a:rPr>
              <a:t> 0822</a:t>
            </a:r>
            <a:r>
              <a:rPr lang="en-US" sz="1200" b="1" dirty="0" smtClean="0">
                <a:solidFill>
                  <a:srgbClr val="892034"/>
                </a:solidFill>
              </a:rPr>
              <a:t>: </a:t>
            </a:r>
            <a:r>
              <a:rPr lang="en-US" sz="1200" b="1" dirty="0">
                <a:solidFill>
                  <a:srgbClr val="892034"/>
                </a:solidFill>
              </a:rPr>
              <a:t>Lecture </a:t>
            </a:r>
            <a:r>
              <a:rPr lang="en-US" sz="1200" b="1" dirty="0" smtClean="0">
                <a:solidFill>
                  <a:srgbClr val="892034"/>
                </a:solidFill>
              </a:rPr>
              <a:t>04, </a:t>
            </a:r>
            <a:r>
              <a:rPr lang="en-US" sz="1200" b="1" dirty="0">
                <a:solidFill>
                  <a:srgbClr val="892034"/>
                </a:solidFill>
              </a:rPr>
              <a:t>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stacho/macm101-2.pdf" TargetMode="External"/><Relationship Id="rId4" Type="http://schemas.openxmlformats.org/officeDocument/2006/relationships/hyperlink" Target="https://en.wikipedia.org/wiki/Artificial_neural_network" TargetMode="External"/><Relationship Id="rId5" Type="http://schemas.openxmlformats.org/officeDocument/2006/relationships/hyperlink" Target="http://www.asimovinstitute.org/neural-network-zoo/" TargetMode="External"/><Relationship Id="rId6" Type="http://schemas.openxmlformats.org/officeDocument/2006/relationships/image" Target="../media/image2.tiff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athsisfun.com/definitions/function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asimovinstitute.org/neural-network-zoo/" TargetMode="Externa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0.png"/><Relationship Id="rId6" Type="http://schemas.openxmlformats.org/officeDocument/2006/relationships/image" Target="../media/image120.png"/><Relationship Id="rId7" Type="http://schemas.openxmlformats.org/officeDocument/2006/relationships/image" Target="../media/image130.png"/><Relationship Id="rId8" Type="http://schemas.openxmlformats.org/officeDocument/2006/relationships/image" Target="../media/image140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8210949" cy="4548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Topics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4113213" algn="l"/>
              </a:tabLst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What is a function?</a:t>
            </a:r>
            <a:br>
              <a:rPr lang="en-US" sz="18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What is a mapping?</a:t>
            </a:r>
            <a:br>
              <a:rPr lang="en-US" sz="18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What types of functions can we learn?</a:t>
            </a:r>
          </a:p>
          <a:p>
            <a:pPr marL="165100" fontAlgn="auto">
              <a:spcAft>
                <a:spcPts val="0"/>
              </a:spcAft>
              <a:tabLst>
                <a:tab pos="4113213" algn="l"/>
              </a:tabLst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How do we learn functions from data?</a:t>
            </a:r>
          </a:p>
          <a:p>
            <a:pPr marL="176213" indent="-176213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Resources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:</a:t>
            </a: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2"/>
              </a:rPr>
              <a:t>Function Definition</a:t>
            </a:r>
            <a:endParaRPr lang="en-US" sz="1800" b="1" dirty="0" smtClean="0">
              <a:solidFill>
                <a:schemeClr val="accent2"/>
              </a:solidFill>
              <a:latin typeface="+mn-lt"/>
            </a:endParaRP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3"/>
              </a:rPr>
              <a:t>Mapping Definition</a:t>
            </a:r>
            <a:endParaRPr lang="en-US" sz="1800" b="1" dirty="0" smtClean="0">
              <a:solidFill>
                <a:schemeClr val="accent2"/>
              </a:solidFill>
              <a:latin typeface="+mn-lt"/>
            </a:endParaRP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4"/>
              </a:rPr>
              <a:t>Artificial Neural Network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5"/>
              </a:rPr>
              <a:t>The Neural Network 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5"/>
              </a:rPr>
              <a:t>Zoo</a:t>
            </a:r>
            <a:endParaRPr lang="en-US" sz="1800" b="1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accent1"/>
                </a:solidFill>
              </a:rPr>
              <a:t>LECTURE </a:t>
            </a:r>
            <a:r>
              <a:rPr lang="en-US" b="1" dirty="0" smtClean="0">
                <a:solidFill>
                  <a:schemeClr val="accent1"/>
                </a:solidFill>
              </a:rPr>
              <a:t>04: </a:t>
            </a:r>
            <a:r>
              <a:rPr lang="en-US" b="1" dirty="0" smtClean="0">
                <a:solidFill>
                  <a:schemeClr val="accent1"/>
                </a:solidFill>
              </a:rPr>
              <a:t>Functional Mappings and Neural Networks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474" y="1431324"/>
            <a:ext cx="2431410" cy="176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27" y="3816768"/>
            <a:ext cx="4574048" cy="243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There Are Many Types Of Neural Networks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30826"/>
            <a:ext cx="8595360" cy="5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Summary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9588" y="589937"/>
            <a:ext cx="872832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The ability to learn complex mappings from data can be a powerful way to predict and classify data, and can lead to a better understanding of underlying dependencies.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This type of learning, however, requires iterative algorithms that are computationally expensive.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Gradient descent is a popular way to find good solutions.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A neural network attempts to emulate properties observed in the human brain: a simple computational element is used that emulates the basic properties of a neuron. By combining large numbers of these nodes in various topologies, we can solve complex engineering and </a:t>
            </a:r>
            <a:r>
              <a:rPr lang="en-US" sz="1800" b="1" smtClean="0"/>
              <a:t>scientific problems.</a:t>
            </a:r>
            <a:endParaRPr lang="en-US" sz="1800" b="1" dirty="0" smtClean="0"/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There are many types of neural networks in use today. In our previous class, you ran a network based on logistic regression.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853417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What Is </a:t>
            </a:r>
            <a:r>
              <a:rPr lang="en-US" b="1" dirty="0" smtClean="0">
                <a:solidFill>
                  <a:schemeClr val="accent2"/>
                </a:solidFill>
              </a:rPr>
              <a:t>A Function?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9993" y="3542666"/>
            <a:ext cx="40903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indent="-168275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/>
              <a:t>How do we estimate </a:t>
            </a:r>
            <a:r>
              <a:rPr lang="en-US" sz="1800" b="1" dirty="0" smtClean="0"/>
              <a:t>the equation of a line from two points?</a:t>
            </a:r>
          </a:p>
          <a:p>
            <a:pPr marL="571500" lvl="1" indent="-334963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sz="1800" b="1" dirty="0" smtClean="0"/>
              <a:t>m = slope = (y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-y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 / (x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-x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</a:t>
            </a:r>
          </a:p>
          <a:p>
            <a:pPr marL="571500" lvl="1" indent="-334963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sz="1800" b="1" dirty="0" smtClean="0"/>
              <a:t>b = y intercept:</a:t>
            </a:r>
          </a:p>
          <a:p>
            <a:pPr marL="808038" lvl="1" indent="-236538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y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 = m(x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 + b</a:t>
            </a:r>
          </a:p>
          <a:p>
            <a:pPr marL="808038" lvl="1" indent="-236538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b = y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 – m(x</a:t>
            </a:r>
            <a:r>
              <a:rPr lang="en-US" sz="1800" b="1" baseline="-25000" dirty="0" smtClean="0"/>
              <a:t>1</a:t>
            </a:r>
            <a:r>
              <a:rPr lang="en-US" sz="1800" b="1" dirty="0" smtClean="0"/>
              <a:t>)</a:t>
            </a:r>
          </a:p>
          <a:p>
            <a:pPr marL="571500" lvl="1" indent="-334963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sz="1800" b="1" dirty="0"/>
              <a:t>check:</a:t>
            </a:r>
          </a:p>
          <a:p>
            <a:pPr marL="808038" lvl="1" indent="-236538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b = y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 – m(x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)</a:t>
            </a:r>
            <a:endParaRPr lang="en-US" sz="18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6539" y="589937"/>
            <a:ext cx="3491400" cy="2580374"/>
            <a:chOff x="236539" y="589937"/>
            <a:chExt cx="3491400" cy="2580374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36539" y="589937"/>
              <a:ext cx="3491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indent="-168275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Equation of a line: y = mx + b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245" y="1082696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4479393" y="589997"/>
            <a:ext cx="4590755" cy="2580314"/>
            <a:chOff x="4479393" y="589997"/>
            <a:chExt cx="4590755" cy="258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432" y="1082696"/>
              <a:ext cx="303220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79393" y="589997"/>
              <a:ext cx="4590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indent="-168275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Equation </a:t>
              </a:r>
              <a:r>
                <a:rPr lang="en-US" sz="1800" b="1" dirty="0"/>
                <a:t>of a parabola: y = ax</a:t>
              </a:r>
              <a:r>
                <a:rPr lang="en-US" sz="1800" b="1" baseline="30000" dirty="0"/>
                <a:t>2</a:t>
              </a:r>
              <a:r>
                <a:rPr lang="en-US" sz="1800" b="1" dirty="0"/>
                <a:t> + </a:t>
              </a:r>
              <a:r>
                <a:rPr lang="en-US" sz="1800" b="1" dirty="0" err="1"/>
                <a:t>bx</a:t>
              </a:r>
              <a:r>
                <a:rPr lang="en-US" sz="1800" b="1" dirty="0"/>
                <a:t> + </a:t>
              </a:r>
              <a:r>
                <a:rPr lang="en-US" sz="1800" b="1" dirty="0" smtClean="0"/>
                <a:t>c</a:t>
              </a:r>
              <a:endParaRPr lang="en-US" sz="18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65453" y="3570802"/>
            <a:ext cx="4427824" cy="3043753"/>
            <a:chOff x="4465453" y="3570802"/>
            <a:chExt cx="4427824" cy="3043753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65453" y="3570802"/>
              <a:ext cx="44278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indent="-168275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/>
                <a:t>How do we estimate </a:t>
              </a:r>
              <a:r>
                <a:rPr lang="en-US" sz="1800" b="1" dirty="0" smtClean="0"/>
                <a:t>the equation of a line from three points or more (hint: mean square error or regression?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1439" y="4526940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6020971" y="498700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453033" y="507844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673093" y="5479307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239232" y="5480450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397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What Is </a:t>
            </a:r>
            <a:r>
              <a:rPr lang="en-US" b="1" dirty="0" smtClean="0">
                <a:solidFill>
                  <a:schemeClr val="accent2"/>
                </a:solidFill>
              </a:rPr>
              <a:t>A Functional Mapping?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6539" y="589937"/>
            <a:ext cx="4335461" cy="603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indent="-168275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Emulating human performance can be a complicated process involving highly nonlinear functions.</a:t>
            </a:r>
          </a:p>
          <a:p>
            <a:pPr marL="180975" indent="-168275" eaLnBrk="1" hangingPunct="1">
              <a:spcAft>
                <a:spcPts val="280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Example: Equal Loudness Curves</a:t>
            </a:r>
          </a:p>
          <a:p>
            <a:pPr marL="403225" indent="-222250" eaLnBrk="1" hangingPunct="1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Your perception of loudness varies with frequency.</a:t>
            </a:r>
          </a:p>
          <a:p>
            <a:pPr marL="403225" indent="-222250" eaLnBrk="1" hangingPunct="1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1" dirty="0" smtClean="0"/>
              <a:t>Perceived loudness also changes depending on the intensity.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9" y="1970821"/>
            <a:ext cx="4388072" cy="3276427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720474" y="589937"/>
            <a:ext cx="4172804" cy="34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indent="-168275" eaLnBrk="1" hangingPunct="1">
              <a:spcAft>
                <a:spcPts val="22600"/>
              </a:spcAft>
              <a:buFont typeface="Arial" pitchFamily="34" charset="0"/>
              <a:buChar char="•"/>
              <a:defRPr/>
            </a:pPr>
            <a:r>
              <a:rPr lang="en-US" sz="1800" b="1" dirty="0"/>
              <a:t>C</a:t>
            </a:r>
            <a:r>
              <a:rPr lang="en-US" sz="1800" b="1" dirty="0" smtClean="0"/>
              <a:t>lassifying data can be easy:</a:t>
            </a:r>
          </a:p>
          <a:p>
            <a:pPr marL="180975" indent="-168275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But generalization can be difficult:</a:t>
            </a:r>
            <a:endParaRPr lang="en-US" sz="18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5" y="1058526"/>
            <a:ext cx="4144284" cy="2514667"/>
          </a:xfrm>
          <a:prstGeom prst="rect">
            <a:avLst/>
          </a:prstGeom>
        </p:spPr>
      </p:pic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730438" y="4965047"/>
            <a:ext cx="246063" cy="23812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6481325" y="4482447"/>
            <a:ext cx="246063" cy="2381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892238" y="4083984"/>
            <a:ext cx="3671888" cy="2613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6778188" y="5049184"/>
            <a:ext cx="233362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6181288" y="5498447"/>
            <a:ext cx="233362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5709800" y="4271309"/>
            <a:ext cx="1858963" cy="2238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Arc 19"/>
          <p:cNvSpPr>
            <a:spLocks noChangeAspect="1"/>
          </p:cNvSpPr>
          <p:nvPr/>
        </p:nvSpPr>
        <p:spPr bwMode="auto">
          <a:xfrm rot="707116" flipV="1">
            <a:off x="6506155" y="4346838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Arc 20"/>
          <p:cNvSpPr>
            <a:spLocks noChangeAspect="1"/>
          </p:cNvSpPr>
          <p:nvPr/>
        </p:nvSpPr>
        <p:spPr bwMode="auto">
          <a:xfrm rot="707116" flipH="1" flipV="1">
            <a:off x="6010418" y="4243406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Arc 21"/>
          <p:cNvSpPr>
            <a:spLocks noChangeAspect="1"/>
          </p:cNvSpPr>
          <p:nvPr/>
        </p:nvSpPr>
        <p:spPr bwMode="auto">
          <a:xfrm rot="2624509">
            <a:off x="6111438" y="5388910"/>
            <a:ext cx="469900" cy="1101725"/>
          </a:xfrm>
          <a:custGeom>
            <a:avLst/>
            <a:gdLst>
              <a:gd name="T0" fmla="*/ 0 w 21600"/>
              <a:gd name="T1" fmla="*/ 0 h 21600"/>
              <a:gd name="T2" fmla="*/ 296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Arc 22"/>
          <p:cNvSpPr>
            <a:spLocks noChangeAspect="1"/>
          </p:cNvSpPr>
          <p:nvPr/>
        </p:nvSpPr>
        <p:spPr bwMode="auto">
          <a:xfrm rot="2624509" flipH="1">
            <a:off x="5771713" y="5063472"/>
            <a:ext cx="471488" cy="1101725"/>
          </a:xfrm>
          <a:custGeom>
            <a:avLst/>
            <a:gdLst>
              <a:gd name="T0" fmla="*/ 0 w 21600"/>
              <a:gd name="T1" fmla="*/ 0 h 21600"/>
              <a:gd name="T2" fmla="*/ 297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Arc 24"/>
          <p:cNvSpPr>
            <a:spLocks/>
          </p:cNvSpPr>
          <p:nvPr/>
        </p:nvSpPr>
        <p:spPr bwMode="auto">
          <a:xfrm rot="17332079">
            <a:off x="7200335" y="5084834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Arc 25"/>
          <p:cNvSpPr>
            <a:spLocks/>
          </p:cNvSpPr>
          <p:nvPr/>
        </p:nvSpPr>
        <p:spPr bwMode="auto">
          <a:xfrm rot="17332079" flipH="1">
            <a:off x="7019625" y="5613608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6754375" y="6109635"/>
            <a:ext cx="233363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Oval 29"/>
          <p:cNvSpPr>
            <a:spLocks noChangeArrowheads="1"/>
          </p:cNvSpPr>
          <p:nvPr/>
        </p:nvSpPr>
        <p:spPr bwMode="auto">
          <a:xfrm>
            <a:off x="7298888" y="5638147"/>
            <a:ext cx="233363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7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How Do We Minimize An Objective Function?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866626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indent="-165100" eaLnBrk="1" hangingPunct="1">
              <a:spcAft>
                <a:spcPts val="360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Most modern learning algorithms use a variant of gradient descent in which we iteratively search for a maximum (or minimum) in a function:</a:t>
            </a:r>
          </a:p>
          <a:p>
            <a:pPr marL="165100" indent="-1651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The algorithmic details vary from implementation to implementation, but most approaches are based on derivatives (slopes).</a:t>
            </a:r>
            <a:endParaRPr lang="en-US" sz="18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286" t="1883" r="10482" b="24982"/>
          <a:stretch/>
        </p:blipFill>
        <p:spPr>
          <a:xfrm>
            <a:off x="714843" y="1389009"/>
            <a:ext cx="7690603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27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Ideal Search Spaces Are Convex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5174981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indent="-1651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If the search space for a solution is convex, gradient descent or hill-climbing will find an optimal solution.</a:t>
            </a:r>
          </a:p>
          <a:p>
            <a:pPr marL="165100" indent="-16510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This is one reason solutions that minimize the mean square error are popular.</a:t>
            </a:r>
            <a:endParaRPr lang="en-US" sz="1800" b="1" dirty="0" smtClean="0"/>
          </a:p>
          <a:p>
            <a:pPr marL="165100" indent="-1651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However, real world problems involve optimization in very high dimensional spaces that are extremely complex.</a:t>
            </a:r>
          </a:p>
          <a:p>
            <a:pPr marL="165100" indent="-1651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To simplify things, we often try to “regularize” the problem:</a:t>
            </a:r>
            <a:endParaRPr lang="en-US" sz="1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76"/>
          <a:stretch/>
        </p:blipFill>
        <p:spPr>
          <a:xfrm>
            <a:off x="5807177" y="656219"/>
            <a:ext cx="3086100" cy="315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8" y="4340356"/>
            <a:ext cx="8000884" cy="2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2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9" name="Rectangle 3155"/>
          <p:cNvSpPr>
            <a:spLocks noChangeArrowheads="1"/>
          </p:cNvSpPr>
          <p:nvPr/>
        </p:nvSpPr>
        <p:spPr bwMode="auto">
          <a:xfrm>
            <a:off x="187531" y="691728"/>
            <a:ext cx="8645525" cy="22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indent="-176213">
              <a:spcAft>
                <a:spcPct val="50000"/>
              </a:spcAft>
              <a:buFontTx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Artificial neural </a:t>
            </a:r>
            <a:r>
              <a:rPr lang="en-US" sz="1800" b="1" dirty="0" smtClean="0">
                <a:solidFill>
                  <a:schemeClr val="bg1"/>
                </a:solidFill>
              </a:rPr>
              <a:t>n</a:t>
            </a:r>
            <a:r>
              <a:rPr lang="en-US" sz="1800" b="1" dirty="0" smtClean="0">
                <a:solidFill>
                  <a:schemeClr val="bg1"/>
                </a:solidFill>
              </a:rPr>
              <a:t>etworks (ANNs) are algorithms </a:t>
            </a:r>
            <a:r>
              <a:rPr lang="en-US" sz="1800" b="1" dirty="0">
                <a:solidFill>
                  <a:schemeClr val="bg1"/>
                </a:solidFill>
              </a:rPr>
              <a:t>modeled after </a:t>
            </a:r>
            <a:r>
              <a:rPr lang="en-US" sz="1800" b="1" dirty="0" smtClean="0">
                <a:solidFill>
                  <a:schemeClr val="bg1"/>
                </a:solidFill>
              </a:rPr>
              <a:t>how the human brain operates.</a:t>
            </a:r>
            <a:endParaRPr lang="en-US" sz="1800" b="1" dirty="0">
              <a:solidFill>
                <a:schemeClr val="bg1"/>
              </a:solidFill>
            </a:endParaRPr>
          </a:p>
          <a:p>
            <a:pPr marL="176213" indent="-176213">
              <a:spcAft>
                <a:spcPct val="50000"/>
              </a:spcAft>
              <a:buFontTx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ANNs today perform a number of functions including feature extraction, signal modeling and language or domain modeling.</a:t>
            </a:r>
            <a:endParaRPr lang="en-US" sz="1800" b="1" dirty="0">
              <a:solidFill>
                <a:schemeClr val="bg1"/>
              </a:solidFill>
            </a:endParaRPr>
          </a:p>
          <a:p>
            <a:pPr marL="176213" indent="-176213">
              <a:spcAft>
                <a:spcPct val="50000"/>
              </a:spcAft>
              <a:buFontTx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Neural </a:t>
            </a:r>
            <a:r>
              <a:rPr lang="en-US" sz="1800" b="1" dirty="0" smtClean="0">
                <a:solidFill>
                  <a:schemeClr val="bg1"/>
                </a:solidFill>
              </a:rPr>
              <a:t>networks </a:t>
            </a:r>
            <a:r>
              <a:rPr lang="en-US" sz="1800" b="1" dirty="0">
                <a:solidFill>
                  <a:schemeClr val="bg1"/>
                </a:solidFill>
              </a:rPr>
              <a:t>are comprised of nodes, which combine the inputs from the data with a set of coefficients or weights and determine whether the signal will progress further through the </a:t>
            </a:r>
            <a:r>
              <a:rPr lang="en-US" sz="1800" b="1" dirty="0" smtClean="0">
                <a:solidFill>
                  <a:schemeClr val="bg1"/>
                </a:solidFill>
              </a:rPr>
              <a:t>network.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0899" name="Rectangle 3075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Neural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15" y="3222257"/>
            <a:ext cx="7294369" cy="2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31775" y="663591"/>
            <a:ext cx="864552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indent="-176213">
              <a:spcAft>
                <a:spcPct val="50000"/>
              </a:spcAft>
              <a:buFontTx/>
              <a:buChar char="•"/>
            </a:pPr>
            <a:endParaRPr lang="en-US" sz="1800" baseline="-25000" dirty="0">
              <a:solidFill>
                <a:schemeClr val="bg1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Nodes in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55"/>
              <p:cNvSpPr>
                <a:spLocks noChangeArrowheads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176213" indent="-176213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The products between the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and the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are summed in the node and the result is passed to the node’s </a:t>
                </a:r>
                <a:r>
                  <a:rPr lang="en-US" sz="1800" b="1" dirty="0">
                    <a:solidFill>
                      <a:srgbClr val="C00000"/>
                    </a:solidFill>
                  </a:rPr>
                  <a:t>activation function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, which determines whether the node will fire. </a:t>
                </a:r>
              </a:p>
              <a:p>
                <a:pPr marL="176213" indent="-176213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Perceptrons are the most fundamental and simplest models of neurons. </a:t>
                </a:r>
              </a:p>
            </p:txBody>
          </p:sp>
        </mc:Choice>
        <mc:Fallback xmlns="">
          <p:sp>
            <p:nvSpPr>
              <p:cNvPr id="6" name="Rectangle 3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blipFill>
                <a:blip r:embed="rId2"/>
                <a:stretch>
                  <a:fillRect l="-1551" t="-40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32104" y="2889366"/>
            <a:ext cx="4386169" cy="3790776"/>
            <a:chOff x="3921008" y="1678731"/>
            <a:chExt cx="4167871" cy="3620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08" y="2478156"/>
              <a:ext cx="3900220" cy="202160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68427" y="1678731"/>
              <a:ext cx="3620452" cy="362045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2392543"/>
            <a:ext cx="3660224" cy="252965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451370" y="3579779"/>
            <a:ext cx="1780734" cy="9533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155"/>
          <p:cNvSpPr>
            <a:spLocks noChangeArrowheads="1"/>
          </p:cNvSpPr>
          <p:nvPr/>
        </p:nvSpPr>
        <p:spPr bwMode="auto">
          <a:xfrm>
            <a:off x="5986446" y="2543498"/>
            <a:ext cx="1742731" cy="4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Aft>
                <a:spcPct val="50000"/>
              </a:spcAft>
            </a:pPr>
            <a:r>
              <a:rPr lang="en-US" sz="1800" b="1" dirty="0">
                <a:solidFill>
                  <a:schemeClr val="bg1"/>
                </a:solidFill>
              </a:rPr>
              <a:t>Node Diagram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4389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28600" indent="-228600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Perceptrons are very simple. They take several binary inputs and generate a single binary </a:t>
                </a:r>
                <a:r>
                  <a:rPr lang="en-US" sz="1800" b="1" dirty="0" smtClean="0">
                    <a:solidFill>
                      <a:schemeClr val="bg1"/>
                    </a:solidFill>
                  </a:rPr>
                  <a:t>output.</a:t>
                </a:r>
                <a:endParaRPr lang="en-US" sz="1800" b="1" dirty="0">
                  <a:solidFill>
                    <a:schemeClr val="bg1"/>
                  </a:solidFill>
                </a:endParaRPr>
              </a:p>
              <a:p>
                <a:pPr marL="228600" indent="-228600">
                  <a:spcAft>
                    <a:spcPct val="50000"/>
                  </a:spcAft>
                  <a:buFontTx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Given a set of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, and a set of corresponding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the neuron’s output is given by:</a:t>
                </a:r>
              </a:p>
              <a:p>
                <a:pPr>
                  <a:spcAft>
                    <a:spcPct val="50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1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To simplify,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can be seen as vectors and the threshold is presented as a bias </a:t>
                </a:r>
                <a:r>
                  <a:rPr lang="en-US" sz="1800" b="1" i="1" dirty="0">
                    <a:solidFill>
                      <a:schemeClr val="bg1"/>
                    </a:solidFill>
                  </a:rPr>
                  <a:t>b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𝒃𝒊𝒂𝒔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≡−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𝒕𝒉𝒓𝒆𝒔𝒉𝒐𝒍𝒅</m:t>
                    </m:r>
                  </m:oMath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>
                  <a:spcAft>
                    <a:spcPct val="50000"/>
                  </a:spcAft>
                </a:pP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438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 rotWithShape="0">
                <a:blip r:embed="rId2"/>
                <a:stretch>
                  <a:fillRect l="-1551" t="-2012" r="-70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Perceptrons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10293" y="4388282"/>
            <a:ext cx="3501957" cy="1634584"/>
            <a:chOff x="2003568" y="2754209"/>
            <a:chExt cx="4051391" cy="1976883"/>
          </a:xfrm>
        </p:grpSpPr>
        <p:grpSp>
          <p:nvGrpSpPr>
            <p:cNvPr id="47" name="Group 46"/>
            <p:cNvGrpSpPr/>
            <p:nvPr/>
          </p:nvGrpSpPr>
          <p:grpSpPr>
            <a:xfrm>
              <a:off x="2003568" y="2826444"/>
              <a:ext cx="4051391" cy="1904648"/>
              <a:chOff x="1563080" y="3536731"/>
              <a:chExt cx="4051391" cy="190464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411165" y="3993206"/>
                <a:ext cx="1190017" cy="1190017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2010882" y="4591454"/>
                <a:ext cx="138407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601182" y="4588210"/>
                <a:ext cx="60311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27702" y="3831078"/>
                <a:ext cx="1496440" cy="5333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950728" y="4802220"/>
                <a:ext cx="1473414" cy="46385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083"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spcAft>
                        <a:spcPct val="50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𝒐𝒖𝒕𝒑𝒖𝒕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0000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281276" y="3080087"/>
              <a:ext cx="340469" cy="35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spcAft>
                  <a:spcPct val="50000"/>
                </a:spcAft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5"/>
                <p:cNvSpPr>
                  <a:spLocks noChangeArrowheads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>
                    <a:spcAft>
                      <a:spcPct val="50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blipFill>
                  <a:blip r:embed="rId7"/>
                  <a:stretch>
                    <a:fillRect r="-18367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5"/>
                <p:cNvSpPr>
                  <a:spLocks noChangeArrowheads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>
                    <a:spcAft>
                      <a:spcPct val="50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blipFill>
                  <a:blip r:embed="rId8"/>
                  <a:stretch>
                    <a:fillRect r="-18750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>
                    <a:spcAft>
                      <a:spcPct val="50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blipFill>
                  <a:blip r:embed="rId9"/>
                  <a:stretch>
                    <a:fillRect r="-18750" b="-250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en-US" sz="1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l-GR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≤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l-GR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&gt;</m:t>
                              </m:r>
                              <m: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18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Sigmoid Neurons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Learning algorithms involve the adjustment of the weights and bias</a:t>
                </a: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If the neuron model used is the perceptron, a small change in a weight or bias can cause output to completely flip (being a binary model), and the flip can cause a change in the behavior of the entire network</a:t>
                </a: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A new type of artificial neuron, a </a:t>
                </a:r>
                <a:r>
                  <a:rPr lang="en-US" sz="1800" b="1" dirty="0">
                    <a:solidFill>
                      <a:srgbClr val="C00000"/>
                    </a:solidFill>
                  </a:rPr>
                  <a:t>sigmoid neuron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, is commonly used to overcome this issue</a:t>
                </a:r>
                <a:r>
                  <a:rPr lang="en-US" sz="1800" b="1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In this case, the output is given by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f>
                      <m:f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ct val="5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This means, the activation function is a logistic function. Other common activation function is the </a:t>
                </a:r>
                <a:r>
                  <a:rPr lang="en-US" sz="1800" b="1" i="1" dirty="0" err="1">
                    <a:solidFill>
                      <a:schemeClr val="bg1"/>
                    </a:solidFill>
                  </a:rPr>
                  <a:t>tanh</a:t>
                </a:r>
                <a:r>
                  <a:rPr lang="en-US" sz="1800" b="1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function, given by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𝒕𝒂𝒏𝒉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sup>
                            </m:s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>
                <a:blip r:embed="rId2"/>
                <a:stretch>
                  <a:fillRect l="-1551" t="-2012" r="-42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10" y="4212198"/>
            <a:ext cx="4222145" cy="2301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9" y="4060660"/>
            <a:ext cx="4257040" cy="2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7021</TotalTime>
  <Words>622</Words>
  <Application>Microsoft Macintosh PowerPoint</Application>
  <PresentationFormat>Letter Paper (8.5x11 in)</PresentationFormat>
  <Paragraphs>73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Cambria Math</vt:lpstr>
      <vt:lpstr>Times New Roman</vt:lpstr>
      <vt:lpstr>Wingdings</vt:lpstr>
      <vt:lpstr>Arial</vt:lpstr>
      <vt:lpstr>lecture_title</vt:lpstr>
      <vt:lpstr>isip_default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Gateway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382</cp:revision>
  <dcterms:created xsi:type="dcterms:W3CDTF">2002-09-12T17:13:32Z</dcterms:created>
  <dcterms:modified xsi:type="dcterms:W3CDTF">2016-10-31T01:34:33Z</dcterms:modified>
</cp:coreProperties>
</file>