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68" r:id="rId2"/>
    <p:sldId id="269" r:id="rId3"/>
    <p:sldId id="277" r:id="rId4"/>
    <p:sldId id="281" r:id="rId5"/>
    <p:sldId id="270" r:id="rId6"/>
    <p:sldId id="278" r:id="rId7"/>
    <p:sldId id="279" r:id="rId8"/>
    <p:sldId id="280" r:id="rId9"/>
    <p:sldId id="272" r:id="rId10"/>
    <p:sldId id="273" r:id="rId11"/>
    <p:sldId id="274" r:id="rId12"/>
    <p:sldId id="275" r:id="rId13"/>
    <p:sldId id="276" r:id="rId14"/>
    <p:sldId id="282" r:id="rId15"/>
    <p:sldId id="257" r:id="rId16"/>
    <p:sldId id="271" r:id="rId17"/>
    <p:sldId id="256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0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05" d="100"/>
          <a:sy n="205" d="100"/>
        </p:scale>
        <p:origin x="-25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notesViewPr>
    <p:cSldViewPr snapToGrid="0" snapToObjects="1">
      <p:cViewPr varScale="1">
        <p:scale>
          <a:sx n="163" d="100"/>
          <a:sy n="163" d="100"/>
        </p:scale>
        <p:origin x="-143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538B4-9AFA-1940-B918-297B7DD777F7}" type="datetimeFigureOut">
              <a:rPr lang="en-US" smtClean="0"/>
              <a:t>1/26/15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C979C-828F-2445-9BA6-C3319B907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1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C979C-828F-2445-9BA6-C3319B907D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93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C5959-7FBF-AA4D-93A4-6F3B94EA32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9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8D1B4-8245-43E5-B4A3-C94D47031E5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EB25-7695-E249-8DE5-48B3EC9A40C2}" type="datetimeFigureOut">
              <a:rPr lang="en-US" smtClean="0"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9664-AFDE-BF47-B82D-257484A0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4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EB25-7695-E249-8DE5-48B3EC9A40C2}" type="datetimeFigureOut">
              <a:rPr lang="en-US" smtClean="0"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9664-AFDE-BF47-B82D-257484A0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9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EB25-7695-E249-8DE5-48B3EC9A40C2}" type="datetimeFigureOut">
              <a:rPr lang="en-US" smtClean="0"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9664-AFDE-BF47-B82D-257484A0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7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EB25-7695-E249-8DE5-48B3EC9A40C2}" type="datetimeFigureOut">
              <a:rPr lang="en-US" smtClean="0"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9664-AFDE-BF47-B82D-257484A0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EB25-7695-E249-8DE5-48B3EC9A40C2}" type="datetimeFigureOut">
              <a:rPr lang="en-US" smtClean="0"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9664-AFDE-BF47-B82D-257484A0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6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EB25-7695-E249-8DE5-48B3EC9A40C2}" type="datetimeFigureOut">
              <a:rPr lang="en-US" smtClean="0"/>
              <a:t>1/26/15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9664-AFDE-BF47-B82D-257484A0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5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EB25-7695-E249-8DE5-48B3EC9A40C2}" type="datetimeFigureOut">
              <a:rPr lang="en-US" smtClean="0"/>
              <a:t>1/26/15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9664-AFDE-BF47-B82D-257484A0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0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EB25-7695-E249-8DE5-48B3EC9A40C2}" type="datetimeFigureOut">
              <a:rPr lang="en-US" smtClean="0"/>
              <a:t>1/26/15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9664-AFDE-BF47-B82D-257484A0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4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EB25-7695-E249-8DE5-48B3EC9A40C2}" type="datetimeFigureOut">
              <a:rPr lang="en-US" smtClean="0"/>
              <a:t>1/26/15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9664-AFDE-BF47-B82D-257484A0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0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EB25-7695-E249-8DE5-48B3EC9A40C2}" type="datetimeFigureOut">
              <a:rPr lang="en-US" smtClean="0"/>
              <a:t>1/26/15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9664-AFDE-BF47-B82D-257484A0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EB25-7695-E249-8DE5-48B3EC9A40C2}" type="datetimeFigureOut">
              <a:rPr lang="en-US" smtClean="0"/>
              <a:t>1/26/15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9664-AFDE-BF47-B82D-257484A0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5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5EB25-7695-E249-8DE5-48B3EC9A40C2}" type="datetimeFigureOut">
              <a:rPr lang="en-US" smtClean="0"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19664-AFDE-BF47-B82D-257484A0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2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A6002A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2.emf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nedcdata.org" TargetMode="External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hyperlink" Target="http://www.nedcdata.org" TargetMode="External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.emf"/><Relationship Id="rId5" Type="http://schemas.openxmlformats.org/officeDocument/2006/relationships/image" Target="../media/image26.emf"/><Relationship Id="rId6" Type="http://schemas.openxmlformats.org/officeDocument/2006/relationships/image" Target="../media/image15.png"/><Relationship Id="rId7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png"/><Relationship Id="rId6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 txBox="1">
            <a:spLocks/>
          </p:cNvSpPr>
          <p:nvPr/>
        </p:nvSpPr>
        <p:spPr>
          <a:xfrm>
            <a:off x="366279" y="239591"/>
            <a:ext cx="4467271" cy="230832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smtClean="0">
                <a:solidFill>
                  <a:srgbClr val="A6002A"/>
                </a:solidFill>
                <a:latin typeface="Arial"/>
                <a:cs typeface="Arial"/>
              </a:rPr>
              <a:t>Neural Engineering Data Consortium</a:t>
            </a:r>
            <a:endParaRPr lang="en-US" sz="4400" dirty="0">
              <a:solidFill>
                <a:srgbClr val="A6002A"/>
              </a:solidFill>
              <a:latin typeface="Arial"/>
              <a:cs typeface="Arial"/>
            </a:endParaRP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2604882" y="2876829"/>
            <a:ext cx="4960676" cy="6166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dirty="0" smtClean="0">
                <a:latin typeface="Arial"/>
                <a:cs typeface="Arial"/>
              </a:rPr>
              <a:t>Data and Analytics</a:t>
            </a:r>
            <a:br>
              <a:rPr lang="en-US" sz="3600" dirty="0" smtClean="0">
                <a:latin typeface="Arial"/>
                <a:cs typeface="Arial"/>
              </a:rPr>
            </a:br>
            <a:r>
              <a:rPr lang="en-US" sz="3600" dirty="0" smtClean="0">
                <a:latin typeface="Arial"/>
                <a:cs typeface="Arial"/>
              </a:rPr>
              <a:t>that Drive Innovation in Healthcare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615" y="4767950"/>
            <a:ext cx="2683990" cy="185103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215241" y="5463559"/>
            <a:ext cx="3146673" cy="830997"/>
            <a:chOff x="1215241" y="5463559"/>
            <a:chExt cx="3146673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1215241" y="5463559"/>
              <a:ext cx="27900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A6002A"/>
                  </a:solidFill>
                  <a:latin typeface="Arial"/>
                  <a:cs typeface="Arial"/>
                </a:rPr>
                <a:t>info@nedcdata.org</a:t>
              </a:r>
              <a:endParaRPr lang="en-US" sz="2400" dirty="0" smtClean="0">
                <a:solidFill>
                  <a:srgbClr val="A6002A"/>
                </a:solidFill>
                <a:latin typeface="Arial"/>
                <a:cs typeface="Arial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32331" y="5832891"/>
              <a:ext cx="27295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 smtClean="0">
                  <a:solidFill>
                    <a:srgbClr val="A6002A"/>
                  </a:solidFill>
                  <a:latin typeface="Arial"/>
                  <a:cs typeface="Arial"/>
                </a:rPr>
                <a:t>www.nedcdata.org</a:t>
              </a:r>
              <a:endParaRPr lang="en-US" sz="2400" dirty="0">
                <a:solidFill>
                  <a:srgbClr val="A6002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595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xmlns:p14="http://schemas.microsoft.com/office/powerpoint/2010/main" spd="med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1-25 at 12.51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19" y="1526986"/>
            <a:ext cx="8396083" cy="455601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Learning Analytics…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3798" y="3860367"/>
            <a:ext cx="6366129" cy="254015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1-25 at 12.51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19" y="1526986"/>
            <a:ext cx="8396083" cy="455601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Automatically Marked EEG…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089" y="3860367"/>
            <a:ext cx="2723567" cy="254015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8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1-25 at 12.51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19" y="1526986"/>
            <a:ext cx="8396083" cy="455601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Automatic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24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1-25 at 12.51.2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2" t="55617" r="9306"/>
          <a:stretch/>
        </p:blipFill>
        <p:spPr>
          <a:xfrm>
            <a:off x="2873948" y="4060905"/>
            <a:ext cx="5196499" cy="2022096"/>
          </a:xfrm>
          <a:prstGeom prst="rect">
            <a:avLst/>
          </a:prstGeom>
        </p:spPr>
      </p:pic>
      <p:pic>
        <p:nvPicPr>
          <p:cNvPr id="5" name="Imagen 5"/>
          <p:cNvPicPr>
            <a:picLocks noChangeAspect="1"/>
          </p:cNvPicPr>
          <p:nvPr/>
        </p:nvPicPr>
        <p:blipFill rotWithShape="1">
          <a:blip r:embed="rId3"/>
          <a:srcRect t="19255" b="17480"/>
          <a:stretch/>
        </p:blipFill>
        <p:spPr>
          <a:xfrm>
            <a:off x="268524" y="3927213"/>
            <a:ext cx="8121276" cy="2460454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3241546" y="1871692"/>
            <a:ext cx="1489983" cy="2189213"/>
          </a:xfrm>
          <a:prstGeom prst="downArrow">
            <a:avLst/>
          </a:prstGeom>
          <a:gradFill flip="none" rotWithShape="1">
            <a:gsLst>
              <a:gs pos="45000">
                <a:schemeClr val="accent2">
                  <a:lumMod val="75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46437" y="2378926"/>
            <a:ext cx="26081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A6002A"/>
                </a:solidFill>
                <a:latin typeface="Arial"/>
                <a:cs typeface="Arial"/>
              </a:rPr>
              <a:t>Semi-supervised deep learning trained on the world’s largest clinical EEG data corpus</a:t>
            </a:r>
            <a:endParaRPr lang="en-US" sz="2000" dirty="0">
              <a:solidFill>
                <a:srgbClr val="A6002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418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xmlns:p14="http://schemas.microsoft.com/office/powerpoint/2010/main" spd="med" advClick="0" advTm="1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0807E-7 1.6763E-6 L -0.13161 -0.5616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-280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/>
          <p:cNvPicPr>
            <a:picLocks noChangeAspect="1"/>
          </p:cNvPicPr>
          <p:nvPr/>
        </p:nvPicPr>
        <p:blipFill rotWithShape="1">
          <a:blip r:embed="rId2"/>
          <a:srcRect t="19255" b="17480"/>
          <a:stretch/>
        </p:blipFill>
        <p:spPr>
          <a:xfrm>
            <a:off x="268524" y="3927213"/>
            <a:ext cx="8121276" cy="2460454"/>
          </a:xfrm>
          <a:prstGeom prst="rect">
            <a:avLst/>
          </a:prstGeom>
        </p:spPr>
      </p:pic>
      <p:pic>
        <p:nvPicPr>
          <p:cNvPr id="2" name="Picture 1" descr="Screen Shot 2015-01-25 at 12.51.22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2" t="55617" r="9306"/>
          <a:stretch/>
        </p:blipFill>
        <p:spPr>
          <a:xfrm>
            <a:off x="1672092" y="207537"/>
            <a:ext cx="5196499" cy="2022096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3241546" y="1871692"/>
            <a:ext cx="1489983" cy="2189213"/>
          </a:xfrm>
          <a:prstGeom prst="downArrow">
            <a:avLst/>
          </a:prstGeom>
          <a:gradFill flip="none" rotWithShape="1">
            <a:gsLst>
              <a:gs pos="45000">
                <a:schemeClr val="accent2">
                  <a:lumMod val="75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46437" y="2378926"/>
            <a:ext cx="26081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A6002A"/>
                </a:solidFill>
                <a:latin typeface="Arial"/>
                <a:cs typeface="Arial"/>
              </a:rPr>
              <a:t>Semi-supervised deep learning trained on the world’s largest clinical EEG data corpus</a:t>
            </a:r>
            <a:endParaRPr lang="en-US" sz="2000" dirty="0">
              <a:solidFill>
                <a:srgbClr val="A6002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004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xmlns:p14="http://schemas.microsoft.com/office/powerpoint/2010/main" spd="med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Sponsored by…</a:t>
            </a:r>
            <a:endParaRPr lang="en-US" dirty="0"/>
          </a:p>
        </p:txBody>
      </p:sp>
      <p:pic>
        <p:nvPicPr>
          <p:cNvPr id="3" name="Picture 2" descr="coe_logo_sp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80" y="5669645"/>
            <a:ext cx="7774878" cy="556452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69" y="2812236"/>
            <a:ext cx="2010937" cy="2019915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802" y="3822194"/>
            <a:ext cx="3139998" cy="1609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882" y="1473330"/>
            <a:ext cx="1752600" cy="1955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57200" y="1127511"/>
            <a:ext cx="1922897" cy="2199270"/>
            <a:chOff x="7221103" y="2849754"/>
            <a:chExt cx="1922897" cy="21992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762" y="2849754"/>
              <a:ext cx="1343579" cy="157356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221103" y="4402693"/>
              <a:ext cx="19228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"/>
                  <a:cs typeface="Gill Sans"/>
                </a:rPr>
                <a:t>Temple University</a:t>
              </a:r>
            </a:p>
            <a:p>
              <a:r>
                <a:rPr lang="en-US" dirty="0" smtClean="0">
                  <a:latin typeface="Gill Sans"/>
                  <a:cs typeface="Gill Sans"/>
                </a:rPr>
                <a:t>Office of Research</a:t>
              </a:r>
              <a:endParaRPr lang="en-US" dirty="0">
                <a:latin typeface="Gill Sans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544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000">
        <p:fade/>
      </p:transition>
    </mc:Choice>
    <mc:Fallback xmlns="">
      <p:transition xmlns:p14="http://schemas.microsoft.com/office/powerpoint/2010/main" spd="med" advClick="0" advTm="13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 txBox="1">
            <a:spLocks/>
          </p:cNvSpPr>
          <p:nvPr/>
        </p:nvSpPr>
        <p:spPr>
          <a:xfrm>
            <a:off x="5120245" y="1801296"/>
            <a:ext cx="2424224" cy="100627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A6002A"/>
                </a:solidFill>
                <a:latin typeface="Arial"/>
                <a:cs typeface="Arial"/>
              </a:rPr>
              <a:t>Transforming healthcare through big data analytics</a:t>
            </a:r>
            <a:endParaRPr lang="en-US" dirty="0">
              <a:solidFill>
                <a:srgbClr val="A6002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1897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xmlns:p14="http://schemas.microsoft.com/office/powerpoint/2010/main" spd="med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4419" y="1091363"/>
            <a:ext cx="8686800" cy="5090175"/>
            <a:chOff x="23294824" y="26047011"/>
            <a:chExt cx="6515622" cy="3817937"/>
          </a:xfrm>
        </p:grpSpPr>
        <p:grpSp>
          <p:nvGrpSpPr>
            <p:cNvPr id="5" name="Group 4"/>
            <p:cNvGrpSpPr/>
            <p:nvPr/>
          </p:nvGrpSpPr>
          <p:grpSpPr>
            <a:xfrm>
              <a:off x="27391236" y="27752266"/>
              <a:ext cx="2419210" cy="2110496"/>
              <a:chOff x="4202411" y="3916781"/>
              <a:chExt cx="2419210" cy="211049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4202411" y="3916781"/>
                <a:ext cx="1140368" cy="630936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Funded</a:t>
                </a: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PI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202411" y="4664549"/>
                <a:ext cx="1140368" cy="630936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Funded</a:t>
                </a: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PI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202411" y="5402620"/>
                <a:ext cx="1140368" cy="624657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Funded</a:t>
                </a: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PI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481253" y="3916781"/>
                <a:ext cx="1140368" cy="630936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Unfunded</a:t>
                </a: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PI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481253" y="4663618"/>
                <a:ext cx="1140368" cy="623099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Unfunded</a:t>
                </a: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PI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481253" y="5402619"/>
                <a:ext cx="1140368" cy="624657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Unfunded</a:t>
                </a: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PI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3313112" y="27840157"/>
              <a:ext cx="2526631" cy="2024791"/>
              <a:chOff x="227256" y="4004672"/>
              <a:chExt cx="2526631" cy="2024791"/>
            </a:xfrm>
            <a:effectLst/>
          </p:grpSpPr>
          <p:sp>
            <p:nvSpPr>
              <p:cNvPr id="18" name="Rectangle 17"/>
              <p:cNvSpPr/>
              <p:nvPr/>
            </p:nvSpPr>
            <p:spPr>
              <a:xfrm>
                <a:off x="227256" y="4004672"/>
                <a:ext cx="2526631" cy="2024791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Neural Engineering Data</a:t>
                </a: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Consortium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63162" y="4664549"/>
                <a:ext cx="2254818" cy="353845"/>
              </a:xfrm>
              <a:prstGeom prst="rect">
                <a:avLst/>
              </a:prstGeom>
              <a:solidFill>
                <a:srgbClr val="8000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schemeClr val="bg1"/>
                    </a:solidFill>
                    <a:latin typeface="Calibri"/>
                  </a:rPr>
                  <a:t>Data Design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63162" y="5070734"/>
                <a:ext cx="2254818" cy="353845"/>
              </a:xfrm>
              <a:prstGeom prst="rect">
                <a:avLst/>
              </a:prstGeom>
              <a:solidFill>
                <a:srgbClr val="8000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schemeClr val="bg1"/>
                    </a:solidFill>
                    <a:latin typeface="Calibri"/>
                  </a:rPr>
                  <a:t>Data Generation</a:t>
                </a: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23449018" y="29312404"/>
              <a:ext cx="2254818" cy="353845"/>
            </a:xfrm>
            <a:prstGeom prst="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Results Scoring</a:t>
              </a:r>
            </a:p>
          </p:txBody>
        </p:sp>
        <p:sp>
          <p:nvSpPr>
            <p:cNvPr id="8" name="Down Arrow 7"/>
            <p:cNvSpPr/>
            <p:nvPr/>
          </p:nvSpPr>
          <p:spPr>
            <a:xfrm rot="5400000">
              <a:off x="26221323" y="28414058"/>
              <a:ext cx="670902" cy="1583937"/>
            </a:xfrm>
            <a:prstGeom prst="downArrow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Results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25839743" y="26772475"/>
              <a:ext cx="3730058" cy="487728"/>
            </a:xfrm>
            <a:prstGeom prst="chevron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smtClean="0">
                  <a:solidFill>
                    <a:prstClr val="black"/>
                  </a:solidFill>
                  <a:latin typeface="Calibri"/>
                </a:rPr>
                <a:t>Research Questions</a:t>
              </a:r>
              <a:endParaRPr lang="en-US" sz="3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728108" y="26995387"/>
              <a:ext cx="1036697" cy="68714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Funding Agencies</a:t>
              </a:r>
            </a:p>
          </p:txBody>
        </p:sp>
        <p:sp>
          <p:nvSpPr>
            <p:cNvPr id="11" name="Circular Arrow 10"/>
            <p:cNvSpPr/>
            <p:nvPr/>
          </p:nvSpPr>
          <p:spPr>
            <a:xfrm rot="2335699">
              <a:off x="24554594" y="26064785"/>
              <a:ext cx="1164475" cy="141194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9818"/>
              </a:avLst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84000"/>
                  </a:schemeClr>
                </a:gs>
                <a:gs pos="80000">
                  <a:schemeClr val="accent1">
                    <a:shade val="93000"/>
                    <a:satMod val="130000"/>
                    <a:alpha val="84000"/>
                  </a:schemeClr>
                </a:gs>
                <a:gs pos="100000">
                  <a:schemeClr val="accent1">
                    <a:shade val="94000"/>
                    <a:satMod val="135000"/>
                    <a:alpha val="84000"/>
                  </a:schemeClr>
                </a:gs>
              </a:gsLst>
              <a:lin ang="16200000" scaled="0"/>
              <a:tileRect/>
            </a:gra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 rot="5400000">
              <a:off x="26221322" y="27778800"/>
              <a:ext cx="670902" cy="1583937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Fees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 rot="16200000">
              <a:off x="26442958" y="28204633"/>
              <a:ext cx="670902" cy="1396041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Data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24179821" y="26190582"/>
              <a:ext cx="961759" cy="438667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Calibri"/>
                </a:rPr>
                <a:t>Industry</a:t>
              </a:r>
            </a:p>
          </p:txBody>
        </p:sp>
        <p:sp>
          <p:nvSpPr>
            <p:cNvPr id="15" name="Circular Arrow 14"/>
            <p:cNvSpPr/>
            <p:nvPr/>
          </p:nvSpPr>
          <p:spPr>
            <a:xfrm rot="18634041">
              <a:off x="23418558" y="25923277"/>
              <a:ext cx="1164475" cy="141194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9818"/>
              </a:avLst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84000"/>
                  </a:schemeClr>
                </a:gs>
                <a:gs pos="80000">
                  <a:schemeClr val="accent1">
                    <a:shade val="93000"/>
                    <a:satMod val="130000"/>
                    <a:alpha val="84000"/>
                  </a:schemeClr>
                </a:gs>
                <a:gs pos="100000">
                  <a:schemeClr val="accent1">
                    <a:shade val="94000"/>
                    <a:satMod val="135000"/>
                    <a:alpha val="84000"/>
                  </a:schemeClr>
                </a:gs>
              </a:gsLst>
              <a:lin ang="16200000" scaled="0"/>
              <a:tileRect/>
            </a:gra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Rectangle 15"/>
            <p:cNvSpPr>
              <a:spLocks/>
            </p:cNvSpPr>
            <p:nvPr/>
          </p:nvSpPr>
          <p:spPr>
            <a:xfrm>
              <a:off x="23391052" y="26673439"/>
              <a:ext cx="685800" cy="6858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PI</a:t>
              </a:r>
            </a:p>
          </p:txBody>
        </p:sp>
        <p:sp>
          <p:nvSpPr>
            <p:cNvPr id="17" name="Circular Arrow 16"/>
            <p:cNvSpPr/>
            <p:nvPr/>
          </p:nvSpPr>
          <p:spPr>
            <a:xfrm rot="10800000">
              <a:off x="23689273" y="26774396"/>
              <a:ext cx="1227099" cy="97786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9251"/>
              </a:avLst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84000"/>
                  </a:schemeClr>
                </a:gs>
                <a:gs pos="80000">
                  <a:schemeClr val="accent1">
                    <a:shade val="93000"/>
                    <a:satMod val="130000"/>
                    <a:alpha val="84000"/>
                  </a:schemeClr>
                </a:gs>
                <a:gs pos="100000">
                  <a:schemeClr val="accent1">
                    <a:shade val="94000"/>
                    <a:satMod val="135000"/>
                    <a:alpha val="84000"/>
                  </a:schemeClr>
                </a:gs>
              </a:gsLst>
              <a:lin ang="16200000" scaled="0"/>
              <a:tileRect/>
            </a:gra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14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xmlns:p14="http://schemas.microsoft.com/office/powerpoint/2010/main" spd="med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99052" y="274638"/>
            <a:ext cx="3387748" cy="1143000"/>
          </a:xfrm>
        </p:spPr>
        <p:txBody>
          <a:bodyPr/>
          <a:lstStyle/>
          <a:p>
            <a:r>
              <a:rPr lang="en-US" dirty="0" smtClean="0"/>
              <a:t>EEG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" r="6273"/>
          <a:stretch>
            <a:fillRect/>
          </a:stretch>
        </p:blipFill>
        <p:spPr>
          <a:xfrm>
            <a:off x="2908620" y="3428781"/>
            <a:ext cx="6235380" cy="3429219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2" b="522"/>
          <a:stretch/>
        </p:blipFill>
        <p:spPr>
          <a:xfrm>
            <a:off x="219965" y="163242"/>
            <a:ext cx="4799139" cy="3756732"/>
          </a:xfrm>
        </p:spPr>
      </p:pic>
    </p:spTree>
    <p:extLst>
      <p:ext uri="{BB962C8B-B14F-4D97-AF65-F5344CB8AC3E}">
        <p14:creationId xmlns:p14="http://schemas.microsoft.com/office/powerpoint/2010/main" val="45818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xmlns:p14="http://schemas.microsoft.com/office/powerpoint/2010/main" spd="med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10-20 EEG System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6034" b="-6034"/>
          <a:stretch>
            <a:fillRect/>
          </a:stretch>
        </p:blipFill>
        <p:spPr/>
      </p:pic>
      <p:pic>
        <p:nvPicPr>
          <p:cNvPr id="9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4102" b="-41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70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xmlns:p14="http://schemas.microsoft.com/office/powerpoint/2010/main" spd="med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 txBox="1">
            <a:spLocks/>
          </p:cNvSpPr>
          <p:nvPr/>
        </p:nvSpPr>
        <p:spPr>
          <a:xfrm>
            <a:off x="440689" y="395911"/>
            <a:ext cx="3278129" cy="153186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A6002A"/>
                </a:solidFill>
                <a:latin typeface="Arial"/>
                <a:cs typeface="Arial"/>
              </a:rPr>
              <a:t>Real-time analytics improve the quality and efficiency of healthcare</a:t>
            </a:r>
            <a:endParaRPr lang="en-US" sz="2800" dirty="0">
              <a:solidFill>
                <a:srgbClr val="A6002A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083" b="18455"/>
          <a:stretch/>
        </p:blipFill>
        <p:spPr bwMode="auto">
          <a:xfrm>
            <a:off x="256580" y="2375461"/>
            <a:ext cx="4716000" cy="4147920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202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xmlns:p14="http://schemas.microsoft.com/office/powerpoint/2010/main" spd="med" advClick="0" advTm="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Clinical Process 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8225" y="3262313"/>
            <a:ext cx="2570163" cy="2884487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EEG_Research_with_child_tex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3" r="31934"/>
          <a:stretch/>
        </p:blipFill>
        <p:spPr>
          <a:xfrm>
            <a:off x="319088" y="1270000"/>
            <a:ext cx="1360487" cy="1447800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048000" y="1160463"/>
            <a:ext cx="5122863" cy="1600200"/>
            <a:chOff x="6721799" y="173038"/>
            <a:chExt cx="5122997" cy="1600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21799" y="173038"/>
              <a:ext cx="3330662" cy="1600200"/>
            </a:xfrm>
            <a:prstGeom prst="rect">
              <a:avLst/>
            </a:prstGeom>
            <a:ln w="25400">
              <a:solidFill>
                <a:srgbClr val="CD1E26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65161" y="173038"/>
              <a:ext cx="1779635" cy="1600200"/>
            </a:xfrm>
            <a:prstGeom prst="rect">
              <a:avLst/>
            </a:prstGeom>
            <a:ln w="25400">
              <a:solidFill>
                <a:srgbClr val="CD1E26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2" name="Rectangle 3"/>
          <p:cNvSpPr txBox="1">
            <a:spLocks/>
          </p:cNvSpPr>
          <p:nvPr/>
        </p:nvSpPr>
        <p:spPr bwMode="auto">
          <a:xfrm>
            <a:off x="430213" y="3246438"/>
            <a:ext cx="39592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l"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A technician administers a 30−minute recording session.</a:t>
            </a:r>
          </a:p>
          <a:p>
            <a:pPr lvl="1" algn="l"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An EEG specialist (neurologist) interprets the EEG.</a:t>
            </a:r>
          </a:p>
          <a:p>
            <a:pPr lvl="1" algn="l"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An EEG report is generated with the diagnosis.</a:t>
            </a:r>
          </a:p>
          <a:p>
            <a:pPr lvl="1" algn="l"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Patient is billed once the report is coded and signed off.</a:t>
            </a:r>
          </a:p>
        </p:txBody>
      </p:sp>
      <p:sp>
        <p:nvSpPr>
          <p:cNvPr id="13" name="Right Arrow 12"/>
          <p:cNvSpPr>
            <a:spLocks noChangeAspect="1"/>
          </p:cNvSpPr>
          <p:nvPr/>
        </p:nvSpPr>
        <p:spPr>
          <a:xfrm>
            <a:off x="2128838" y="1762125"/>
            <a:ext cx="457200" cy="457200"/>
          </a:xfrm>
          <a:prstGeom prst="rightArrow">
            <a:avLst/>
          </a:prstGeom>
          <a:solidFill>
            <a:srgbClr val="D4322B"/>
          </a:solidFill>
          <a:ln>
            <a:solidFill>
              <a:srgbClr val="CD1E26"/>
            </a:solidFill>
          </a:ln>
          <a:effectLst>
            <a:outerShdw blurRad="292100" dist="139700" dir="2700000" rotWithShape="0">
              <a:srgbClr val="333333">
                <a:alpha val="99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Bent Arrow 13"/>
          <p:cNvSpPr/>
          <p:nvPr/>
        </p:nvSpPr>
        <p:spPr>
          <a:xfrm flipV="1">
            <a:off x="4627563" y="3070225"/>
            <a:ext cx="1208087" cy="1116013"/>
          </a:xfrm>
          <a:prstGeom prst="bentArrow">
            <a:avLst/>
          </a:prstGeom>
          <a:solidFill>
            <a:srgbClr val="D4322B"/>
          </a:solidFill>
          <a:ln>
            <a:solidFill>
              <a:srgbClr val="CD1E26"/>
            </a:solidFill>
          </a:ln>
          <a:effectLst>
            <a:outerShdw blurRad="292100" dist="139700" dir="2700000" rotWithShape="0">
              <a:srgbClr val="333333">
                <a:alpha val="99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xmlns:p14="http://schemas.microsoft.com/office/powerpoint/2010/main" spd="med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695325"/>
            <a:ext cx="8670925" cy="562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2508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xmlns:p14="http://schemas.microsoft.com/office/powerpoint/2010/main" spd="med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6775" y="4159250"/>
            <a:ext cx="2106613" cy="2363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676775" y="4184650"/>
            <a:ext cx="4137025" cy="48895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1270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8371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6" r="5309" b="2000"/>
          <a:stretch>
            <a:fillRect/>
          </a:stretch>
        </p:blipFill>
        <p:spPr bwMode="auto">
          <a:xfrm>
            <a:off x="7596188" y="219075"/>
            <a:ext cx="1265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6868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800" smtClean="0">
                <a:solidFill>
                  <a:srgbClr val="892034"/>
                </a:solidFill>
                <a:latin typeface="Calibri" charset="0"/>
              </a:rPr>
              <a:t>The Temple University Hospital EEG Corpus</a:t>
            </a:r>
            <a:r>
              <a:rPr lang="en-US" sz="2800" smtClean="0">
                <a:latin typeface="Calibri" charset="0"/>
              </a:rPr>
              <a:t/>
            </a:r>
            <a:br>
              <a:rPr lang="en-US" sz="2800" smtClean="0">
                <a:latin typeface="Calibri" charset="0"/>
              </a:rPr>
            </a:br>
            <a:r>
              <a:rPr lang="en-US" sz="900" smtClean="0">
                <a:latin typeface="Calibri" charset="0"/>
              </a:rPr>
              <a:t/>
            </a:r>
            <a:br>
              <a:rPr lang="en-US" sz="900" smtClean="0">
                <a:latin typeface="Calibri" charset="0"/>
              </a:rPr>
            </a:br>
            <a:r>
              <a:rPr lang="en-US" sz="900" smtClean="0">
                <a:latin typeface="Calibri" charset="0"/>
              </a:rPr>
              <a:t/>
            </a:r>
            <a:br>
              <a:rPr lang="en-US" sz="900" smtClean="0">
                <a:latin typeface="Calibri" charset="0"/>
              </a:rPr>
            </a:br>
            <a:r>
              <a:rPr lang="en-US" smtClean="0">
                <a:solidFill>
                  <a:srgbClr val="333399"/>
                </a:solidFill>
                <a:latin typeface="Calibri" charset="0"/>
              </a:rPr>
              <a:t>Synopsis:</a:t>
            </a:r>
            <a:r>
              <a:rPr lang="en-US" smtClean="0">
                <a:latin typeface="Calibri" charset="0"/>
              </a:rPr>
              <a:t> </a:t>
            </a:r>
            <a:r>
              <a:rPr lang="en-US" smtClean="0">
                <a:solidFill>
                  <a:srgbClr val="892034"/>
                </a:solidFill>
                <a:latin typeface="Calibri" charset="0"/>
              </a:rPr>
              <a:t>The world’s largest publicly available EEG corpus consisting of 20,000+ EEGs collected</a:t>
            </a:r>
            <a:br>
              <a:rPr lang="en-US" smtClean="0">
                <a:solidFill>
                  <a:srgbClr val="892034"/>
                </a:solidFill>
                <a:latin typeface="Calibri" charset="0"/>
              </a:rPr>
            </a:br>
            <a:r>
              <a:rPr lang="en-US" smtClean="0">
                <a:solidFill>
                  <a:srgbClr val="892034"/>
                </a:solidFill>
                <a:latin typeface="Calibri" charset="0"/>
              </a:rPr>
              <a:t>from 15,000 patients, collected over 12 years. Includes physician’s diagnoses and patient medical </a:t>
            </a:r>
            <a:br>
              <a:rPr lang="en-US" smtClean="0">
                <a:solidFill>
                  <a:srgbClr val="892034"/>
                </a:solidFill>
                <a:latin typeface="Calibri" charset="0"/>
              </a:rPr>
            </a:br>
            <a:r>
              <a:rPr lang="en-US" smtClean="0">
                <a:solidFill>
                  <a:srgbClr val="892034"/>
                </a:solidFill>
                <a:latin typeface="Calibri" charset="0"/>
              </a:rPr>
              <a:t>histories. Number of channels varies from 24 to 36. Signal data distributed in an EDF format.</a:t>
            </a:r>
            <a:endParaRPr lang="en-US" smtClean="0">
              <a:latin typeface="Calibri" charset="0"/>
              <a:cs typeface="Times New Roman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45720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600"/>
              </a:spcAft>
            </a:pPr>
            <a:r>
              <a:rPr lang="en-US" sz="1600" smtClean="0">
                <a:solidFill>
                  <a:srgbClr val="333399"/>
                </a:solidFill>
                <a:ea typeface="ＭＳ Ｐゴシック" charset="0"/>
                <a:cs typeface="ＭＳ Ｐゴシック" charset="0"/>
              </a:rPr>
              <a:t>Impact: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Sufficient data to support application of state of the art machine learning algorithms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Patient medical histories, particularly drug treatments, supports statistical analysis of correlations between signals and treatments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Historical archive also supports investigation of EEG changes over time for a given patient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Enables the development of real-time monitoring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endParaRPr lang="en-US" sz="1200" smtClean="0">
              <a:solidFill>
                <a:srgbClr val="892034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228600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600"/>
              </a:spcAft>
            </a:pPr>
            <a:r>
              <a:rPr lang="en-US" sz="1200" b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1600" smtClean="0">
                <a:solidFill>
                  <a:srgbClr val="333399"/>
                </a:solidFill>
                <a:ea typeface="ＭＳ Ｐゴシック" charset="0"/>
                <a:cs typeface="ＭＳ Ｐゴシック" charset="0"/>
              </a:rPr>
              <a:t>Database Overview: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21,000+ EEGs collected at Temple University Hospital from 2002 to 2013 (an ongoing process)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Recordings vary from 24 to 36 channels of signal data sampled at 250 Hz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Patients range in age from 18 to 90 with an average of 1.4 EEGs per patient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Data includes a test report generated by a technician, an impedance report and a physician’s report; data from 2009 forward inlcudes ICD-9 codes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A total of 1.8 TBytes of data</a:t>
            </a:r>
          </a:p>
        </p:txBody>
      </p:sp>
      <p:sp>
        <p:nvSpPr>
          <p:cNvPr id="58375" name="Rectangle 5"/>
          <p:cNvSpPr>
            <a:spLocks noChangeArrowheads="1"/>
          </p:cNvSpPr>
          <p:nvPr/>
        </p:nvSpPr>
        <p:spPr bwMode="auto">
          <a:xfrm>
            <a:off x="2286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endParaRPr lang="en-US" sz="1200" smtClean="0">
              <a:solidFill>
                <a:srgbClr val="892034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8376" name="Rectangle 5"/>
          <p:cNvSpPr>
            <a:spLocks noChangeArrowheads="1"/>
          </p:cNvSpPr>
          <p:nvPr/>
        </p:nvSpPr>
        <p:spPr bwMode="auto">
          <a:xfrm>
            <a:off x="4570413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endParaRPr lang="en-US" sz="1200" smtClean="0">
              <a:solidFill>
                <a:srgbClr val="892034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7"/>
          <a:stretch/>
        </p:blipFill>
        <p:spPr bwMode="auto">
          <a:xfrm>
            <a:off x="2438400" y="2057400"/>
            <a:ext cx="1908175" cy="173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676775" y="4673600"/>
            <a:ext cx="4137025" cy="639763"/>
          </a:xfrm>
          <a:prstGeom prst="rect">
            <a:avLst/>
          </a:prstGeom>
          <a:solidFill>
            <a:srgbClr val="8B8B8B">
              <a:alpha val="20000"/>
            </a:srgbClr>
          </a:solidFill>
          <a:ln w="1270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76775" y="5313363"/>
            <a:ext cx="4137025" cy="1209675"/>
          </a:xfrm>
          <a:prstGeom prst="rect">
            <a:avLst/>
          </a:prstGeom>
          <a:solidFill>
            <a:srgbClr val="2C2C2C">
              <a:alpha val="20000"/>
            </a:srgbClr>
          </a:solidFill>
          <a:ln w="1270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380" name="TextBox 5"/>
          <p:cNvSpPr txBox="1">
            <a:spLocks noChangeArrowheads="1"/>
          </p:cNvSpPr>
          <p:nvPr/>
        </p:nvSpPr>
        <p:spPr bwMode="auto">
          <a:xfrm>
            <a:off x="6858000" y="4241800"/>
            <a:ext cx="19558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19063" indent="-119063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l" eaLnBrk="1" hangingPunct="1">
              <a:spcAft>
                <a:spcPts val="1000"/>
              </a:spcAft>
              <a:buFontTx/>
              <a:buChar char="•"/>
            </a:pPr>
            <a:r>
              <a:rPr lang="en-US" sz="1200" smtClean="0">
                <a:cs typeface="ＭＳ Ｐゴシック" charset="0"/>
              </a:rPr>
              <a:t>Personal information</a:t>
            </a:r>
            <a:br>
              <a:rPr lang="en-US" sz="1200" smtClean="0">
                <a:cs typeface="ＭＳ Ｐゴシック" charset="0"/>
              </a:rPr>
            </a:br>
            <a:r>
              <a:rPr lang="en-US" sz="1200" smtClean="0">
                <a:cs typeface="ＭＳ Ｐゴシック" charset="0"/>
              </a:rPr>
              <a:t>has been redacted</a:t>
            </a:r>
          </a:p>
          <a:p>
            <a:pPr lvl="1" algn="l" eaLnBrk="1" hangingPunct="1">
              <a:spcAft>
                <a:spcPts val="2400"/>
              </a:spcAft>
              <a:buFontTx/>
              <a:buChar char="•"/>
            </a:pPr>
            <a:r>
              <a:rPr lang="en-US" sz="1200" smtClean="0">
                <a:cs typeface="ＭＳ Ｐゴシック" charset="0"/>
              </a:rPr>
              <a:t>Clinical history and medication history are included</a:t>
            </a:r>
          </a:p>
          <a:p>
            <a:pPr lvl="1" algn="l" eaLnBrk="1" hangingPunct="1">
              <a:spcAft>
                <a:spcPts val="1200"/>
              </a:spcAft>
              <a:buFontTx/>
              <a:buChar char="•"/>
            </a:pPr>
            <a:r>
              <a:rPr lang="en-US" sz="1200" smtClean="0">
                <a:cs typeface="ＭＳ Ｐゴシック" charset="0"/>
              </a:rPr>
              <a:t>Physician notes are captured in three fields: description,  impression and correlation fields.</a:t>
            </a:r>
          </a:p>
        </p:txBody>
      </p:sp>
      <p:pic>
        <p:nvPicPr>
          <p:cNvPr id="30" name="Picture 29" descr="Eeg_Machine.jpg"/>
          <p:cNvPicPr>
            <a:picLocks noChangeAspect="1"/>
          </p:cNvPicPr>
          <p:nvPr/>
        </p:nvPicPr>
        <p:blipFill rotWithShape="1">
          <a:blip r:embed="rId5"/>
          <a:srcRect l="4068" t="5946" b="4778"/>
          <a:stretch/>
        </p:blipFill>
        <p:spPr>
          <a:xfrm>
            <a:off x="548842" y="2057400"/>
            <a:ext cx="1514757" cy="1879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stA="51000" endPos="20000" dist="63500" dir="5400000" sy="-100000" algn="bl" rotWithShape="0"/>
          </a:effectLst>
          <a:scene3d>
            <a:camera prst="orthographicFront">
              <a:rot lat="1800006" lon="21599991" rev="299984"/>
            </a:camera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18230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xmlns:p14="http://schemas.microsoft.com/office/powerpoint/2010/main" spd="med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6868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800" smtClean="0">
                <a:solidFill>
                  <a:srgbClr val="892034"/>
                </a:solidFill>
                <a:latin typeface="Calibri" charset="0"/>
              </a:rPr>
              <a:t>The Neural Engineering Data Consortium</a:t>
            </a:r>
            <a:r>
              <a:rPr lang="en-US" sz="2800" smtClean="0">
                <a:latin typeface="Calibri" charset="0"/>
              </a:rPr>
              <a:t/>
            </a:r>
            <a:br>
              <a:rPr lang="en-US" sz="2800" smtClean="0">
                <a:latin typeface="Calibri" charset="0"/>
              </a:rPr>
            </a:br>
            <a:r>
              <a:rPr lang="en-US" sz="900" smtClean="0">
                <a:latin typeface="Calibri" charset="0"/>
              </a:rPr>
              <a:t/>
            </a:r>
            <a:br>
              <a:rPr lang="en-US" sz="900" smtClean="0">
                <a:latin typeface="Calibri" charset="0"/>
              </a:rPr>
            </a:br>
            <a:r>
              <a:rPr lang="en-US" sz="900" smtClean="0">
                <a:latin typeface="Calibri" charset="0"/>
              </a:rPr>
              <a:t/>
            </a:r>
            <a:br>
              <a:rPr lang="en-US" sz="900" smtClean="0">
                <a:latin typeface="Calibri" charset="0"/>
              </a:rPr>
            </a:br>
            <a:r>
              <a:rPr lang="en-US" smtClean="0">
                <a:solidFill>
                  <a:srgbClr val="333399"/>
                </a:solidFill>
                <a:latin typeface="Calibri" charset="0"/>
              </a:rPr>
              <a:t>Mission:</a:t>
            </a:r>
            <a:r>
              <a:rPr lang="en-US" smtClean="0">
                <a:latin typeface="Calibri" charset="0"/>
              </a:rPr>
              <a:t> </a:t>
            </a:r>
            <a:r>
              <a:rPr lang="en-US" smtClean="0">
                <a:solidFill>
                  <a:srgbClr val="892034"/>
                </a:solidFill>
                <a:latin typeface="Calibri" charset="0"/>
              </a:rPr>
              <a:t>To focus the research community on a progression of research questions and to </a:t>
            </a:r>
            <a:br>
              <a:rPr lang="en-US" smtClean="0">
                <a:solidFill>
                  <a:srgbClr val="892034"/>
                </a:solidFill>
                <a:latin typeface="Calibri" charset="0"/>
              </a:rPr>
            </a:br>
            <a:r>
              <a:rPr lang="en-US" smtClean="0">
                <a:solidFill>
                  <a:srgbClr val="892034"/>
                </a:solidFill>
                <a:latin typeface="Calibri" charset="0"/>
              </a:rPr>
              <a:t>generate massive data sets used to address those questions. To broaden participation by making</a:t>
            </a:r>
            <a:br>
              <a:rPr lang="en-US" smtClean="0">
                <a:solidFill>
                  <a:srgbClr val="892034"/>
                </a:solidFill>
                <a:latin typeface="Calibri" charset="0"/>
              </a:rPr>
            </a:br>
            <a:r>
              <a:rPr lang="en-US" smtClean="0">
                <a:solidFill>
                  <a:srgbClr val="892034"/>
                </a:solidFill>
                <a:latin typeface="Calibri" charset="0"/>
              </a:rPr>
              <a:t>data available to research groups who have significant expertise but lack capacity for data generation. </a:t>
            </a:r>
          </a:p>
        </p:txBody>
      </p:sp>
      <p:sp>
        <p:nvSpPr>
          <p:cNvPr id="61442" name="Rectangle 5"/>
          <p:cNvSpPr>
            <a:spLocks noChangeArrowheads="1"/>
          </p:cNvSpPr>
          <p:nvPr/>
        </p:nvSpPr>
        <p:spPr bwMode="auto">
          <a:xfrm>
            <a:off x="45720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600"/>
              </a:spcAft>
            </a:pPr>
            <a:r>
              <a:rPr lang="en-US" sz="1600" smtClean="0">
                <a:solidFill>
                  <a:srgbClr val="333399"/>
                </a:solidFill>
                <a:ea typeface="ＭＳ Ｐゴシック" charset="0"/>
                <a:cs typeface="ＭＳ Ｐゴシック" charset="0"/>
              </a:rPr>
              <a:t>Impact: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Big data resources enables application of state of the art machine-learning algorithms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A common evaluation paradigm ensures consistent progress towards long-term research goals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Publicly available data and performance baselines eliminate specious claims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Technology can leverage advances in data collection to produce more robust solutions</a:t>
            </a:r>
          </a:p>
        </p:txBody>
      </p:sp>
      <p:sp>
        <p:nvSpPr>
          <p:cNvPr id="61443" name="Rectangle 6"/>
          <p:cNvSpPr>
            <a:spLocks noChangeArrowheads="1"/>
          </p:cNvSpPr>
          <p:nvPr/>
        </p:nvSpPr>
        <p:spPr bwMode="auto">
          <a:xfrm>
            <a:off x="228600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600"/>
              </a:spcAft>
            </a:pPr>
            <a:r>
              <a:rPr lang="en-US" sz="1200" b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1600" smtClean="0">
                <a:solidFill>
                  <a:srgbClr val="333399"/>
                </a:solidFill>
                <a:ea typeface="ＭＳ Ｐゴシック" charset="0"/>
                <a:cs typeface="ＭＳ Ｐゴシック" charset="0"/>
              </a:rPr>
              <a:t>Expertise: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Experimental design and instrumentation of bioengineering-related data collection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Signal processing and noise reduction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Preprocessing and preparation of data for distribution and research experimentation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Automatic labeling, alignment and sorting of data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Metadata extraction for enhancing machine learning applications for the data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Statistical modeling, mining and automated interpretation of big data</a:t>
            </a:r>
          </a:p>
        </p:txBody>
      </p:sp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2286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endParaRPr lang="en-US" sz="1200" smtClean="0">
              <a:solidFill>
                <a:srgbClr val="892034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4570413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 sz="1200" smtClean="0">
                <a:solidFill>
                  <a:srgbClr val="892034"/>
                </a:solidFill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614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6" r="5309" b="2000"/>
          <a:stretch>
            <a:fillRect/>
          </a:stretch>
        </p:blipFill>
        <p:spPr bwMode="auto">
          <a:xfrm>
            <a:off x="7594600" y="211138"/>
            <a:ext cx="1265238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"/>
          <a:stretch/>
        </p:blipFill>
        <p:spPr>
          <a:xfrm>
            <a:off x="336550" y="1966913"/>
            <a:ext cx="1182688" cy="1528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300" y="2119313"/>
            <a:ext cx="1036638" cy="1497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613" y="2479675"/>
            <a:ext cx="1073150" cy="139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3" y="4198938"/>
            <a:ext cx="3140075" cy="2036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51" name="Rectangle 5"/>
          <p:cNvSpPr>
            <a:spLocks noChangeArrowheads="1"/>
          </p:cNvSpPr>
          <p:nvPr/>
        </p:nvSpPr>
        <p:spPr bwMode="auto">
          <a:xfrm>
            <a:off x="4570413" y="6335713"/>
            <a:ext cx="4343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0188" lvl="1" indent="-115888" eaLnBrk="1" hangingPunct="1">
              <a:spcAft>
                <a:spcPct val="50000"/>
              </a:spcAft>
              <a:buFontTx/>
              <a:buChar char="•"/>
            </a:pPr>
            <a:r>
              <a:rPr lang="en-US" sz="1200" smtClean="0">
                <a:solidFill>
                  <a:srgbClr val="892034"/>
                </a:solidFill>
                <a:ea typeface="ＭＳ Ｐゴシック" charset="0"/>
                <a:cs typeface="ＭＳ Ｐゴシック" charset="0"/>
              </a:rPr>
              <a:t>To learn more, visit </a:t>
            </a:r>
            <a:r>
              <a:rPr lang="en-US" sz="1200" smtClean="0">
                <a:solidFill>
                  <a:srgbClr val="892034"/>
                </a:solidFill>
                <a:ea typeface="ＭＳ Ｐゴシック" charset="0"/>
                <a:cs typeface="ＭＳ Ｐゴシック" charset="0"/>
                <a:hlinkClick r:id="rId6"/>
              </a:rPr>
              <a:t>www.nedcdata.org</a:t>
            </a:r>
            <a:endParaRPr lang="en-US" sz="1200" smtClean="0">
              <a:solidFill>
                <a:srgbClr val="892034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98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xmlns:p14="http://schemas.microsoft.com/office/powerpoint/2010/main" spd="med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6868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800" smtClean="0">
                <a:solidFill>
                  <a:srgbClr val="892034"/>
                </a:solidFill>
                <a:latin typeface="Calibri" charset="0"/>
              </a:rPr>
              <a:t>Automated Interpretation of EEGs</a:t>
            </a:r>
            <a:r>
              <a:rPr lang="en-US" sz="2800" smtClean="0">
                <a:latin typeface="Calibri" charset="0"/>
              </a:rPr>
              <a:t/>
            </a:r>
            <a:br>
              <a:rPr lang="en-US" sz="2800" smtClean="0">
                <a:latin typeface="Calibri" charset="0"/>
              </a:rPr>
            </a:br>
            <a:r>
              <a:rPr lang="en-US" sz="900" smtClean="0">
                <a:latin typeface="Calibri" charset="0"/>
              </a:rPr>
              <a:t/>
            </a:r>
            <a:br>
              <a:rPr lang="en-US" sz="900" smtClean="0">
                <a:latin typeface="Calibri" charset="0"/>
              </a:rPr>
            </a:br>
            <a:r>
              <a:rPr lang="en-US" sz="900" smtClean="0">
                <a:latin typeface="Calibri" charset="0"/>
              </a:rPr>
              <a:t/>
            </a:r>
            <a:br>
              <a:rPr lang="en-US" sz="900" smtClean="0">
                <a:latin typeface="Calibri" charset="0"/>
              </a:rPr>
            </a:br>
            <a:r>
              <a:rPr lang="en-US" smtClean="0">
                <a:solidFill>
                  <a:srgbClr val="333399"/>
                </a:solidFill>
                <a:latin typeface="Calibri" charset="0"/>
              </a:rPr>
              <a:t>Goals:</a:t>
            </a:r>
            <a:r>
              <a:rPr lang="en-US" smtClean="0">
                <a:latin typeface="Calibri" charset="0"/>
              </a:rPr>
              <a:t> </a:t>
            </a:r>
            <a:r>
              <a:rPr lang="en-US" smtClean="0">
                <a:solidFill>
                  <a:srgbClr val="892034"/>
                </a:solidFill>
                <a:latin typeface="Calibri" charset="0"/>
              </a:rPr>
              <a:t>(1) To assist healthcare professionals in interpreting electroencephalography (EEG) tests,</a:t>
            </a:r>
            <a:br>
              <a:rPr lang="en-US" smtClean="0">
                <a:solidFill>
                  <a:srgbClr val="892034"/>
                </a:solidFill>
                <a:latin typeface="Calibri" charset="0"/>
              </a:rPr>
            </a:br>
            <a:r>
              <a:rPr lang="en-US" smtClean="0">
                <a:solidFill>
                  <a:srgbClr val="892034"/>
                </a:solidFill>
                <a:latin typeface="Calibri" charset="0"/>
              </a:rPr>
              <a:t>thereby improving the quality and efficiency of a physician’s diagnostic capabilities; (2) Provide</a:t>
            </a:r>
            <a:br>
              <a:rPr lang="en-US" smtClean="0">
                <a:solidFill>
                  <a:srgbClr val="892034"/>
                </a:solidFill>
                <a:latin typeface="Calibri" charset="0"/>
              </a:rPr>
            </a:br>
            <a:r>
              <a:rPr lang="en-US" smtClean="0">
                <a:solidFill>
                  <a:srgbClr val="892034"/>
                </a:solidFill>
                <a:latin typeface="Calibri" charset="0"/>
              </a:rPr>
              <a:t>a real-time alerting capability that addresses a critical gap in long-term monitoring technology.</a:t>
            </a:r>
          </a:p>
        </p:txBody>
      </p:sp>
      <p:sp>
        <p:nvSpPr>
          <p:cNvPr id="62466" name="Rectangle 5"/>
          <p:cNvSpPr>
            <a:spLocks noChangeArrowheads="1"/>
          </p:cNvSpPr>
          <p:nvPr/>
        </p:nvSpPr>
        <p:spPr bwMode="auto">
          <a:xfrm>
            <a:off x="45720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600"/>
              </a:spcAft>
            </a:pPr>
            <a:r>
              <a:rPr lang="en-US" sz="1600" smtClean="0">
                <a:solidFill>
                  <a:srgbClr val="333399"/>
                </a:solidFill>
                <a:ea typeface="ＭＳ Ｐゴシック" charset="0"/>
                <a:cs typeface="ＭＳ Ｐゴシック" charset="0"/>
              </a:rPr>
              <a:t>Impact:</a:t>
            </a:r>
          </a:p>
          <a:p>
            <a:pPr marL="171450" lvl="1" indent="-119063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Patients and technicians will receive immediate feedback rather than waiting days or weeks for results</a:t>
            </a:r>
          </a:p>
          <a:p>
            <a:pPr marL="171450" lvl="1" indent="-119063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Physicians receive decision-making support that reduces their time spent interpreting EEGs</a:t>
            </a:r>
          </a:p>
          <a:p>
            <a:pPr marL="171450" lvl="1" indent="-119063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Medical students can be trained with the system and use search tools make it easy to view patient histories and comparable conditions in other patients</a:t>
            </a:r>
          </a:p>
          <a:p>
            <a:pPr marL="171450" lvl="1" indent="-119063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Uniform diagnostic techniques can be developed</a:t>
            </a:r>
          </a:p>
        </p:txBody>
      </p:sp>
      <p:sp>
        <p:nvSpPr>
          <p:cNvPr id="62467" name="Rectangle 6"/>
          <p:cNvSpPr>
            <a:spLocks noChangeArrowheads="1"/>
          </p:cNvSpPr>
          <p:nvPr/>
        </p:nvSpPr>
        <p:spPr bwMode="auto">
          <a:xfrm>
            <a:off x="228600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600"/>
              </a:spcAft>
            </a:pPr>
            <a:r>
              <a:rPr lang="en-US" sz="1200" b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1600" smtClean="0">
                <a:solidFill>
                  <a:srgbClr val="333399"/>
                </a:solidFill>
                <a:ea typeface="ＭＳ Ｐゴシック" charset="0"/>
                <a:cs typeface="ＭＳ Ｐゴシック" charset="0"/>
              </a:rPr>
              <a:t>Milestones: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Develop an enhanced set of features based on temporal and spectral measures (1Q’2014)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Statistical modeling of time-varying data sources in bioengineering using deep learning (2Q’2014)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Label events at an accuracy of 95% measured on the held-out data from the TUH EEG Corpus (3Q’2014)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Predict diagnoses with an F-score (a weighted average of precision and recall) of 0.95 (4Q’2014)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Demonstrate a clinically-relevant system and assess the impact on physician workflow (4Q’2014)</a:t>
            </a:r>
          </a:p>
        </p:txBody>
      </p:sp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2286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endParaRPr lang="en-US" sz="1200" smtClean="0">
              <a:solidFill>
                <a:srgbClr val="892034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4570413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endParaRPr lang="en-US" sz="1200" smtClean="0">
              <a:solidFill>
                <a:srgbClr val="892034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62470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6" r="5309" b="2000"/>
          <a:stretch>
            <a:fillRect/>
          </a:stretch>
        </p:blipFill>
        <p:spPr bwMode="auto">
          <a:xfrm>
            <a:off x="7597775" y="219075"/>
            <a:ext cx="126523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Screen Shot 2013-07-09 at 12.27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8" y="2062163"/>
            <a:ext cx="1912937" cy="86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63" y="2965450"/>
            <a:ext cx="1912937" cy="91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0525" y="2073275"/>
            <a:ext cx="984250" cy="120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375" y="2884488"/>
            <a:ext cx="866775" cy="973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475" name="Rectangle 5"/>
          <p:cNvSpPr>
            <a:spLocks noChangeArrowheads="1"/>
          </p:cNvSpPr>
          <p:nvPr/>
        </p:nvSpPr>
        <p:spPr bwMode="auto">
          <a:xfrm>
            <a:off x="4570413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endParaRPr lang="en-US" sz="1200" smtClean="0">
              <a:solidFill>
                <a:srgbClr val="892034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0438" y="4192588"/>
            <a:ext cx="3946525" cy="234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837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xmlns:p14="http://schemas.microsoft.com/office/powerpoint/2010/main" spd="med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1" y="1534821"/>
            <a:ext cx="3796116" cy="1323439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1" y="1534822"/>
            <a:ext cx="36540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8C132D"/>
                </a:solidFill>
                <a:latin typeface="Century Schoolbook"/>
                <a:cs typeface="Century Schoolbook"/>
              </a:rPr>
              <a:t>Our goal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latin typeface="Century Schoolbook"/>
                <a:cs typeface="Century Schoolbook"/>
              </a:rPr>
              <a:t>Using big biomedical data to drive discovery and hypothesis formation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latin typeface="Century Schoolbook"/>
                <a:cs typeface="Century Schoolbook"/>
              </a:rPr>
              <a:t>Understanding, decoding, detecting neural function</a:t>
            </a:r>
            <a:endParaRPr lang="en-US" sz="1400" dirty="0">
              <a:latin typeface="Century Schoolbook"/>
              <a:cs typeface="Century Schoolbook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1" y="4469487"/>
            <a:ext cx="3796116" cy="1495961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-1" y="4483442"/>
            <a:ext cx="38779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8C132D"/>
                </a:solidFill>
                <a:latin typeface="Century Schoolbook"/>
                <a:cs typeface="Century Schoolbook"/>
              </a:rPr>
              <a:t>Our assets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latin typeface="Century Schoolbook"/>
                <a:cs typeface="Century Schoolbook"/>
              </a:rPr>
              <a:t>TUH-EEG Database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latin typeface="Century Schoolbook"/>
                <a:cs typeface="Century Schoolbook"/>
              </a:rPr>
              <a:t>Active relationship with Temple Hospital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latin typeface="Century Schoolbook"/>
                <a:cs typeface="Century Schoolbook"/>
              </a:rPr>
              <a:t>Machine learning expertise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latin typeface="Century Schoolbook"/>
                <a:cs typeface="Century Schoolbook"/>
              </a:rPr>
              <a:t>Biomedical signal processing expertise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5958470"/>
            <a:ext cx="3796116" cy="899530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0" y="5965448"/>
            <a:ext cx="372409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8C132D"/>
                </a:solidFill>
                <a:latin typeface="Century Schoolbook"/>
                <a:cs typeface="Century Schoolbook"/>
              </a:rPr>
              <a:t>Our infrastructure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latin typeface="Century Schoolbook"/>
                <a:cs typeface="Century Schoolbook"/>
              </a:rPr>
              <a:t>Neural engineering data consortium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latin typeface="Century Schoolbook"/>
                <a:cs typeface="Century Schoolbook"/>
              </a:rPr>
              <a:t>TU high performance computing center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2848982"/>
            <a:ext cx="3796116" cy="1629783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-1" y="2862938"/>
            <a:ext cx="365405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8C132D"/>
                </a:solidFill>
                <a:latin typeface="Century Schoolbook"/>
                <a:cs typeface="Century Schoolbook"/>
              </a:rPr>
              <a:t>Our method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latin typeface="Century Schoolbook"/>
                <a:cs typeface="Century Schoolbook"/>
              </a:rPr>
              <a:t>Created massive EEG corpus from archived hospital medical records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latin typeface="Century Schoolbook"/>
                <a:cs typeface="Century Schoolbook"/>
              </a:rPr>
              <a:t>Matched physician reports for each EEG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latin typeface="Century Schoolbook"/>
                <a:cs typeface="Century Schoolbook"/>
              </a:rPr>
              <a:t>Data-driven machine learning</a:t>
            </a:r>
            <a:endParaRPr lang="en-US" sz="1400" dirty="0">
              <a:latin typeface="Century Schoolbook"/>
              <a:cs typeface="Century Schoolboo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" y="1172117"/>
            <a:ext cx="9144001" cy="369332"/>
          </a:xfrm>
          <a:prstGeom prst="rect">
            <a:avLst/>
          </a:prstGeom>
          <a:solidFill>
            <a:srgbClr val="8C132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entury Schoolbook"/>
                <a:cs typeface="Century Schoolbook"/>
              </a:rPr>
              <a:t>Iyad Obeid, PhD – Dept. of Electrical and Computer Engineering</a:t>
            </a:r>
            <a:endParaRPr lang="en-US" b="1" dirty="0">
              <a:solidFill>
                <a:schemeClr val="bg1"/>
              </a:solidFill>
              <a:latin typeface="Century Schoolbook"/>
              <a:cs typeface="Century School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2933" y="4028826"/>
            <a:ext cx="246910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8C132D"/>
                </a:solidFill>
                <a:latin typeface="Century Schoolbook"/>
                <a:cs typeface="Century Schoolbook"/>
              </a:rPr>
              <a:t>TUH-EEG data corpus</a:t>
            </a:r>
            <a:endParaRPr lang="en-US" sz="1400" b="1" dirty="0">
              <a:solidFill>
                <a:srgbClr val="8C132D"/>
              </a:solidFill>
              <a:latin typeface="Century Schoolbook"/>
              <a:cs typeface="Century Schoolbook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latin typeface="Century Schoolbook"/>
                <a:cs typeface="Century Schoolbook"/>
              </a:rPr>
              <a:t>~25,000 sessions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latin typeface="Century Schoolbook"/>
                <a:cs typeface="Century Schoolbook"/>
              </a:rPr>
              <a:t>~14,000 unique patients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latin typeface="Century Schoolbook"/>
                <a:cs typeface="Century Schoolbook"/>
              </a:rPr>
              <a:t>Ten year span of records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latin typeface="Century Schoolbook"/>
                <a:cs typeface="Century Schoolbook"/>
              </a:rPr>
              <a:t>Average of 1.75 sessions / patient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latin typeface="Century Schoolbook"/>
                <a:cs typeface="Century Schoolbook"/>
              </a:rPr>
              <a:t>Ages 2 – 90+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latin typeface="Century Schoolbook"/>
                <a:cs typeface="Century Schoolbook"/>
              </a:rPr>
              <a:t>Real-world data variability</a:t>
            </a:r>
            <a:endParaRPr lang="en-US" sz="1400" dirty="0">
              <a:latin typeface="Century Schoolbook"/>
              <a:cs typeface="Century Schoolbook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2457" r="4553"/>
          <a:stretch/>
        </p:blipFill>
        <p:spPr>
          <a:xfrm>
            <a:off x="7801577" y="854397"/>
            <a:ext cx="1342423" cy="281986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2486" r="3559" b="2311"/>
          <a:stretch/>
        </p:blipFill>
        <p:spPr>
          <a:xfrm>
            <a:off x="0" y="0"/>
            <a:ext cx="743611" cy="854397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70986"/>
          <a:stretch/>
        </p:blipFill>
        <p:spPr>
          <a:xfrm>
            <a:off x="0" y="854397"/>
            <a:ext cx="1053701" cy="274016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77570"/>
          <a:stretch/>
        </p:blipFill>
        <p:spPr>
          <a:xfrm>
            <a:off x="7892292" y="0"/>
            <a:ext cx="1251707" cy="855621"/>
          </a:xfrm>
          <a:prstGeom prst="rect">
            <a:avLst/>
          </a:prstGeom>
          <a:effectLst/>
        </p:spPr>
      </p:pic>
      <p:sp>
        <p:nvSpPr>
          <p:cNvPr id="15" name="TextBox 14"/>
          <p:cNvSpPr txBox="1"/>
          <p:nvPr/>
        </p:nvSpPr>
        <p:spPr>
          <a:xfrm>
            <a:off x="816444" y="104676"/>
            <a:ext cx="7075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Schoolbook"/>
                <a:cs typeface="Century Schoolbook"/>
              </a:rPr>
              <a:t>Big Data Approaches to EEG Analysis</a:t>
            </a:r>
          </a:p>
          <a:p>
            <a:pPr algn="r"/>
            <a:r>
              <a:rPr lang="en-US" sz="2400" dirty="0" smtClean="0">
                <a:latin typeface="Century Schoolbook"/>
                <a:cs typeface="Century Schoolbook"/>
              </a:rPr>
              <a:t>Clinical, Basic, and Applied Science</a:t>
            </a:r>
            <a:endParaRPr lang="en-US" sz="2400" dirty="0">
              <a:latin typeface="Century Schoolbook"/>
              <a:cs typeface="Century Schoolbook"/>
            </a:endParaRPr>
          </a:p>
        </p:txBody>
      </p:sp>
      <p:pic>
        <p:nvPicPr>
          <p:cNvPr id="4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7283" y="1600031"/>
            <a:ext cx="3993979" cy="2288314"/>
          </a:xfrm>
          <a:prstGeom prst="rect">
            <a:avLst/>
          </a:prstGeom>
          <a:ln w="25400">
            <a:noFill/>
          </a:ln>
          <a:effectLst/>
        </p:spPr>
      </p:pic>
      <p:pic>
        <p:nvPicPr>
          <p:cNvPr id="2" name="Picture 1" descr="foo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9" b="13329"/>
          <a:stretch/>
        </p:blipFill>
        <p:spPr>
          <a:xfrm>
            <a:off x="6611697" y="3817697"/>
            <a:ext cx="2492984" cy="300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9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xmlns:p14="http://schemas.microsoft.com/office/powerpoint/2010/main" spd="med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Annotated Data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6" y="1412502"/>
            <a:ext cx="8955620" cy="479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61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xmlns:p14="http://schemas.microsoft.com/office/powerpoint/2010/main" spd="med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7-09 at 12.27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5" y="463549"/>
            <a:ext cx="5701095" cy="2583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28169" y="3261676"/>
            <a:ext cx="7169065" cy="3444432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882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xmlns:p14="http://schemas.microsoft.com/office/powerpoint/2010/main" spd="med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 txBox="1">
            <a:spLocks/>
          </p:cNvSpPr>
          <p:nvPr/>
        </p:nvSpPr>
        <p:spPr>
          <a:xfrm>
            <a:off x="440689" y="395911"/>
            <a:ext cx="3278129" cy="153186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A6002A"/>
                </a:solidFill>
                <a:latin typeface="Arial"/>
                <a:cs typeface="Arial"/>
              </a:rPr>
              <a:t>Real-time analytics improve the quality and efficiency of healthcare</a:t>
            </a:r>
            <a:endParaRPr lang="en-US" sz="2800" dirty="0">
              <a:solidFill>
                <a:srgbClr val="A6002A"/>
              </a:solidFill>
              <a:latin typeface="Arial"/>
              <a:cs typeface="Arial"/>
            </a:endParaRPr>
          </a:p>
        </p:txBody>
      </p:sp>
      <p:sp>
        <p:nvSpPr>
          <p:cNvPr id="3" name="Text Placeholder 6"/>
          <p:cNvSpPr txBox="1">
            <a:spLocks/>
          </p:cNvSpPr>
          <p:nvPr/>
        </p:nvSpPr>
        <p:spPr>
          <a:xfrm>
            <a:off x="5118898" y="301171"/>
            <a:ext cx="3287265" cy="30508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 err="1" smtClean="0">
                <a:latin typeface="Arial"/>
                <a:cs typeface="Arial"/>
              </a:rPr>
              <a:t>AutoEEG</a:t>
            </a:r>
            <a:r>
              <a:rPr lang="en-US" sz="2000" b="1" baseline="30000" dirty="0" err="1" smtClean="0">
                <a:latin typeface="Arial"/>
                <a:cs typeface="Arial"/>
              </a:rPr>
              <a:t>TM</a:t>
            </a:r>
            <a:r>
              <a:rPr lang="en-US" sz="2000" b="1" dirty="0" smtClean="0">
                <a:latin typeface="Arial"/>
                <a:cs typeface="Arial"/>
              </a:rPr>
              <a:t>: </a:t>
            </a:r>
            <a:r>
              <a:rPr lang="en-US" sz="2000" dirty="0" smtClean="0">
                <a:latin typeface="Arial"/>
                <a:cs typeface="Arial"/>
              </a:rPr>
              <a:t>A clinical decision support tool for pre-scanning EEGs</a:t>
            </a:r>
          </a:p>
          <a:p>
            <a:r>
              <a:rPr lang="en-US" sz="2000" dirty="0" smtClean="0">
                <a:latin typeface="Arial"/>
                <a:cs typeface="Arial"/>
              </a:rPr>
              <a:t>Enable clinical neurologists to increase billing by decreasing time spent analyzing EEGs</a:t>
            </a:r>
          </a:p>
          <a:p>
            <a:r>
              <a:rPr lang="en-US" sz="2000" dirty="0" smtClean="0">
                <a:latin typeface="Arial"/>
                <a:cs typeface="Arial"/>
              </a:rPr>
              <a:t>Allow </a:t>
            </a:r>
            <a:r>
              <a:rPr lang="en-US" sz="2000" dirty="0" err="1" smtClean="0">
                <a:latin typeface="Arial"/>
                <a:cs typeface="Arial"/>
              </a:rPr>
              <a:t>pharma</a:t>
            </a:r>
            <a:r>
              <a:rPr lang="en-US" sz="2000" dirty="0" smtClean="0">
                <a:latin typeface="Arial"/>
                <a:cs typeface="Arial"/>
              </a:rPr>
              <a:t> companies to measure neural changes during drug trials</a:t>
            </a:r>
          </a:p>
          <a:p>
            <a:r>
              <a:rPr lang="en-US" sz="2000" dirty="0" smtClean="0">
                <a:latin typeface="Arial"/>
                <a:cs typeface="Arial"/>
              </a:rPr>
              <a:t>Allow neurologists to order and bill for substantially more long-term monitoring tests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083" b="18455"/>
          <a:stretch/>
        </p:blipFill>
        <p:spPr bwMode="auto">
          <a:xfrm>
            <a:off x="256580" y="2375461"/>
            <a:ext cx="4716000" cy="4147920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204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 txBox="1">
            <a:spLocks/>
          </p:cNvSpPr>
          <p:nvPr/>
        </p:nvSpPr>
        <p:spPr>
          <a:xfrm>
            <a:off x="440689" y="395911"/>
            <a:ext cx="3278129" cy="153186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A6002A"/>
                </a:solidFill>
                <a:latin typeface="Arial"/>
                <a:cs typeface="Arial"/>
              </a:rPr>
              <a:t>Real-time analytics improve the quality and efficiency of healthcare</a:t>
            </a:r>
            <a:endParaRPr lang="en-US" sz="2800" dirty="0">
              <a:solidFill>
                <a:srgbClr val="A6002A"/>
              </a:solidFill>
              <a:latin typeface="Arial"/>
              <a:cs typeface="Arial"/>
            </a:endParaRPr>
          </a:p>
        </p:txBody>
      </p:sp>
      <p:sp>
        <p:nvSpPr>
          <p:cNvPr id="3" name="Text Placeholder 6"/>
          <p:cNvSpPr txBox="1">
            <a:spLocks/>
          </p:cNvSpPr>
          <p:nvPr/>
        </p:nvSpPr>
        <p:spPr>
          <a:xfrm>
            <a:off x="5118898" y="301171"/>
            <a:ext cx="3287265" cy="30508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 err="1" smtClean="0">
                <a:latin typeface="Arial"/>
                <a:cs typeface="Arial"/>
              </a:rPr>
              <a:t>AutoEEG</a:t>
            </a:r>
            <a:r>
              <a:rPr lang="en-US" sz="2000" b="1" baseline="30000" dirty="0" err="1" smtClean="0">
                <a:latin typeface="Arial"/>
                <a:cs typeface="Arial"/>
              </a:rPr>
              <a:t>TM</a:t>
            </a:r>
            <a:r>
              <a:rPr lang="en-US" sz="2000" b="1" dirty="0" smtClean="0">
                <a:latin typeface="Arial"/>
                <a:cs typeface="Arial"/>
              </a:rPr>
              <a:t>: </a:t>
            </a:r>
            <a:r>
              <a:rPr lang="en-US" sz="2000" dirty="0" smtClean="0">
                <a:latin typeface="Arial"/>
                <a:cs typeface="Arial"/>
              </a:rPr>
              <a:t>A clinical decision support tool for pre-scanning EEGs</a:t>
            </a:r>
          </a:p>
          <a:p>
            <a:r>
              <a:rPr lang="en-US" sz="2000" dirty="0" smtClean="0">
                <a:latin typeface="Arial"/>
                <a:cs typeface="Arial"/>
              </a:rPr>
              <a:t>Enable clinical neurologists to increase billing by decreasing time spent analyzing EEGs</a:t>
            </a:r>
          </a:p>
          <a:p>
            <a:r>
              <a:rPr lang="en-US" sz="2000" dirty="0" smtClean="0">
                <a:latin typeface="Arial"/>
                <a:cs typeface="Arial"/>
              </a:rPr>
              <a:t>Allow </a:t>
            </a:r>
            <a:r>
              <a:rPr lang="en-US" sz="2000" dirty="0" err="1" smtClean="0">
                <a:latin typeface="Arial"/>
                <a:cs typeface="Arial"/>
              </a:rPr>
              <a:t>pharma</a:t>
            </a:r>
            <a:r>
              <a:rPr lang="en-US" sz="2000" dirty="0" smtClean="0">
                <a:latin typeface="Arial"/>
                <a:cs typeface="Arial"/>
              </a:rPr>
              <a:t> companies to measure neural changes during drug trials</a:t>
            </a:r>
          </a:p>
          <a:p>
            <a:r>
              <a:rPr lang="en-US" sz="2000" dirty="0" smtClean="0">
                <a:latin typeface="Arial"/>
                <a:cs typeface="Arial"/>
              </a:rPr>
              <a:t>Allow neurologists to order and bill for substantially more long-term monitoring tests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083" b="18455"/>
          <a:stretch/>
        </p:blipFill>
        <p:spPr bwMode="auto">
          <a:xfrm>
            <a:off x="256580" y="2375461"/>
            <a:ext cx="4716000" cy="4147920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787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xmlns:p14="http://schemas.microsoft.com/office/powerpoint/2010/main" spd="med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6" y="2573578"/>
            <a:ext cx="6784924" cy="3629164"/>
          </a:xfrm>
          <a:prstGeom prst="rect">
            <a:avLst/>
          </a:prstGeom>
        </p:spPr>
      </p:pic>
      <p:sp>
        <p:nvSpPr>
          <p:cNvPr id="3" name="Text Placeholder 8"/>
          <p:cNvSpPr txBox="1">
            <a:spLocks/>
          </p:cNvSpPr>
          <p:nvPr/>
        </p:nvSpPr>
        <p:spPr>
          <a:xfrm>
            <a:off x="467252" y="214645"/>
            <a:ext cx="4077596" cy="1225058"/>
          </a:xfrm>
          <a:prstGeom prst="rect">
            <a:avLst/>
          </a:prstGeom>
        </p:spPr>
        <p:txBody>
          <a:bodyPr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A6002A"/>
                </a:solidFill>
                <a:latin typeface="Arial"/>
                <a:cs typeface="Arial"/>
              </a:rPr>
              <a:t>Powerful machine learning technology delivers unprecedented performance on clinical data</a:t>
            </a:r>
            <a:endParaRPr lang="en-US" sz="2800" dirty="0">
              <a:solidFill>
                <a:srgbClr val="A6002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892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6" y="2573578"/>
            <a:ext cx="6784924" cy="3629164"/>
          </a:xfrm>
          <a:prstGeom prst="rect">
            <a:avLst/>
          </a:prstGeom>
        </p:spPr>
      </p:pic>
      <p:sp>
        <p:nvSpPr>
          <p:cNvPr id="2" name="Text Placeholder 6"/>
          <p:cNvSpPr txBox="1">
            <a:spLocks/>
          </p:cNvSpPr>
          <p:nvPr/>
        </p:nvSpPr>
        <p:spPr>
          <a:xfrm>
            <a:off x="4891072" y="788161"/>
            <a:ext cx="3730772" cy="1101351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>
                <a:latin typeface="Arial"/>
                <a:cs typeface="Arial"/>
              </a:rPr>
              <a:t>95% accuracy identifying relevant events with less than 5% false alarms</a:t>
            </a:r>
          </a:p>
          <a:p>
            <a:pPr marL="0" indent="0">
              <a:buFont typeface="Arial"/>
              <a:buNone/>
            </a:pPr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3" name="Text Placeholder 8"/>
          <p:cNvSpPr txBox="1">
            <a:spLocks/>
          </p:cNvSpPr>
          <p:nvPr/>
        </p:nvSpPr>
        <p:spPr>
          <a:xfrm>
            <a:off x="467252" y="214645"/>
            <a:ext cx="4077596" cy="1225058"/>
          </a:xfrm>
          <a:prstGeom prst="rect">
            <a:avLst/>
          </a:prstGeom>
        </p:spPr>
        <p:txBody>
          <a:bodyPr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A6002A"/>
                </a:solidFill>
                <a:latin typeface="Arial"/>
                <a:cs typeface="Arial"/>
              </a:rPr>
              <a:t>Powerful machine learning technology delivers unprecedented performance on clinical data</a:t>
            </a:r>
            <a:endParaRPr lang="en-US" sz="2800" dirty="0">
              <a:solidFill>
                <a:srgbClr val="A6002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1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6" y="2573578"/>
            <a:ext cx="6784924" cy="3629164"/>
          </a:xfrm>
          <a:prstGeom prst="rect">
            <a:avLst/>
          </a:prstGeom>
        </p:spPr>
      </p:pic>
      <p:sp>
        <p:nvSpPr>
          <p:cNvPr id="2" name="Text Placeholder 6"/>
          <p:cNvSpPr txBox="1">
            <a:spLocks/>
          </p:cNvSpPr>
          <p:nvPr/>
        </p:nvSpPr>
        <p:spPr>
          <a:xfrm>
            <a:off x="4891072" y="788161"/>
            <a:ext cx="3730772" cy="2724473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>
                <a:latin typeface="Arial"/>
                <a:cs typeface="Arial"/>
              </a:rPr>
              <a:t>95% accuracy identifying relevant events with less than 5% false alarms</a:t>
            </a:r>
          </a:p>
          <a:p>
            <a:pPr marL="0" indent="0">
              <a:buFont typeface="Arial"/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 marL="0" indent="0">
              <a:buFont typeface="Arial"/>
              <a:buNone/>
            </a:pPr>
            <a:r>
              <a:rPr lang="en-US" sz="2000" dirty="0" smtClean="0">
                <a:latin typeface="Arial"/>
                <a:cs typeface="Arial"/>
              </a:rPr>
              <a:t>A multi-level architecture featuring an integration of deep learning and sequential pattern recognition</a:t>
            </a:r>
          </a:p>
        </p:txBody>
      </p:sp>
      <p:sp>
        <p:nvSpPr>
          <p:cNvPr id="3" name="Text Placeholder 8"/>
          <p:cNvSpPr txBox="1">
            <a:spLocks/>
          </p:cNvSpPr>
          <p:nvPr/>
        </p:nvSpPr>
        <p:spPr>
          <a:xfrm>
            <a:off x="467252" y="214645"/>
            <a:ext cx="4077596" cy="1225058"/>
          </a:xfrm>
          <a:prstGeom prst="rect">
            <a:avLst/>
          </a:prstGeom>
        </p:spPr>
        <p:txBody>
          <a:bodyPr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A6002A"/>
                </a:solidFill>
                <a:latin typeface="Arial"/>
                <a:cs typeface="Arial"/>
              </a:rPr>
              <a:t>Powerful machine learning technology delivers unprecedented performance on clinical data</a:t>
            </a:r>
            <a:endParaRPr lang="en-US" sz="2800" dirty="0">
              <a:solidFill>
                <a:srgbClr val="A6002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064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6" y="2573578"/>
            <a:ext cx="6784924" cy="3629164"/>
          </a:xfrm>
          <a:prstGeom prst="rect">
            <a:avLst/>
          </a:prstGeom>
        </p:spPr>
      </p:pic>
      <p:sp>
        <p:nvSpPr>
          <p:cNvPr id="2" name="Text Placeholder 6"/>
          <p:cNvSpPr txBox="1">
            <a:spLocks/>
          </p:cNvSpPr>
          <p:nvPr/>
        </p:nvSpPr>
        <p:spPr>
          <a:xfrm>
            <a:off x="4891072" y="788161"/>
            <a:ext cx="3730772" cy="4843629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>
                <a:latin typeface="Arial"/>
                <a:cs typeface="Arial"/>
              </a:rPr>
              <a:t>95% accuracy identifying relevant events with less than 5% false alarms</a:t>
            </a:r>
          </a:p>
          <a:p>
            <a:pPr marL="0" indent="0">
              <a:buFont typeface="Arial"/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 marL="0" indent="0">
              <a:buFont typeface="Arial"/>
              <a:buNone/>
            </a:pPr>
            <a:r>
              <a:rPr lang="en-US" sz="2000" dirty="0" smtClean="0">
                <a:latin typeface="Arial"/>
                <a:cs typeface="Arial"/>
              </a:rPr>
              <a:t>A multi-level architecture featuring an integration of deep learning and sequential pattern recognition</a:t>
            </a:r>
          </a:p>
          <a:p>
            <a:pPr marL="0" indent="0">
              <a:buFont typeface="Arial"/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 marL="0" indent="0">
              <a:buFont typeface="Arial"/>
              <a:buNone/>
            </a:pPr>
            <a:r>
              <a:rPr lang="en-US" sz="2000" dirty="0" smtClean="0">
                <a:latin typeface="Arial"/>
                <a:cs typeface="Arial"/>
              </a:rPr>
              <a:t>Emerging markets beyond traditional EEG clinical applications include concussion, sleep disorders and Alzheimer’s disease.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3" name="Text Placeholder 8"/>
          <p:cNvSpPr txBox="1">
            <a:spLocks/>
          </p:cNvSpPr>
          <p:nvPr/>
        </p:nvSpPr>
        <p:spPr>
          <a:xfrm>
            <a:off x="467252" y="214645"/>
            <a:ext cx="4077596" cy="1225058"/>
          </a:xfrm>
          <a:prstGeom prst="rect">
            <a:avLst/>
          </a:prstGeom>
        </p:spPr>
        <p:txBody>
          <a:bodyPr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A6002A"/>
                </a:solidFill>
                <a:latin typeface="Arial"/>
                <a:cs typeface="Arial"/>
              </a:rPr>
              <a:t>Powerful machine learning technology delivers unprecedented performance on clinical data</a:t>
            </a:r>
            <a:endParaRPr lang="en-US" sz="2800" dirty="0">
              <a:solidFill>
                <a:srgbClr val="A6002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18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1-25 at 12.51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19" y="1526986"/>
            <a:ext cx="8396083" cy="455601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EEG 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0508" y="3860367"/>
            <a:ext cx="8651294" cy="254015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55757" y="1671154"/>
            <a:ext cx="796045" cy="427815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8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964</Words>
  <Application>Microsoft Macintosh PowerPoint</Application>
  <PresentationFormat>On-screen Show (4:3)</PresentationFormat>
  <Paragraphs>140</Paragraphs>
  <Slides>27</Slides>
  <Notes>3</Notes>
  <HiddenSlides>12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EEG …</vt:lpstr>
      <vt:lpstr>Deep Learning Analytics…</vt:lpstr>
      <vt:lpstr>Automatically Marked EEG…</vt:lpstr>
      <vt:lpstr>Automatic Reports</vt:lpstr>
      <vt:lpstr>PowerPoint Presentation</vt:lpstr>
      <vt:lpstr>PowerPoint Presentation</vt:lpstr>
      <vt:lpstr>Sponsored by…</vt:lpstr>
      <vt:lpstr>PowerPoint Presentation</vt:lpstr>
      <vt:lpstr>PowerPoint Presentation</vt:lpstr>
      <vt:lpstr>EEG</vt:lpstr>
      <vt:lpstr>10-20 EEG System</vt:lpstr>
      <vt:lpstr>The Clinical Process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Annotated Data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Iyad Obeid</dc:creator>
  <cp:lastModifiedBy>Iyad Obeid</cp:lastModifiedBy>
  <cp:revision>38</cp:revision>
  <dcterms:created xsi:type="dcterms:W3CDTF">2015-01-26T15:20:05Z</dcterms:created>
  <dcterms:modified xsi:type="dcterms:W3CDTF">2015-01-26T21:00:27Z</dcterms:modified>
</cp:coreProperties>
</file>