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1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E4025-F2BF-477F-9EB1-CAB8C19A0462}" v="91" dt="2020-05-29T21:07:19.072"/>
    <p1510:client id="{51EE4AA4-3894-4290-AED1-1033139BF1CD}" v="46" dt="2020-05-29T15:49:54.152"/>
    <p1510:client id="{5DC86915-9D3E-4862-9647-D022077AA3A2}" v="241" dt="2020-05-29T19:09:50.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286" autoAdjust="0"/>
  </p:normalViewPr>
  <p:slideViewPr>
    <p:cSldViewPr snapToGrid="0" snapToObjects="1" showGuides="1">
      <p:cViewPr varScale="1">
        <p:scale>
          <a:sx n="116" d="100"/>
          <a:sy n="116" d="100"/>
        </p:scale>
        <p:origin x="1968" y="184"/>
      </p:cViewPr>
      <p:guideLst>
        <p:guide orient="horz" pos="4176"/>
        <p:guide pos="14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BE095D-5436-B344-8085-5DAA42240014}"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189516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BE095D-5436-B344-8085-5DAA42240014}"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406902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BE095D-5436-B344-8085-5DAA42240014}"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11466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BE095D-5436-B344-8085-5DAA42240014}"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1750650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BE095D-5436-B344-8085-5DAA42240014}"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160469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BE095D-5436-B344-8085-5DAA42240014}" type="datetimeFigureOut">
              <a:rPr lang="en-US" smtClean="0"/>
              <a:t>6/1/20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415468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BE095D-5436-B344-8085-5DAA42240014}" type="datetimeFigureOut">
              <a:rPr lang="en-US" smtClean="0"/>
              <a:t>6/1/20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154083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BE095D-5436-B344-8085-5DAA42240014}" type="datetimeFigureOut">
              <a:rPr lang="en-US" smtClean="0"/>
              <a:t>6/1/20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10170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E095D-5436-B344-8085-5DAA42240014}" type="datetimeFigureOut">
              <a:rPr lang="en-US" smtClean="0"/>
              <a:t>6/1/20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230497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BE095D-5436-B344-8085-5DAA42240014}" type="datetimeFigureOut">
              <a:rPr lang="en-US" smtClean="0"/>
              <a:t>6/1/20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414657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BE095D-5436-B344-8085-5DAA42240014}" type="datetimeFigureOut">
              <a:rPr lang="en-US" smtClean="0"/>
              <a:t>6/1/20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7F3B5-57BF-0B47-AC58-60C9BB7937F7}" type="slidenum">
              <a:rPr lang="en-US" smtClean="0"/>
              <a:t>‹#›</a:t>
            </a:fld>
            <a:endParaRPr lang="en-US"/>
          </a:p>
        </p:txBody>
      </p:sp>
    </p:spTree>
    <p:extLst>
      <p:ext uri="{BB962C8B-B14F-4D97-AF65-F5344CB8AC3E}">
        <p14:creationId xmlns:p14="http://schemas.microsoft.com/office/powerpoint/2010/main" val="181164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E095D-5436-B344-8085-5DAA42240014}" type="datetimeFigureOut">
              <a:rPr lang="en-US" smtClean="0"/>
              <a:t>6/1/20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7F3B5-57BF-0B47-AC58-60C9BB7937F7}" type="slidenum">
              <a:rPr lang="en-US" smtClean="0"/>
              <a:t>‹#›</a:t>
            </a:fld>
            <a:endParaRPr lang="en-US"/>
          </a:p>
        </p:txBody>
      </p:sp>
    </p:spTree>
    <p:extLst>
      <p:ext uri="{BB962C8B-B14F-4D97-AF65-F5344CB8AC3E}">
        <p14:creationId xmlns:p14="http://schemas.microsoft.com/office/powerpoint/2010/main" val="1784148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77583" y="195716"/>
            <a:ext cx="5882492" cy="923330"/>
          </a:xfrm>
          <a:prstGeom prst="rect">
            <a:avLst/>
          </a:prstGeom>
          <a:noFill/>
        </p:spPr>
        <p:txBody>
          <a:bodyPr wrap="square" rtlCol="0">
            <a:spAutoFit/>
          </a:bodyPr>
          <a:lstStyle/>
          <a:p>
            <a:pPr algn="r"/>
            <a:r>
              <a:rPr lang="en-US" b="1" dirty="0">
                <a:solidFill>
                  <a:srgbClr val="000000"/>
                </a:solidFill>
                <a:latin typeface="Arial"/>
                <a:cs typeface="Arial"/>
              </a:rPr>
              <a:t>The ISIP/NEDC Web Site</a:t>
            </a:r>
          </a:p>
          <a:p>
            <a:pPr algn="r"/>
            <a:r>
              <a:rPr lang="en-US" b="1" dirty="0">
                <a:solidFill>
                  <a:srgbClr val="000000"/>
                </a:solidFill>
                <a:latin typeface="Arial"/>
                <a:cs typeface="Arial"/>
              </a:rPr>
              <a:t>Bootstrap, TensorFlow and PyTorch</a:t>
            </a:r>
          </a:p>
          <a:p>
            <a:pPr algn="r"/>
            <a:r>
              <a:rPr lang="en-US" b="1" dirty="0">
                <a:solidFill>
                  <a:srgbClr val="000000"/>
                </a:solidFill>
                <a:latin typeface="Arial"/>
                <a:cs typeface="Arial"/>
              </a:rPr>
              <a:t>Deep Learning Toolkits and Demos</a:t>
            </a:r>
            <a:endParaRPr lang="en-US" dirty="0"/>
          </a:p>
        </p:txBody>
      </p:sp>
      <p:sp>
        <p:nvSpPr>
          <p:cNvPr id="10" name="TextBox 9"/>
          <p:cNvSpPr txBox="1"/>
          <p:nvPr/>
        </p:nvSpPr>
        <p:spPr>
          <a:xfrm>
            <a:off x="478334" y="6185808"/>
            <a:ext cx="2688563" cy="369332"/>
          </a:xfrm>
          <a:prstGeom prst="rect">
            <a:avLst/>
          </a:prstGeom>
          <a:noFill/>
        </p:spPr>
        <p:txBody>
          <a:bodyPr wrap="square" rtlCol="0">
            <a:spAutoFit/>
          </a:bodyPr>
          <a:lstStyle/>
          <a:p>
            <a:r>
              <a:rPr lang="en-US" b="1" dirty="0">
                <a:latin typeface="Arial"/>
                <a:cs typeface="Arial"/>
              </a:rPr>
              <a:t>May 2020</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55061" y="5415316"/>
            <a:ext cx="1946059" cy="1299804"/>
          </a:xfrm>
          <a:prstGeom prst="rect">
            <a:avLst/>
          </a:prstGeom>
        </p:spPr>
      </p:pic>
      <p:sp>
        <p:nvSpPr>
          <p:cNvPr id="9" name="TextBox 8">
            <a:extLst>
              <a:ext uri="{FF2B5EF4-FFF2-40B4-BE49-F238E27FC236}">
                <a16:creationId xmlns:a16="http://schemas.microsoft.com/office/drawing/2014/main" id="{1CC02EA0-2CE5-9245-86E0-7248E2CE2334}"/>
              </a:ext>
            </a:extLst>
          </p:cNvPr>
          <p:cNvSpPr txBox="1"/>
          <p:nvPr/>
        </p:nvSpPr>
        <p:spPr>
          <a:xfrm>
            <a:off x="7115370" y="1825591"/>
            <a:ext cx="787661" cy="646331"/>
          </a:xfrm>
          <a:prstGeom prst="rect">
            <a:avLst/>
          </a:prstGeom>
          <a:noFill/>
        </p:spPr>
        <p:txBody>
          <a:bodyPr wrap="square" lIns="0" tIns="0" rIns="0" bIns="0" rtlCol="0">
            <a:spAutoFit/>
          </a:bodyPr>
          <a:lstStyle/>
          <a:p>
            <a:r>
              <a:rPr lang="en-US" sz="1400" b="1" dirty="0">
                <a:solidFill>
                  <a:srgbClr val="000000"/>
                </a:solidFill>
                <a:latin typeface="Arial"/>
                <a:cs typeface="Arial"/>
              </a:rPr>
              <a:t>Before a</a:t>
            </a:r>
            <a:br>
              <a:rPr lang="en-US" sz="1400" b="1" dirty="0">
                <a:solidFill>
                  <a:srgbClr val="000000"/>
                </a:solidFill>
                <a:latin typeface="Arial"/>
                <a:cs typeface="Arial"/>
              </a:rPr>
            </a:br>
            <a:r>
              <a:rPr lang="en-US" sz="1400" b="1" dirty="0">
                <a:solidFill>
                  <a:srgbClr val="000000"/>
                </a:solidFill>
                <a:latin typeface="Arial"/>
                <a:cs typeface="Arial"/>
              </a:rPr>
              <a:t>software review</a:t>
            </a:r>
          </a:p>
        </p:txBody>
      </p:sp>
      <p:sp>
        <p:nvSpPr>
          <p:cNvPr id="17" name="TextBox 16">
            <a:extLst>
              <a:ext uri="{FF2B5EF4-FFF2-40B4-BE49-F238E27FC236}">
                <a16:creationId xmlns:a16="http://schemas.microsoft.com/office/drawing/2014/main" id="{EBD22570-159D-BA49-ADD5-64F611A6D587}"/>
              </a:ext>
            </a:extLst>
          </p:cNvPr>
          <p:cNvSpPr txBox="1"/>
          <p:nvPr/>
        </p:nvSpPr>
        <p:spPr>
          <a:xfrm>
            <a:off x="8109857" y="3056595"/>
            <a:ext cx="750218" cy="646331"/>
          </a:xfrm>
          <a:prstGeom prst="rect">
            <a:avLst/>
          </a:prstGeom>
          <a:noFill/>
        </p:spPr>
        <p:txBody>
          <a:bodyPr wrap="square" lIns="0" tIns="0" rIns="0" bIns="0" rtlCol="0">
            <a:spAutoFit/>
          </a:bodyPr>
          <a:lstStyle>
            <a:defPPr>
              <a:defRPr lang="en-US"/>
            </a:defPPr>
            <a:lvl1pPr>
              <a:defRPr sz="1400" b="1">
                <a:solidFill>
                  <a:srgbClr val="000000"/>
                </a:solidFill>
                <a:latin typeface="Arial"/>
                <a:cs typeface="Arial"/>
              </a:defRPr>
            </a:lvl1pPr>
          </a:lstStyle>
          <a:p>
            <a:r>
              <a:rPr lang="en-US" dirty="0"/>
              <a:t>After a</a:t>
            </a:r>
            <a:br>
              <a:rPr lang="en-US" dirty="0"/>
            </a:br>
            <a:r>
              <a:rPr lang="en-US" dirty="0"/>
              <a:t>software</a:t>
            </a:r>
            <a:br>
              <a:rPr lang="en-US" dirty="0"/>
            </a:br>
            <a:r>
              <a:rPr lang="en-US" dirty="0"/>
              <a:t>review</a:t>
            </a:r>
          </a:p>
        </p:txBody>
      </p:sp>
      <p:pic>
        <p:nvPicPr>
          <p:cNvPr id="13" name="Picture 12" descr="A picture containing person, indoor, man, sitting&#10;&#10;Description automatically generated">
            <a:extLst>
              <a:ext uri="{FF2B5EF4-FFF2-40B4-BE49-F238E27FC236}">
                <a16:creationId xmlns:a16="http://schemas.microsoft.com/office/drawing/2014/main" id="{A866AA23-1637-7E49-B981-FE498018C393}"/>
              </a:ext>
            </a:extLst>
          </p:cNvPr>
          <p:cNvPicPr>
            <a:picLocks noChangeAspect="1"/>
          </p:cNvPicPr>
          <p:nvPr/>
        </p:nvPicPr>
        <p:blipFill>
          <a:blip r:embed="rId3"/>
          <a:stretch>
            <a:fillRect/>
          </a:stretch>
        </p:blipFill>
        <p:spPr>
          <a:xfrm>
            <a:off x="7032002" y="2870451"/>
            <a:ext cx="972470" cy="994571"/>
          </a:xfrm>
          <a:prstGeom prst="rect">
            <a:avLst/>
          </a:prstGeom>
          <a:ln>
            <a:noFill/>
          </a:ln>
          <a:effectLst>
            <a:outerShdw blurRad="292100" dist="139700" dir="2700000" algn="tl" rotWithShape="0">
              <a:srgbClr val="333333">
                <a:alpha val="65000"/>
              </a:srgbClr>
            </a:outerShdw>
          </a:effectLst>
        </p:spPr>
      </p:pic>
      <p:pic>
        <p:nvPicPr>
          <p:cNvPr id="15" name="Picture 14" descr="A person wearing glasses&#10;&#10;Description automatically generated">
            <a:extLst>
              <a:ext uri="{FF2B5EF4-FFF2-40B4-BE49-F238E27FC236}">
                <a16:creationId xmlns:a16="http://schemas.microsoft.com/office/drawing/2014/main" id="{6AB6D033-4F17-4D46-9D3A-B61AB648599C}"/>
              </a:ext>
            </a:extLst>
          </p:cNvPr>
          <p:cNvPicPr>
            <a:picLocks noChangeAspect="1"/>
          </p:cNvPicPr>
          <p:nvPr/>
        </p:nvPicPr>
        <p:blipFill>
          <a:blip r:embed="rId4"/>
          <a:stretch>
            <a:fillRect/>
          </a:stretch>
        </p:blipFill>
        <p:spPr>
          <a:xfrm>
            <a:off x="7945675" y="1593038"/>
            <a:ext cx="914400" cy="1104900"/>
          </a:xfrm>
          <a:prstGeom prst="rect">
            <a:avLst/>
          </a:prstGeom>
          <a:ln>
            <a:noFill/>
          </a:ln>
          <a:effectLst>
            <a:outerShdw blurRad="292100" dist="139700" dir="2700000" algn="tl" rotWithShape="0">
              <a:srgbClr val="333333">
                <a:alpha val="65000"/>
              </a:srgbClr>
            </a:outerShdw>
          </a:effectLst>
        </p:spPr>
      </p:pic>
      <p:pic>
        <p:nvPicPr>
          <p:cNvPr id="25" name="Picture 24" descr="A screenshot of a social media post&#10;&#10;Description automatically generated">
            <a:extLst>
              <a:ext uri="{FF2B5EF4-FFF2-40B4-BE49-F238E27FC236}">
                <a16:creationId xmlns:a16="http://schemas.microsoft.com/office/drawing/2014/main" id="{95A10575-FB99-AB42-B7EC-20E8DE7AF156}"/>
              </a:ext>
            </a:extLst>
          </p:cNvPr>
          <p:cNvPicPr>
            <a:picLocks noChangeAspect="1"/>
          </p:cNvPicPr>
          <p:nvPr/>
        </p:nvPicPr>
        <p:blipFill>
          <a:blip r:embed="rId5">
            <a:alphaModFix amt="25000"/>
          </a:blip>
          <a:stretch>
            <a:fillRect/>
          </a:stretch>
        </p:blipFill>
        <p:spPr>
          <a:xfrm>
            <a:off x="2062408" y="3573595"/>
            <a:ext cx="4629824" cy="2891803"/>
          </a:xfrm>
          <a:prstGeom prst="rect">
            <a:avLst/>
          </a:prstGeom>
          <a:ln>
            <a:noFill/>
          </a:ln>
          <a:effectLst>
            <a:softEdge rad="112500"/>
          </a:effectLst>
        </p:spPr>
      </p:pic>
      <p:pic>
        <p:nvPicPr>
          <p:cNvPr id="8" name="Picture 7" descr="A screenshot of a social media post&#10;&#10;Description automatically generated">
            <a:extLst>
              <a:ext uri="{FF2B5EF4-FFF2-40B4-BE49-F238E27FC236}">
                <a16:creationId xmlns:a16="http://schemas.microsoft.com/office/drawing/2014/main" id="{EA7FFC30-5876-FE4C-9A2A-894BD1159C47}"/>
              </a:ext>
            </a:extLst>
          </p:cNvPr>
          <p:cNvPicPr>
            <a:picLocks noChangeAspect="1"/>
          </p:cNvPicPr>
          <p:nvPr/>
        </p:nvPicPr>
        <p:blipFill>
          <a:blip r:embed="rId6">
            <a:alphaModFix amt="25000"/>
          </a:blip>
          <a:stretch>
            <a:fillRect/>
          </a:stretch>
        </p:blipFill>
        <p:spPr>
          <a:xfrm>
            <a:off x="310909" y="1361490"/>
            <a:ext cx="4629824" cy="2449388"/>
          </a:xfrm>
          <a:prstGeom prst="rect">
            <a:avLst/>
          </a:prstGeom>
          <a:ln>
            <a:noFill/>
          </a:ln>
          <a:effectLst>
            <a:softEdge rad="112500"/>
          </a:effectLst>
        </p:spPr>
      </p:pic>
      <p:pic>
        <p:nvPicPr>
          <p:cNvPr id="27" name="Picture 26">
            <a:extLst>
              <a:ext uri="{FF2B5EF4-FFF2-40B4-BE49-F238E27FC236}">
                <a16:creationId xmlns:a16="http://schemas.microsoft.com/office/drawing/2014/main" id="{0AD9C22F-F00E-9042-890A-74AB29C49EC7}"/>
              </a:ext>
            </a:extLst>
          </p:cNvPr>
          <p:cNvPicPr/>
          <p:nvPr/>
        </p:nvPicPr>
        <p:blipFill>
          <a:blip r:embed="rId7"/>
          <a:stretch>
            <a:fillRect/>
          </a:stretch>
        </p:blipFill>
        <p:spPr>
          <a:xfrm>
            <a:off x="8067771" y="5019497"/>
            <a:ext cx="834390" cy="391795"/>
          </a:xfrm>
          <a:prstGeom prst="rect">
            <a:avLst/>
          </a:prstGeom>
        </p:spPr>
      </p:pic>
      <p:sp>
        <p:nvSpPr>
          <p:cNvPr id="26" name="TextBox 25">
            <a:extLst>
              <a:ext uri="{FF2B5EF4-FFF2-40B4-BE49-F238E27FC236}">
                <a16:creationId xmlns:a16="http://schemas.microsoft.com/office/drawing/2014/main" id="{55926722-E8D0-8747-B14C-99EDAE89B806}"/>
              </a:ext>
            </a:extLst>
          </p:cNvPr>
          <p:cNvSpPr txBox="1"/>
          <p:nvPr/>
        </p:nvSpPr>
        <p:spPr>
          <a:xfrm>
            <a:off x="7081592" y="4191881"/>
            <a:ext cx="1743218" cy="892552"/>
          </a:xfrm>
          <a:prstGeom prst="rect">
            <a:avLst/>
          </a:prstGeom>
          <a:noFill/>
        </p:spPr>
        <p:txBody>
          <a:bodyPr wrap="square" lIns="0" tIns="0" rIns="0" bIns="0" rtlCol="0">
            <a:spAutoFit/>
          </a:bodyPr>
          <a:lstStyle>
            <a:defPPr>
              <a:defRPr lang="en-US"/>
            </a:defPPr>
            <a:lvl1pPr>
              <a:defRPr sz="1400" b="1">
                <a:solidFill>
                  <a:srgbClr val="000000"/>
                </a:solidFill>
                <a:latin typeface="Arial"/>
                <a:cs typeface="Arial"/>
              </a:defRPr>
            </a:lvl1pPr>
          </a:lstStyle>
          <a:p>
            <a:pPr>
              <a:spcAft>
                <a:spcPts val="600"/>
              </a:spcAft>
            </a:pPr>
            <a:r>
              <a:rPr lang="en-US" sz="1200" dirty="0">
                <a:latin typeface="Script MT Bold" panose="03040602040607080904" pitchFamily="66" charset="77"/>
              </a:rPr>
              <a:t>Tarek,</a:t>
            </a:r>
          </a:p>
          <a:p>
            <a:pPr>
              <a:spcAft>
                <a:spcPts val="600"/>
              </a:spcAft>
            </a:pPr>
            <a:r>
              <a:rPr lang="en-US" sz="1200" dirty="0">
                <a:latin typeface="Script MT Bold" panose="03040602040607080904" pitchFamily="66" charset="77"/>
              </a:rPr>
              <a:t>You are a credit to the field of Computer Science </a:t>
            </a:r>
            <a:r>
              <a:rPr lang="en-US" sz="1200" dirty="0">
                <a:latin typeface="Script MT Bold" panose="03040602040607080904" pitchFamily="66" charset="77"/>
                <a:sym typeface="Wingdings" pitchFamily="2" charset="2"/>
              </a:rPr>
              <a:t></a:t>
            </a:r>
          </a:p>
          <a:p>
            <a:r>
              <a:rPr lang="en-US" sz="1200" dirty="0">
                <a:latin typeface="Script MT Bold" panose="03040602040607080904" pitchFamily="66" charset="77"/>
                <a:sym typeface="Wingdings" pitchFamily="2" charset="2"/>
              </a:rPr>
              <a:t>We will miss you!</a:t>
            </a:r>
            <a:endParaRPr lang="en-US" dirty="0">
              <a:latin typeface="Script MT Bold" panose="03040602040607080904" pitchFamily="66" charset="77"/>
            </a:endParaRPr>
          </a:p>
        </p:txBody>
      </p:sp>
      <p:pic>
        <p:nvPicPr>
          <p:cNvPr id="2" name="Picture 1">
            <a:extLst>
              <a:ext uri="{FF2B5EF4-FFF2-40B4-BE49-F238E27FC236}">
                <a16:creationId xmlns:a16="http://schemas.microsoft.com/office/drawing/2014/main" id="{59E319BE-E951-1045-BC70-A7ACC43B253B}"/>
              </a:ext>
            </a:extLst>
          </p:cNvPr>
          <p:cNvPicPr>
            <a:picLocks noChangeAspect="1"/>
          </p:cNvPicPr>
          <p:nvPr/>
        </p:nvPicPr>
        <p:blipFill rotWithShape="1">
          <a:blip r:embed="rId8"/>
          <a:srcRect l="19966" t="19404" r="7251"/>
          <a:stretch/>
        </p:blipFill>
        <p:spPr>
          <a:xfrm>
            <a:off x="228600" y="195716"/>
            <a:ext cx="1317171" cy="109394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B1918D6-91AD-4291-9AD3-6D068B0D39FB}"/>
              </a:ext>
            </a:extLst>
          </p:cNvPr>
          <p:cNvSpPr txBox="1"/>
          <p:nvPr/>
        </p:nvSpPr>
        <p:spPr>
          <a:xfrm>
            <a:off x="5042970" y="1135285"/>
            <a:ext cx="1996807" cy="923330"/>
          </a:xfrm>
          <a:prstGeom prst="rect">
            <a:avLst/>
          </a:prstGeom>
          <a:noFill/>
        </p:spPr>
        <p:txBody>
          <a:bodyPr wrap="square" lIns="0" tIns="0" rIns="0" bIns="0" rtlCol="0">
            <a:spAutoFit/>
          </a:bodyPr>
          <a:lstStyle/>
          <a:p>
            <a:r>
              <a:rPr lang="en-US" sz="1200" dirty="0">
                <a:latin typeface="Brush Script MT" panose="03060802040406070304" pitchFamily="66" charset="0"/>
              </a:rPr>
              <a:t>Tarek,</a:t>
            </a:r>
          </a:p>
          <a:p>
            <a:r>
              <a:rPr lang="en-US" sz="1200" dirty="0">
                <a:latin typeface="Brush Script MT" panose="03060802040406070304" pitchFamily="66" charset="0"/>
              </a:rPr>
              <a:t>Thanks for making us all look so good! Good luck in all your future endeavors and don’t forget to visit!</a:t>
            </a:r>
          </a:p>
          <a:p>
            <a:r>
              <a:rPr lang="en-US" sz="1200" dirty="0">
                <a:latin typeface="Brush Script MT" panose="03060802040406070304" pitchFamily="66" charset="0"/>
              </a:rPr>
              <a:t>--Iyad Obeid</a:t>
            </a:r>
          </a:p>
        </p:txBody>
      </p:sp>
      <p:sp>
        <p:nvSpPr>
          <p:cNvPr id="16" name="TextBox 15">
            <a:extLst>
              <a:ext uri="{FF2B5EF4-FFF2-40B4-BE49-F238E27FC236}">
                <a16:creationId xmlns:a16="http://schemas.microsoft.com/office/drawing/2014/main" id="{79F28983-B6CC-4117-AA05-5D9A36F127A2}"/>
              </a:ext>
            </a:extLst>
          </p:cNvPr>
          <p:cNvSpPr txBox="1"/>
          <p:nvPr/>
        </p:nvSpPr>
        <p:spPr>
          <a:xfrm>
            <a:off x="228600" y="4108443"/>
            <a:ext cx="1534099" cy="1846659"/>
          </a:xfrm>
          <a:prstGeom prst="rect">
            <a:avLst/>
          </a:prstGeom>
          <a:noFill/>
        </p:spPr>
        <p:txBody>
          <a:bodyPr wrap="square" lIns="0" tIns="0" rIns="0" bIns="0" rtlCol="0">
            <a:spAutoFit/>
          </a:bodyPr>
          <a:lstStyle/>
          <a:p>
            <a:r>
              <a:rPr lang="en-US" sz="1000" dirty="0">
                <a:latin typeface="Brush Script MT" panose="03060802040406070304" pitchFamily="66" charset="0"/>
              </a:rPr>
              <a:t>You make CS majors look competent. That’s the nicest thing I can say honestly. In all seriousness, thanks for all your contributions in the lab and it was fun hanging with you. Good luck with everything out there and hope you find it nice in Wisconsin. </a:t>
            </a:r>
          </a:p>
          <a:p>
            <a:endParaRPr lang="en-US" sz="1000" dirty="0">
              <a:latin typeface="Brush Script MT" panose="03060802040406070304" pitchFamily="66" charset="0"/>
            </a:endParaRPr>
          </a:p>
          <a:p>
            <a:r>
              <a:rPr lang="en-US" sz="1000" dirty="0">
                <a:latin typeface="Brush Script MT" panose="03060802040406070304" pitchFamily="66" charset="0"/>
              </a:rPr>
              <a:t>P.S.</a:t>
            </a:r>
          </a:p>
          <a:p>
            <a:endParaRPr lang="en-US" sz="1000" dirty="0">
              <a:latin typeface="Brush Script MT" panose="03060802040406070304" pitchFamily="66" charset="0"/>
            </a:endParaRPr>
          </a:p>
          <a:p>
            <a:r>
              <a:rPr lang="en-US" sz="1000" dirty="0">
                <a:latin typeface="Brush Script MT" panose="03060802040406070304" pitchFamily="66" charset="0"/>
              </a:rPr>
              <a:t>-Shmyrde Jean-Paul</a:t>
            </a:r>
          </a:p>
        </p:txBody>
      </p:sp>
      <p:sp>
        <p:nvSpPr>
          <p:cNvPr id="4" name="TextBox 3">
            <a:extLst>
              <a:ext uri="{FF2B5EF4-FFF2-40B4-BE49-F238E27FC236}">
                <a16:creationId xmlns:a16="http://schemas.microsoft.com/office/drawing/2014/main" id="{10FEC5E8-034B-0742-8E5F-C257D516AC19}"/>
              </a:ext>
            </a:extLst>
          </p:cNvPr>
          <p:cNvSpPr txBox="1"/>
          <p:nvPr/>
        </p:nvSpPr>
        <p:spPr>
          <a:xfrm>
            <a:off x="4288591" y="1872039"/>
            <a:ext cx="2343563" cy="1862048"/>
          </a:xfrm>
          <a:prstGeom prst="rect">
            <a:avLst/>
          </a:prstGeom>
          <a:noFill/>
        </p:spPr>
        <p:txBody>
          <a:bodyPr wrap="square" lIns="0" tIns="0" rIns="0" bIns="0" rtlCol="0">
            <a:spAutoFit/>
          </a:bodyPr>
          <a:lstStyle/>
          <a:p>
            <a:r>
              <a:rPr lang="en-US" sz="1100" dirty="0">
                <a:latin typeface="Script MT Bold" panose="020F0502020204030204" pitchFamily="34" charset="0"/>
                <a:cs typeface="Script MT Bold" panose="020F0502020204030204" pitchFamily="34" charset="0"/>
              </a:rPr>
              <a:t>Tarek,</a:t>
            </a:r>
          </a:p>
          <a:p>
            <a:endParaRPr lang="en-US" sz="1100" dirty="0">
              <a:latin typeface="Script MT Bold" panose="020F0502020204030204" pitchFamily="34" charset="0"/>
              <a:cs typeface="Script MT Bold" panose="020F0502020204030204" pitchFamily="34" charset="0"/>
            </a:endParaRPr>
          </a:p>
          <a:p>
            <a:r>
              <a:rPr lang="en-US" sz="1100" dirty="0">
                <a:latin typeface="Script MT Bold" panose="020F0502020204030204" pitchFamily="34" charset="0"/>
                <a:cs typeface="Script MT Bold" panose="020F0502020204030204" pitchFamily="34" charset="0"/>
              </a:rPr>
              <a:t>I did not get to know you too well; however I think we both can remember and get a nice laugh out of the many times I scared the life out of you at the tech center to the point where you almost fell out of the chair. I wish you the best and good luck in Wisconsin.</a:t>
            </a:r>
          </a:p>
          <a:p>
            <a:endParaRPr lang="en-US" sz="1100" dirty="0">
              <a:latin typeface="Script MT Bold" panose="020F0502020204030204" pitchFamily="34" charset="0"/>
              <a:cs typeface="Script MT Bold" panose="020F0502020204030204" pitchFamily="34" charset="0"/>
            </a:endParaRPr>
          </a:p>
          <a:p>
            <a:r>
              <a:rPr lang="en-US" sz="1100" dirty="0">
                <a:latin typeface="Script MT Bold" panose="020F0502020204030204" pitchFamily="34" charset="0"/>
                <a:cs typeface="Script MT Bold" panose="020F0502020204030204" pitchFamily="34" charset="0"/>
              </a:rPr>
              <a:t>- Ahmad Hamid</a:t>
            </a:r>
          </a:p>
        </p:txBody>
      </p:sp>
      <p:sp>
        <p:nvSpPr>
          <p:cNvPr id="5" name="TextBox 4">
            <a:extLst>
              <a:ext uri="{FF2B5EF4-FFF2-40B4-BE49-F238E27FC236}">
                <a16:creationId xmlns:a16="http://schemas.microsoft.com/office/drawing/2014/main" id="{19D29C1A-B35F-4E96-9F22-7D554A913D3B}"/>
              </a:ext>
            </a:extLst>
          </p:cNvPr>
          <p:cNvSpPr txBox="1"/>
          <p:nvPr/>
        </p:nvSpPr>
        <p:spPr>
          <a:xfrm>
            <a:off x="4519082" y="5420298"/>
            <a:ext cx="2516101" cy="1209101"/>
          </a:xfrm>
          <a:prstGeom prst="rect">
            <a:avLst/>
          </a:prstGeom>
          <a:noFill/>
        </p:spPr>
        <p:txBody>
          <a:bodyPr wrap="square" lIns="0" tIns="0" rIns="0" bIns="0" rtlCol="0">
            <a:noAutofit/>
          </a:bodyPr>
          <a:lstStyle/>
          <a:p>
            <a:r>
              <a:rPr lang="en-US" sz="1300" dirty="0">
                <a:latin typeface="Bodoni MT Condensed" panose="02070606080606020203" pitchFamily="18" charset="0"/>
              </a:rPr>
              <a:t>Tarek! I don’t know why everyone is using fonts that are hard to read so I’ll take one for the team. I wish I got to know you better but appreciate that you always looked out for everyone in lab. Best of luck in Wisconsin, I think they have good cheese there!</a:t>
            </a:r>
          </a:p>
          <a:p>
            <a:r>
              <a:rPr lang="en-US" sz="1300" dirty="0">
                <a:latin typeface="Bodoni MT Condensed" panose="02070606080606020203" pitchFamily="18" charset="0"/>
              </a:rPr>
              <a:t>-Saiyeda</a:t>
            </a:r>
          </a:p>
        </p:txBody>
      </p:sp>
      <p:sp>
        <p:nvSpPr>
          <p:cNvPr id="6" name="TextBox 5">
            <a:extLst>
              <a:ext uri="{FF2B5EF4-FFF2-40B4-BE49-F238E27FC236}">
                <a16:creationId xmlns:a16="http://schemas.microsoft.com/office/drawing/2014/main" id="{4CCC7083-D266-BD4F-AEAF-6BD4C3A33734}"/>
              </a:ext>
            </a:extLst>
          </p:cNvPr>
          <p:cNvSpPr txBox="1"/>
          <p:nvPr/>
        </p:nvSpPr>
        <p:spPr>
          <a:xfrm>
            <a:off x="228600" y="2602924"/>
            <a:ext cx="1972558" cy="1292662"/>
          </a:xfrm>
          <a:prstGeom prst="rect">
            <a:avLst/>
          </a:prstGeom>
          <a:noFill/>
        </p:spPr>
        <p:txBody>
          <a:bodyPr wrap="square" lIns="0" tIns="0" rIns="0" bIns="0" rtlCol="0">
            <a:spAutoFit/>
          </a:bodyPr>
          <a:lstStyle/>
          <a:p>
            <a:r>
              <a:rPr lang="en-US" sz="1200" dirty="0">
                <a:latin typeface="Apple Chancery" panose="03020702040506060504" pitchFamily="66" charset="-79"/>
                <a:cs typeface="Apple Chancery" panose="03020702040506060504" pitchFamily="66" charset="-79"/>
              </a:rPr>
              <a:t>You write software that’s almost as nice as you are;</a:t>
            </a:r>
          </a:p>
          <a:p>
            <a:r>
              <a:rPr lang="en-US" sz="1200" dirty="0">
                <a:latin typeface="Apple Chancery" panose="03020702040506060504" pitchFamily="66" charset="-79"/>
                <a:cs typeface="Apple Chancery" panose="03020702040506060504" pitchFamily="66" charset="-79"/>
              </a:rPr>
              <a:t>Congrats on finishing school and thanks for </a:t>
            </a:r>
          </a:p>
          <a:p>
            <a:r>
              <a:rPr lang="en-US" sz="1200" dirty="0">
                <a:latin typeface="Apple Chancery" panose="03020702040506060504" pitchFamily="66" charset="-79"/>
                <a:cs typeface="Apple Chancery" panose="03020702040506060504" pitchFamily="66" charset="-79"/>
              </a:rPr>
              <a:t>always being a friendly face in the office.</a:t>
            </a:r>
          </a:p>
          <a:p>
            <a:r>
              <a:rPr lang="en-US" sz="1200" dirty="0">
                <a:latin typeface="Apple Chancery" panose="03020702040506060504" pitchFamily="66" charset="-79"/>
                <a:cs typeface="Apple Chancery" panose="03020702040506060504" pitchFamily="66" charset="-79"/>
              </a:rPr>
              <a:t>- Isabel Hunt</a:t>
            </a:r>
          </a:p>
        </p:txBody>
      </p:sp>
      <p:sp>
        <p:nvSpPr>
          <p:cNvPr id="19" name="TextBox 18">
            <a:extLst>
              <a:ext uri="{FF2B5EF4-FFF2-40B4-BE49-F238E27FC236}">
                <a16:creationId xmlns:a16="http://schemas.microsoft.com/office/drawing/2014/main" id="{38A045BE-C737-4A5E-AAFA-575F2EED9B6F}"/>
              </a:ext>
            </a:extLst>
          </p:cNvPr>
          <p:cNvSpPr txBox="1"/>
          <p:nvPr/>
        </p:nvSpPr>
        <p:spPr>
          <a:xfrm>
            <a:off x="2068130" y="5359822"/>
            <a:ext cx="2156554" cy="1269578"/>
          </a:xfrm>
          <a:prstGeom prst="rect">
            <a:avLst/>
          </a:prstGeom>
          <a:noFill/>
        </p:spPr>
        <p:txBody>
          <a:bodyPr wrap="square" lIns="0" tIns="0" rIns="0" bIns="0" rtlCol="0">
            <a:spAutoFit/>
          </a:bodyPr>
          <a:lstStyle/>
          <a:p>
            <a:r>
              <a:rPr lang="en-US" sz="1200" dirty="0">
                <a:latin typeface="Monotype Corsiva" panose="03010101010201010101" pitchFamily="66" charset="0"/>
                <a:cs typeface="Apple Chancery" panose="03020702040506060504" pitchFamily="66" charset="-79"/>
              </a:rPr>
              <a:t>It would be weird going to the lab when they open it and not working with you on some crazy problem which you would solve eventually.   Thanks for being the friend on whom we could rely. I wish you all the best on your next journey!</a:t>
            </a:r>
          </a:p>
          <a:p>
            <a:r>
              <a:rPr lang="en-US" sz="1050" dirty="0">
                <a:latin typeface="Monotype Corsiva" panose="03010101010201010101" pitchFamily="66" charset="0"/>
                <a:cs typeface="Apple Chancery" panose="03020702040506060504" pitchFamily="66" charset="-79"/>
              </a:rPr>
              <a:t>- Nabila</a:t>
            </a:r>
          </a:p>
        </p:txBody>
      </p:sp>
      <p:sp>
        <p:nvSpPr>
          <p:cNvPr id="11" name="TextBox 10">
            <a:extLst>
              <a:ext uri="{FF2B5EF4-FFF2-40B4-BE49-F238E27FC236}">
                <a16:creationId xmlns:a16="http://schemas.microsoft.com/office/drawing/2014/main" id="{EB70CC21-4DF5-4B36-BBDB-35E7D29FA576}"/>
              </a:ext>
            </a:extLst>
          </p:cNvPr>
          <p:cNvSpPr txBox="1"/>
          <p:nvPr/>
        </p:nvSpPr>
        <p:spPr>
          <a:xfrm>
            <a:off x="1935081" y="3747600"/>
            <a:ext cx="1730416" cy="14773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dirty="0">
                <a:latin typeface="Comic Sans MS"/>
                <a:ea typeface="+mn-lt"/>
                <a:cs typeface="+mn-lt"/>
              </a:rPr>
              <a:t>Tarek, You will be missed. Stay humble yet cool ! I wish you best luck with your future endeavors even though you don't need it ;)</a:t>
            </a:r>
            <a:endParaRPr lang="en-US" sz="1200" dirty="0">
              <a:latin typeface="Comic Sans MS"/>
              <a:cs typeface="Calibri"/>
            </a:endParaRPr>
          </a:p>
          <a:p>
            <a:r>
              <a:rPr lang="en-US" sz="1200" dirty="0">
                <a:latin typeface="Comic Sans MS"/>
                <a:cs typeface="Calibri"/>
              </a:rPr>
              <a:t>-Vinit</a:t>
            </a:r>
            <a:endParaRPr lang="en-US" dirty="0">
              <a:cs typeface="Calibri"/>
            </a:endParaRPr>
          </a:p>
        </p:txBody>
      </p:sp>
      <p:sp>
        <p:nvSpPr>
          <p:cNvPr id="21" name="TextBox 13">
            <a:extLst>
              <a:ext uri="{FF2B5EF4-FFF2-40B4-BE49-F238E27FC236}">
                <a16:creationId xmlns:a16="http://schemas.microsoft.com/office/drawing/2014/main" id="{EC7ED6BF-672E-4156-9B5B-0D899A9E7252}"/>
              </a:ext>
            </a:extLst>
          </p:cNvPr>
          <p:cNvSpPr txBox="1"/>
          <p:nvPr/>
        </p:nvSpPr>
        <p:spPr>
          <a:xfrm>
            <a:off x="4054030" y="3825063"/>
            <a:ext cx="2765411" cy="1461939"/>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1000" b="0" dirty="0">
                <a:latin typeface="Borealis" pitchFamily="2" charset="0"/>
                <a:ea typeface="STXingkai" panose="020B0503020204020204" pitchFamily="2" charset="-122"/>
              </a:rPr>
              <a:t>Hey Tarek,</a:t>
            </a:r>
          </a:p>
          <a:p>
            <a:pPr>
              <a:spcAft>
                <a:spcPts val="600"/>
              </a:spcAft>
            </a:pPr>
            <a:r>
              <a:rPr lang="en-US" sz="1000" b="0" dirty="0">
                <a:latin typeface="Borealis" pitchFamily="2" charset="0"/>
                <a:ea typeface="STXingkai" panose="020B0503020204020204" pitchFamily="2" charset="-122"/>
              </a:rPr>
              <a:t>Thanks a lot for the mentorship in the web team. Those </a:t>
            </a:r>
            <a:r>
              <a:rPr lang="en-US" sz="1000" dirty="0">
                <a:latin typeface="Borealis" pitchFamily="2" charset="0"/>
                <a:ea typeface="STXingkai" panose="020B0503020204020204" pitchFamily="2" charset="-122"/>
              </a:rPr>
              <a:t>media blasts, new websites, and cluster diagrams will really, really miss you! </a:t>
            </a:r>
            <a:r>
              <a:rPr lang="en-US" sz="1000" dirty="0" err="1">
                <a:latin typeface="Borealis" pitchFamily="2" charset="0"/>
                <a:ea typeface="STXingkai" panose="020B0503020204020204" pitchFamily="2" charset="-122"/>
              </a:rPr>
              <a:t>Haha</a:t>
            </a:r>
            <a:r>
              <a:rPr lang="en-US" sz="1000" dirty="0">
                <a:latin typeface="Borealis" pitchFamily="2" charset="0"/>
                <a:ea typeface="STXingkai" panose="020B0503020204020204" pitchFamily="2" charset="-122"/>
              </a:rPr>
              <a:t> </a:t>
            </a:r>
            <a:r>
              <a:rPr lang="en-US" sz="1000" b="0" dirty="0">
                <a:latin typeface="Borealis" pitchFamily="2" charset="0"/>
                <a:ea typeface="STXingkai" panose="020B0503020204020204" pitchFamily="2" charset="-122"/>
              </a:rPr>
              <a:t>Really, it’s humbling to know how you started with no help knowing nothing. It’s inspiring; I will continue to embrace the unknown with an eager, determined mind. </a:t>
            </a:r>
            <a:r>
              <a:rPr lang="en-US" sz="1000" dirty="0">
                <a:latin typeface="Borealis" pitchFamily="2" charset="0"/>
                <a:ea typeface="STXingkai" panose="020B0503020204020204" pitchFamily="2" charset="-122"/>
              </a:rPr>
              <a:t>Best of wishes Budd.</a:t>
            </a:r>
            <a:r>
              <a:rPr lang="en-US" sz="1000" b="0" dirty="0">
                <a:latin typeface="Borealis" pitchFamily="2" charset="0"/>
                <a:ea typeface="STXingkai" panose="020B0503020204020204" pitchFamily="2" charset="-122"/>
              </a:rPr>
              <a:t> </a:t>
            </a:r>
            <a:br>
              <a:rPr lang="en-US" sz="1000" b="0" dirty="0">
                <a:latin typeface="Borealis" pitchFamily="2" charset="0"/>
                <a:ea typeface="STXingkai" panose="020B0503020204020204" pitchFamily="2" charset="-122"/>
              </a:rPr>
            </a:br>
            <a:r>
              <a:rPr lang="en-US" sz="1000" dirty="0">
                <a:latin typeface="Bradley Hand ITC" panose="020B0604020202020204" pitchFamily="66" charset="0"/>
                <a:ea typeface="STXingkai" panose="020B0503020204020204" pitchFamily="2" charset="-122"/>
              </a:rPr>
              <a:t>-</a:t>
            </a:r>
            <a:r>
              <a:rPr lang="en-US" sz="1000" b="1" dirty="0">
                <a:latin typeface="Bradley Hand ITC" panose="020B0604020202020204" pitchFamily="66" charset="0"/>
                <a:ea typeface="STXingkai" panose="020B0503020204020204" pitchFamily="2" charset="-122"/>
              </a:rPr>
              <a:t> </a:t>
            </a:r>
            <a:r>
              <a:rPr lang="en-US" sz="900" b="1" dirty="0">
                <a:latin typeface="Bradley Hand ITC" panose="020B0604020202020204" pitchFamily="66" charset="0"/>
                <a:ea typeface="STXingkai" panose="020B0503020204020204" pitchFamily="2" charset="-122"/>
              </a:rPr>
              <a:t>Julien Simons</a:t>
            </a:r>
          </a:p>
        </p:txBody>
      </p:sp>
      <p:sp>
        <p:nvSpPr>
          <p:cNvPr id="14" name="TextBox 13">
            <a:extLst>
              <a:ext uri="{FF2B5EF4-FFF2-40B4-BE49-F238E27FC236}">
                <a16:creationId xmlns:a16="http://schemas.microsoft.com/office/drawing/2014/main" id="{C350286C-C3B0-614E-8C55-F2CC9D1BFB7D}"/>
              </a:ext>
            </a:extLst>
          </p:cNvPr>
          <p:cNvSpPr txBox="1"/>
          <p:nvPr/>
        </p:nvSpPr>
        <p:spPr>
          <a:xfrm>
            <a:off x="228600" y="1388814"/>
            <a:ext cx="1896906" cy="861774"/>
          </a:xfrm>
          <a:prstGeom prst="rect">
            <a:avLst/>
          </a:prstGeom>
          <a:noFill/>
        </p:spPr>
        <p:txBody>
          <a:bodyPr wrap="square" lIns="0" tIns="0" rIns="0" bIns="0" rtlCol="0">
            <a:spAutoFit/>
          </a:bodyPr>
          <a:lstStyle/>
          <a:p>
            <a:r>
              <a:rPr lang="en-US" sz="800" dirty="0">
                <a:latin typeface="American Typewriter" panose="02090604020004020304" pitchFamily="18" charset="77"/>
              </a:rPr>
              <a:t>Hi Tarek,</a:t>
            </a:r>
          </a:p>
          <a:p>
            <a:r>
              <a:rPr lang="en-US" sz="800" dirty="0">
                <a:latin typeface="American Typewriter" panose="02090604020004020304" pitchFamily="18" charset="77"/>
              </a:rPr>
              <a:t>You are the nicest person in the lab that I’ve known. You’re talent too of course. Good luck with your future journey and I hope you find a cat that is as nice as you are soon.</a:t>
            </a:r>
          </a:p>
          <a:p>
            <a:r>
              <a:rPr lang="en-US" sz="800" dirty="0">
                <a:latin typeface="American Typewriter" panose="02090604020004020304" pitchFamily="18" charset="77"/>
              </a:rPr>
              <a:t>- Thao Cap</a:t>
            </a:r>
          </a:p>
        </p:txBody>
      </p:sp>
      <p:sp>
        <p:nvSpPr>
          <p:cNvPr id="18" name="TextBox 17">
            <a:extLst>
              <a:ext uri="{FF2B5EF4-FFF2-40B4-BE49-F238E27FC236}">
                <a16:creationId xmlns:a16="http://schemas.microsoft.com/office/drawing/2014/main" id="{F7B3831D-6A4F-42F8-B7AD-52DCC49404C2}"/>
              </a:ext>
            </a:extLst>
          </p:cNvPr>
          <p:cNvSpPr txBox="1"/>
          <p:nvPr/>
        </p:nvSpPr>
        <p:spPr>
          <a:xfrm>
            <a:off x="2135347" y="2052911"/>
            <a:ext cx="1846005"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dirty="0">
                <a:latin typeface="Georgia"/>
              </a:rPr>
              <a:t>Hey Tarek</a:t>
            </a:r>
          </a:p>
          <a:p>
            <a:r>
              <a:rPr lang="en-US" sz="1000" dirty="0">
                <a:latin typeface="Georgia"/>
                <a:cs typeface="Calibri"/>
              </a:rPr>
              <a:t>You’re the coolest CS major I know. You were great to have around the lab, so chill to talk to and wise with code. Goodluck with your future endeavors and with Wisconsin,</a:t>
            </a:r>
          </a:p>
          <a:p>
            <a:r>
              <a:rPr lang="en-US" sz="1000" dirty="0">
                <a:latin typeface="Georgia"/>
                <a:cs typeface="Calibri"/>
              </a:rPr>
              <a:t>-Matthew Miranda</a:t>
            </a:r>
          </a:p>
        </p:txBody>
      </p:sp>
      <p:sp>
        <p:nvSpPr>
          <p:cNvPr id="20" name="TextBox 19">
            <a:extLst>
              <a:ext uri="{FF2B5EF4-FFF2-40B4-BE49-F238E27FC236}">
                <a16:creationId xmlns:a16="http://schemas.microsoft.com/office/drawing/2014/main" id="{11A4550F-8F4C-43D8-831D-FDAB9CC8B62A}"/>
              </a:ext>
            </a:extLst>
          </p:cNvPr>
          <p:cNvSpPr txBox="1"/>
          <p:nvPr/>
        </p:nvSpPr>
        <p:spPr>
          <a:xfrm>
            <a:off x="1649775" y="253478"/>
            <a:ext cx="145698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Tarek,</a:t>
            </a:r>
            <a:endParaRPr lang="en-US" sz="800" dirty="0">
              <a:cs typeface="Calibri"/>
            </a:endParaRPr>
          </a:p>
          <a:p>
            <a:r>
              <a:rPr lang="en-US" sz="800" dirty="0">
                <a:cs typeface="Calibri"/>
              </a:rPr>
              <a:t>I wish we could have gotten to know each other better, but I appreciate all of your hard work for this group. I wish you the best of luck in your future.</a:t>
            </a:r>
          </a:p>
          <a:p>
            <a:r>
              <a:rPr lang="en-US" sz="800" dirty="0">
                <a:cs typeface="Calibri"/>
              </a:rPr>
              <a:t>-Sam</a:t>
            </a:r>
          </a:p>
        </p:txBody>
      </p:sp>
      <p:sp>
        <p:nvSpPr>
          <p:cNvPr id="28" name="TextBox 17">
            <a:extLst>
              <a:ext uri="{FF2B5EF4-FFF2-40B4-BE49-F238E27FC236}">
                <a16:creationId xmlns:a16="http://schemas.microsoft.com/office/drawing/2014/main" id="{914FAC9C-5299-7A40-93E0-E3EA723E2FC1}"/>
              </a:ext>
            </a:extLst>
          </p:cNvPr>
          <p:cNvSpPr txBox="1"/>
          <p:nvPr/>
        </p:nvSpPr>
        <p:spPr>
          <a:xfrm>
            <a:off x="3217176" y="231354"/>
            <a:ext cx="1638387" cy="200054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t>Hi Tarek,</a:t>
            </a:r>
          </a:p>
          <a:p>
            <a:r>
              <a:rPr lang="en-US" sz="1000" dirty="0"/>
              <a:t>It was a pleasure getting to know you and a crazy coincidence that I met you for the first time before we even knew we were in the same lab together. I wish you all the best and I know you're going to accomplish great things!</a:t>
            </a:r>
          </a:p>
          <a:p>
            <a:endParaRPr lang="en-US" sz="1000" dirty="0"/>
          </a:p>
          <a:p>
            <a:r>
              <a:rPr lang="en-US" sz="1000" dirty="0"/>
              <a:t>-</a:t>
            </a:r>
            <a:r>
              <a:rPr lang="en-US" sz="1000" dirty="0" err="1"/>
              <a:t>Saf</a:t>
            </a:r>
            <a:r>
              <a:rPr lang="en-US" sz="1000" dirty="0"/>
              <a:t> Rahman</a:t>
            </a:r>
          </a:p>
          <a:p>
            <a:br>
              <a:rPr lang="en-US" sz="1000" dirty="0"/>
            </a:br>
            <a:endParaRPr lang="en-US" sz="1000" dirty="0"/>
          </a:p>
        </p:txBody>
      </p:sp>
    </p:spTree>
    <p:extLst>
      <p:ext uri="{BB962C8B-B14F-4D97-AF65-F5344CB8AC3E}">
        <p14:creationId xmlns:p14="http://schemas.microsoft.com/office/powerpoint/2010/main" val="238742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323</TotalTime>
  <Words>622</Words>
  <Application>Microsoft Macintosh PowerPoint</Application>
  <PresentationFormat>On-screen Show (4:3)</PresentationFormat>
  <Paragraphs>48</Paragraphs>
  <Slides>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vt:i4>
      </vt:variant>
    </vt:vector>
  </HeadingPairs>
  <TitlesOfParts>
    <vt:vector size="14" baseType="lpstr">
      <vt:lpstr>Brush Script MT</vt:lpstr>
      <vt:lpstr>American Typewriter</vt:lpstr>
      <vt:lpstr>Apple Chancery</vt:lpstr>
      <vt:lpstr>Arial</vt:lpstr>
      <vt:lpstr>Bodoni MT Condensed</vt:lpstr>
      <vt:lpstr>Borealis</vt:lpstr>
      <vt:lpstr>Bradley Hand ITC</vt:lpstr>
      <vt:lpstr>Calibri</vt:lpstr>
      <vt:lpstr>Comic Sans MS</vt:lpstr>
      <vt:lpstr>Georgia</vt:lpstr>
      <vt:lpstr>Monotype Corsiva</vt:lpstr>
      <vt:lpstr>Script MT Bold</vt:lpstr>
      <vt:lpstr>Office Theme</vt:lpstr>
      <vt:lpstr>PowerPoint Presentation</vt:lpstr>
    </vt:vector>
  </TitlesOfParts>
  <Company>Temple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Picone</dc:creator>
  <cp:lastModifiedBy>Joseph Picone</cp:lastModifiedBy>
  <cp:revision>88</cp:revision>
  <cp:lastPrinted>2019-08-27T21:32:17Z</cp:lastPrinted>
  <dcterms:created xsi:type="dcterms:W3CDTF">2013-05-24T02:06:05Z</dcterms:created>
  <dcterms:modified xsi:type="dcterms:W3CDTF">2020-06-01T21:35:41Z</dcterms:modified>
</cp:coreProperties>
</file>