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144" userDrawn="1">
          <p15:clr>
            <a:srgbClr val="A4A3A4"/>
          </p15:clr>
        </p15:guide>
        <p15:guide id="3" pos="5616" userDrawn="1">
          <p15:clr>
            <a:srgbClr val="A4A3A4"/>
          </p15:clr>
        </p15:guide>
        <p15:guide id="4" orient="horz"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9CC38-1CE1-4C19-AC6E-BA6ACA17B7A2}" v="11" dt="2020-05-29T19:06:45.786"/>
    <p1510:client id="{899F3D4A-0E7C-4C5B-9D6F-286F9C31F819}" v="348" dt="2020-05-29T18:42:15.050"/>
    <p1510:client id="{9A64655B-5BFA-4111-ABEA-70650FC824C5}" v="168" dt="2020-05-29T21:04:18.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62"/>
  </p:normalViewPr>
  <p:slideViewPr>
    <p:cSldViewPr snapToGrid="0" snapToObjects="1" showGuides="1">
      <p:cViewPr varScale="1">
        <p:scale>
          <a:sx n="117" d="100"/>
          <a:sy n="117" d="100"/>
        </p:scale>
        <p:origin x="720" y="168"/>
      </p:cViewPr>
      <p:guideLst>
        <p:guide orient="horz" pos="4176"/>
        <p:guide pos="144"/>
        <p:guide pos="5616"/>
        <p:guide orient="horz" pos="1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BE095D-5436-B344-8085-5DAA42240014}"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189516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E095D-5436-B344-8085-5DAA42240014}"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406902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E095D-5436-B344-8085-5DAA42240014}"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11466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E095D-5436-B344-8085-5DAA42240014}"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175065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E095D-5436-B344-8085-5DAA42240014}"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160469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BE095D-5436-B344-8085-5DAA42240014}"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415468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E095D-5436-B344-8085-5DAA42240014}"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154083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BE095D-5436-B344-8085-5DAA42240014}"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10170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E095D-5436-B344-8085-5DAA42240014}"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230497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E095D-5436-B344-8085-5DAA42240014}"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414657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E095D-5436-B344-8085-5DAA42240014}"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7F3B5-57BF-0B47-AC58-60C9BB7937F7}" type="slidenum">
              <a:rPr lang="en-US" smtClean="0"/>
              <a:t>‹#›</a:t>
            </a:fld>
            <a:endParaRPr lang="en-US"/>
          </a:p>
        </p:txBody>
      </p:sp>
    </p:spTree>
    <p:extLst>
      <p:ext uri="{BB962C8B-B14F-4D97-AF65-F5344CB8AC3E}">
        <p14:creationId xmlns:p14="http://schemas.microsoft.com/office/powerpoint/2010/main" val="181164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E095D-5436-B344-8085-5DAA42240014}" type="datetimeFigureOut">
              <a:rPr lang="en-US" smtClean="0"/>
              <a:t>6/1/20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7F3B5-57BF-0B47-AC58-60C9BB7937F7}" type="slidenum">
              <a:rPr lang="en-US" smtClean="0"/>
              <a:t>‹#›</a:t>
            </a:fld>
            <a:endParaRPr lang="en-US"/>
          </a:p>
        </p:txBody>
      </p:sp>
    </p:spTree>
    <p:extLst>
      <p:ext uri="{BB962C8B-B14F-4D97-AF65-F5344CB8AC3E}">
        <p14:creationId xmlns:p14="http://schemas.microsoft.com/office/powerpoint/2010/main" val="178414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screenshot of a cell phone&#10;&#10;Description automatically generated">
            <a:extLst>
              <a:ext uri="{FF2B5EF4-FFF2-40B4-BE49-F238E27FC236}">
                <a16:creationId xmlns:a16="http://schemas.microsoft.com/office/drawing/2014/main" id="{926B0EE0-F2F0-FD45-8FE7-336F5DEE8AED}"/>
              </a:ext>
            </a:extLst>
          </p:cNvPr>
          <p:cNvPicPr>
            <a:picLocks noChangeAspect="1"/>
          </p:cNvPicPr>
          <p:nvPr/>
        </p:nvPicPr>
        <p:blipFill>
          <a:blip r:embed="rId2">
            <a:alphaModFix amt="25000"/>
          </a:blip>
          <a:stretch>
            <a:fillRect/>
          </a:stretch>
        </p:blipFill>
        <p:spPr>
          <a:xfrm>
            <a:off x="319190" y="1446708"/>
            <a:ext cx="8432708" cy="4699908"/>
          </a:xfrm>
          <a:prstGeom prst="rect">
            <a:avLst/>
          </a:prstGeom>
          <a:ln>
            <a:noFill/>
          </a:ln>
          <a:effectLst>
            <a:softEdge rad="112500"/>
          </a:effectLst>
        </p:spPr>
      </p:pic>
      <p:sp>
        <p:nvSpPr>
          <p:cNvPr id="26" name="TextBox 25">
            <a:extLst>
              <a:ext uri="{FF2B5EF4-FFF2-40B4-BE49-F238E27FC236}">
                <a16:creationId xmlns:a16="http://schemas.microsoft.com/office/drawing/2014/main" id="{55926722-E8D0-8747-B14C-99EDAE89B806}"/>
              </a:ext>
            </a:extLst>
          </p:cNvPr>
          <p:cNvSpPr txBox="1"/>
          <p:nvPr/>
        </p:nvSpPr>
        <p:spPr>
          <a:xfrm>
            <a:off x="4180113" y="2447856"/>
            <a:ext cx="1774373" cy="2418057"/>
          </a:xfrm>
          <a:prstGeom prst="rect">
            <a:avLst/>
          </a:prstGeom>
          <a:noFill/>
        </p:spPr>
        <p:txBody>
          <a:bodyPr wrap="square" lIns="0" tIns="0" rIns="0" bIns="0" rtlCol="0">
            <a:noAutofit/>
          </a:bodyPr>
          <a:lstStyle>
            <a:defPPr>
              <a:defRPr lang="en-US"/>
            </a:defPPr>
            <a:lvl1pPr>
              <a:defRPr sz="1400" b="1">
                <a:solidFill>
                  <a:srgbClr val="000000"/>
                </a:solidFill>
                <a:latin typeface="Arial"/>
                <a:cs typeface="Arial"/>
              </a:defRPr>
            </a:lvl1pPr>
          </a:lstStyle>
          <a:p>
            <a:pPr>
              <a:spcAft>
                <a:spcPts val="600"/>
              </a:spcAft>
            </a:pPr>
            <a:r>
              <a:rPr lang="en-US" sz="1200" dirty="0">
                <a:latin typeface="Script MT Bold" panose="03040602040607080904" pitchFamily="66" charset="77"/>
              </a:rPr>
              <a:t>Dom,</a:t>
            </a:r>
          </a:p>
          <a:p>
            <a:pPr>
              <a:spcAft>
                <a:spcPts val="600"/>
              </a:spcAft>
            </a:pPr>
            <a:r>
              <a:rPr lang="en-US" sz="1200" dirty="0">
                <a:latin typeface="Script MT Bold" panose="03040602040607080904" pitchFamily="66" charset="77"/>
              </a:rPr>
              <a:t>We look forward to you becoming NEDC’s 2</a:t>
            </a:r>
            <a:r>
              <a:rPr lang="en-US" sz="1200" baseline="30000" dirty="0">
                <a:latin typeface="Script MT Bold" panose="03040602040607080904" pitchFamily="66" charset="77"/>
              </a:rPr>
              <a:t>nd</a:t>
            </a:r>
            <a:r>
              <a:rPr lang="en-US" sz="1200" dirty="0">
                <a:latin typeface="Script MT Bold" panose="03040602040607080904" pitchFamily="66" charset="77"/>
              </a:rPr>
              <a:t> physician some day soon. The subject matter expertise you brought to this group was phenomenal. But I really enjoyed our philosophical discussions even more.</a:t>
            </a:r>
          </a:p>
          <a:p>
            <a:pPr>
              <a:spcAft>
                <a:spcPts val="600"/>
              </a:spcAft>
            </a:pPr>
            <a:r>
              <a:rPr lang="en-US" sz="1200" dirty="0">
                <a:latin typeface="Script MT Bold" panose="03040602040607080904" pitchFamily="66" charset="77"/>
              </a:rPr>
              <a:t>Good luck in medical school and beyond!</a:t>
            </a:r>
          </a:p>
        </p:txBody>
      </p:sp>
      <p:sp>
        <p:nvSpPr>
          <p:cNvPr id="7" name="TextBox 6"/>
          <p:cNvSpPr txBox="1"/>
          <p:nvPr/>
        </p:nvSpPr>
        <p:spPr>
          <a:xfrm>
            <a:off x="2977583" y="195716"/>
            <a:ext cx="5882492" cy="923330"/>
          </a:xfrm>
          <a:prstGeom prst="rect">
            <a:avLst/>
          </a:prstGeom>
          <a:noFill/>
        </p:spPr>
        <p:txBody>
          <a:bodyPr wrap="square" rtlCol="0">
            <a:spAutoFit/>
          </a:bodyPr>
          <a:lstStyle/>
          <a:p>
            <a:pPr algn="r"/>
            <a:r>
              <a:rPr lang="en-US" b="1" dirty="0">
                <a:solidFill>
                  <a:srgbClr val="000000"/>
                </a:solidFill>
                <a:latin typeface="Arial"/>
                <a:cs typeface="Arial"/>
              </a:rPr>
              <a:t>The Annotation Team</a:t>
            </a:r>
          </a:p>
          <a:p>
            <a:pPr algn="r"/>
            <a:r>
              <a:rPr lang="en-US" b="1" dirty="0">
                <a:solidFill>
                  <a:srgbClr val="000000"/>
                </a:solidFill>
                <a:latin typeface="Arial"/>
                <a:cs typeface="Arial"/>
              </a:rPr>
              <a:t>The Annotation Training Manual</a:t>
            </a:r>
          </a:p>
          <a:p>
            <a:pPr algn="r"/>
            <a:r>
              <a:rPr lang="en-US" b="1" dirty="0">
                <a:solidFill>
                  <a:srgbClr val="000000"/>
                </a:solidFill>
                <a:latin typeface="Arial"/>
                <a:cs typeface="Arial"/>
              </a:rPr>
              <a:t>The “Golden Voice”</a:t>
            </a:r>
            <a:endParaRPr lang="en-US" dirty="0"/>
          </a:p>
        </p:txBody>
      </p:sp>
      <p:sp>
        <p:nvSpPr>
          <p:cNvPr id="10" name="TextBox 9"/>
          <p:cNvSpPr txBox="1"/>
          <p:nvPr/>
        </p:nvSpPr>
        <p:spPr>
          <a:xfrm>
            <a:off x="478334" y="6185808"/>
            <a:ext cx="2688563" cy="369332"/>
          </a:xfrm>
          <a:prstGeom prst="rect">
            <a:avLst/>
          </a:prstGeom>
          <a:noFill/>
        </p:spPr>
        <p:txBody>
          <a:bodyPr wrap="square" rtlCol="0">
            <a:spAutoFit/>
          </a:bodyPr>
          <a:lstStyle/>
          <a:p>
            <a:r>
              <a:rPr lang="en-US" b="1" dirty="0">
                <a:latin typeface="Arial"/>
                <a:cs typeface="Arial"/>
              </a:rPr>
              <a:t>August 2020</a:t>
            </a: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55061" y="5415316"/>
            <a:ext cx="1946059" cy="1299804"/>
          </a:xfrm>
          <a:prstGeom prst="rect">
            <a:avLst/>
          </a:prstGeom>
        </p:spPr>
      </p:pic>
      <p:pic>
        <p:nvPicPr>
          <p:cNvPr id="27" name="Picture 26">
            <a:extLst>
              <a:ext uri="{FF2B5EF4-FFF2-40B4-BE49-F238E27FC236}">
                <a16:creationId xmlns:a16="http://schemas.microsoft.com/office/drawing/2014/main" id="{0AD9C22F-F00E-9042-890A-74AB29C49EC7}"/>
              </a:ext>
            </a:extLst>
          </p:cNvPr>
          <p:cNvPicPr/>
          <p:nvPr/>
        </p:nvPicPr>
        <p:blipFill>
          <a:blip r:embed="rId4"/>
          <a:srcRect/>
          <a:stretch/>
        </p:blipFill>
        <p:spPr>
          <a:xfrm>
            <a:off x="5194189" y="4667822"/>
            <a:ext cx="834144" cy="391795"/>
          </a:xfrm>
          <a:prstGeom prst="rect">
            <a:avLst/>
          </a:prstGeom>
          <a:solidFill>
            <a:schemeClr val="bg1">
              <a:alpha val="0"/>
            </a:schemeClr>
          </a:solidFill>
          <a:effectLst>
            <a:reflection endPos="0" dir="5400000" sy="-100000" algn="bl" rotWithShape="0"/>
          </a:effectLst>
        </p:spPr>
      </p:pic>
      <p:pic>
        <p:nvPicPr>
          <p:cNvPr id="28" name="Picture 27">
            <a:extLst>
              <a:ext uri="{FF2B5EF4-FFF2-40B4-BE49-F238E27FC236}">
                <a16:creationId xmlns:a16="http://schemas.microsoft.com/office/drawing/2014/main" id="{5D1B5B7B-73D3-F84B-AFA1-838995E4E432}"/>
              </a:ext>
            </a:extLst>
          </p:cNvPr>
          <p:cNvPicPr>
            <a:picLocks noChangeAspect="1"/>
          </p:cNvPicPr>
          <p:nvPr/>
        </p:nvPicPr>
        <p:blipFill>
          <a:blip r:embed="rId5"/>
          <a:stretch>
            <a:fillRect/>
          </a:stretch>
        </p:blipFill>
        <p:spPr>
          <a:xfrm>
            <a:off x="241839" y="239260"/>
            <a:ext cx="979672" cy="1306229"/>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BE0A009-63CF-4E33-984F-B2DD2C43D128}"/>
              </a:ext>
            </a:extLst>
          </p:cNvPr>
          <p:cNvSpPr txBox="1"/>
          <p:nvPr/>
        </p:nvSpPr>
        <p:spPr>
          <a:xfrm>
            <a:off x="228600" y="4646619"/>
            <a:ext cx="2111829" cy="1292662"/>
          </a:xfrm>
          <a:prstGeom prst="rect">
            <a:avLst/>
          </a:prstGeom>
          <a:noFill/>
        </p:spPr>
        <p:txBody>
          <a:bodyPr wrap="square" lIns="0" tIns="0" rIns="0" bIns="0" rtlCol="0">
            <a:spAutoFit/>
          </a:bodyPr>
          <a:lstStyle/>
          <a:p>
            <a:r>
              <a:rPr lang="en-US" sz="1400" dirty="0">
                <a:latin typeface="Brush Script MT" panose="03060802040406070304" pitchFamily="66" charset="0"/>
              </a:rPr>
              <a:t>Dom!</a:t>
            </a:r>
          </a:p>
          <a:p>
            <a:r>
              <a:rPr lang="en-US" sz="1400" dirty="0">
                <a:latin typeface="Brush Script MT" panose="03060802040406070304" pitchFamily="66" charset="0"/>
              </a:rPr>
              <a:t>Good luck out there! Enjoy med school and remember to come visit us. Thanks for making us look (and sound) so good.</a:t>
            </a:r>
          </a:p>
          <a:p>
            <a:r>
              <a:rPr lang="en-US" sz="1400" dirty="0">
                <a:latin typeface="Brush Script MT" panose="03060802040406070304" pitchFamily="66" charset="0"/>
              </a:rPr>
              <a:t>--Iyad Obeid</a:t>
            </a:r>
          </a:p>
        </p:txBody>
      </p:sp>
      <p:sp>
        <p:nvSpPr>
          <p:cNvPr id="11" name="TextBox 10">
            <a:extLst>
              <a:ext uri="{FF2B5EF4-FFF2-40B4-BE49-F238E27FC236}">
                <a16:creationId xmlns:a16="http://schemas.microsoft.com/office/drawing/2014/main" id="{AC6B8168-B3B8-44C3-9684-2CEE46B7C640}"/>
              </a:ext>
            </a:extLst>
          </p:cNvPr>
          <p:cNvSpPr txBox="1"/>
          <p:nvPr/>
        </p:nvSpPr>
        <p:spPr>
          <a:xfrm>
            <a:off x="228601" y="1741789"/>
            <a:ext cx="2220686" cy="2634268"/>
          </a:xfrm>
          <a:prstGeom prst="rect">
            <a:avLst/>
          </a:prstGeom>
          <a:noFill/>
        </p:spPr>
        <p:txBody>
          <a:bodyPr wrap="square" lIns="0" tIns="0" rIns="0" bIns="0" rtlCol="0">
            <a:noAutofit/>
          </a:bodyPr>
          <a:lstStyle>
            <a:defPPr>
              <a:defRPr lang="en-US"/>
            </a:defPPr>
            <a:lvl1pPr>
              <a:defRPr sz="1400" b="1">
                <a:solidFill>
                  <a:srgbClr val="000000"/>
                </a:solidFill>
                <a:latin typeface="Arial"/>
                <a:cs typeface="Arial"/>
              </a:defRPr>
            </a:lvl1pPr>
          </a:lstStyle>
          <a:p>
            <a:pPr>
              <a:spcAft>
                <a:spcPts val="600"/>
              </a:spcAft>
            </a:pPr>
            <a:r>
              <a:rPr lang="en-US" sz="1200" dirty="0">
                <a:latin typeface="Script MT Bold" panose="03040602040607080904" pitchFamily="66" charset="77"/>
              </a:rPr>
              <a:t>Hey Dom,</a:t>
            </a:r>
          </a:p>
          <a:p>
            <a:pPr>
              <a:spcAft>
                <a:spcPts val="600"/>
              </a:spcAft>
            </a:pPr>
            <a:r>
              <a:rPr lang="en-US" sz="1200" dirty="0">
                <a:latin typeface="Script MT Bold" panose="03040602040607080904" pitchFamily="66" charset="77"/>
              </a:rPr>
              <a:t>I’ve only known you for about a year but when I say you’re one of the coolest guys I’ve met, I mean it. Thanks for always having an unbiased position whenever I went on my rants while working. You made coming to the lab even more fun and I wish you all the luck in the future. </a:t>
            </a:r>
          </a:p>
          <a:p>
            <a:pPr>
              <a:spcAft>
                <a:spcPts val="600"/>
              </a:spcAft>
            </a:pPr>
            <a:r>
              <a:rPr lang="en-US" sz="1200" dirty="0">
                <a:latin typeface="Script MT Bold" panose="03040602040607080904" pitchFamily="66" charset="77"/>
              </a:rPr>
              <a:t>P.S. Give me a discount whenever I visit your clinic/hospital. Thanks </a:t>
            </a:r>
            <a:r>
              <a:rPr lang="en-US" sz="1200" dirty="0">
                <a:latin typeface="Script MT Bold" panose="03040602040607080904" pitchFamily="66" charset="77"/>
                <a:sym typeface="Wingdings" panose="05000000000000000000" pitchFamily="2" charset="2"/>
              </a:rPr>
              <a:t></a:t>
            </a:r>
            <a:endParaRPr lang="en-US" sz="1200" dirty="0">
              <a:latin typeface="Script MT Bold" panose="03040602040607080904" pitchFamily="66" charset="77"/>
            </a:endParaRPr>
          </a:p>
          <a:p>
            <a:pPr>
              <a:spcAft>
                <a:spcPts val="600"/>
              </a:spcAft>
            </a:pPr>
            <a:r>
              <a:rPr lang="en-US" sz="1200" dirty="0">
                <a:latin typeface="Script MT Bold" panose="03040602040607080904" pitchFamily="66" charset="77"/>
              </a:rPr>
              <a:t>-Shmyrde Jean-Paul</a:t>
            </a:r>
          </a:p>
        </p:txBody>
      </p:sp>
      <p:sp>
        <p:nvSpPr>
          <p:cNvPr id="3" name="TextBox 2">
            <a:extLst>
              <a:ext uri="{FF2B5EF4-FFF2-40B4-BE49-F238E27FC236}">
                <a16:creationId xmlns:a16="http://schemas.microsoft.com/office/drawing/2014/main" id="{71B9C5A5-7891-D742-A4B1-4982B2E28CB1}"/>
              </a:ext>
            </a:extLst>
          </p:cNvPr>
          <p:cNvSpPr txBox="1"/>
          <p:nvPr/>
        </p:nvSpPr>
        <p:spPr>
          <a:xfrm>
            <a:off x="6139543" y="1053236"/>
            <a:ext cx="2775857" cy="3279277"/>
          </a:xfrm>
          <a:prstGeom prst="rect">
            <a:avLst/>
          </a:prstGeom>
          <a:noFill/>
        </p:spPr>
        <p:txBody>
          <a:bodyPr wrap="square" lIns="0" tIns="0" bIns="0" rtlCol="0">
            <a:noAutofit/>
          </a:bodyPr>
          <a:lstStyle/>
          <a:p>
            <a:r>
              <a:rPr lang="en-US" sz="1000" dirty="0">
                <a:latin typeface="Script MT Bold" panose="020F0502020204030204" pitchFamily="34" charset="0"/>
                <a:cs typeface="Script MT Bold" panose="020F0502020204030204" pitchFamily="34" charset="0"/>
              </a:rPr>
              <a:t>Dom,</a:t>
            </a:r>
          </a:p>
          <a:p>
            <a:r>
              <a:rPr lang="en-US" sz="1000" dirty="0">
                <a:latin typeface="Script MT Bold" panose="020F0502020204030204" pitchFamily="34" charset="0"/>
                <a:cs typeface="Script MT Bold" panose="020F0502020204030204" pitchFamily="34" charset="0"/>
              </a:rPr>
              <a:t>I remember when I first met you back when I was still in high school at an EMT shift at GFAC, and I was asking you all these questions about Temple. You basically told me how awful Biochemistry at Temple was and scared the life out of me before I even got to college. Then, I finally got to Temple and then the day I walked into lab, I felt like I knew you and we had this nice and awkward moment of trying to figure out where we had seen each other before. It’s crazy how small this world is. Dom, you have been a mentor for me throughout the past two years of college and and have helped me whenever I needed it. You have given me valuable advice and always served as a source of motivation for me. You are an amazing person and I know that you will be an amazing physician (if you decide to ever become one </a:t>
            </a:r>
            <a:r>
              <a:rPr lang="en-US" sz="1000" dirty="0" err="1">
                <a:latin typeface="Script MT Bold" panose="020F0502020204030204" pitchFamily="34" charset="0"/>
                <a:cs typeface="Script MT Bold" panose="020F0502020204030204" pitchFamily="34" charset="0"/>
              </a:rPr>
              <a:t>smh</a:t>
            </a:r>
            <a:r>
              <a:rPr lang="en-US" sz="1000" dirty="0">
                <a:latin typeface="Script MT Bold" panose="020F0502020204030204" pitchFamily="34" charset="0"/>
                <a:cs typeface="Script MT Bold" panose="020F0502020204030204" pitchFamily="34" charset="0"/>
              </a:rPr>
              <a:t>). I wish you the best of luck in all of your future endeavors. Thanks for everything.</a:t>
            </a:r>
          </a:p>
          <a:p>
            <a:endParaRPr lang="en-US" sz="1000" dirty="0">
              <a:latin typeface="Script MT Bold" panose="020F0502020204030204" pitchFamily="34" charset="0"/>
              <a:cs typeface="Script MT Bold" panose="020F0502020204030204" pitchFamily="34" charset="0"/>
            </a:endParaRPr>
          </a:p>
          <a:p>
            <a:r>
              <a:rPr lang="en-US" sz="1000" dirty="0">
                <a:latin typeface="Script MT Bold" panose="020F0502020204030204" pitchFamily="34" charset="0"/>
                <a:cs typeface="Script MT Bold" panose="020F0502020204030204" pitchFamily="34" charset="0"/>
              </a:rPr>
              <a:t>- Ahmad Hamid</a:t>
            </a:r>
          </a:p>
        </p:txBody>
      </p:sp>
      <p:sp>
        <p:nvSpPr>
          <p:cNvPr id="13" name="TextBox 12">
            <a:extLst>
              <a:ext uri="{FF2B5EF4-FFF2-40B4-BE49-F238E27FC236}">
                <a16:creationId xmlns:a16="http://schemas.microsoft.com/office/drawing/2014/main" id="{A77BE37C-B20E-4217-841B-4290CBC80948}"/>
              </a:ext>
            </a:extLst>
          </p:cNvPr>
          <p:cNvSpPr txBox="1"/>
          <p:nvPr/>
        </p:nvSpPr>
        <p:spPr>
          <a:xfrm>
            <a:off x="4355278" y="5089976"/>
            <a:ext cx="2450561" cy="1454244"/>
          </a:xfrm>
          <a:prstGeom prst="rect">
            <a:avLst/>
          </a:prstGeom>
          <a:noFill/>
        </p:spPr>
        <p:txBody>
          <a:bodyPr wrap="square" lIns="0" tIns="0" rIns="0" bIns="0" rtlCol="0">
            <a:spAutoFit/>
          </a:bodyPr>
          <a:lstStyle/>
          <a:p>
            <a:r>
              <a:rPr lang="en-US" sz="1050" dirty="0">
                <a:latin typeface="Bodoni MT" panose="02070603080606020203" pitchFamily="18" charset="0"/>
              </a:rPr>
              <a:t>Dom!</a:t>
            </a:r>
          </a:p>
          <a:p>
            <a:r>
              <a:rPr lang="en-US" sz="1050" dirty="0">
                <a:latin typeface="Bodoni MT" panose="02070603080606020203" pitchFamily="18" charset="0"/>
              </a:rPr>
              <a:t>I can’t really read the other fonts so we’re going to use this non-cursive one. I didn’t really get to know you in lab as we worked on different projects but it was neat getting to know you at SPMB. Best of luck on medical school in the future!</a:t>
            </a:r>
          </a:p>
          <a:p>
            <a:endParaRPr lang="en-US" sz="1050" dirty="0">
              <a:latin typeface="Bodoni MT" panose="02070603080606020203" pitchFamily="18" charset="0"/>
            </a:endParaRPr>
          </a:p>
          <a:p>
            <a:r>
              <a:rPr lang="en-US" sz="1050" dirty="0">
                <a:latin typeface="Bodoni MT" panose="02070603080606020203" pitchFamily="18" charset="0"/>
              </a:rPr>
              <a:t>-Saiyeda</a:t>
            </a:r>
          </a:p>
        </p:txBody>
      </p:sp>
      <p:sp>
        <p:nvSpPr>
          <p:cNvPr id="4" name="TextBox 3">
            <a:extLst>
              <a:ext uri="{FF2B5EF4-FFF2-40B4-BE49-F238E27FC236}">
                <a16:creationId xmlns:a16="http://schemas.microsoft.com/office/drawing/2014/main" id="{FF206087-6710-FE40-BE97-F90B3BED846B}"/>
              </a:ext>
            </a:extLst>
          </p:cNvPr>
          <p:cNvSpPr txBox="1"/>
          <p:nvPr/>
        </p:nvSpPr>
        <p:spPr>
          <a:xfrm>
            <a:off x="1482809" y="228600"/>
            <a:ext cx="2381620" cy="1754326"/>
          </a:xfrm>
          <a:prstGeom prst="rect">
            <a:avLst/>
          </a:prstGeom>
          <a:noFill/>
        </p:spPr>
        <p:txBody>
          <a:bodyPr wrap="square" lIns="0" tIns="0" rIns="0" bIns="0" rtlCol="0">
            <a:noAutofit/>
          </a:bodyPr>
          <a:lstStyle/>
          <a:p>
            <a:r>
              <a:rPr lang="en-US" sz="1200" dirty="0"/>
              <a:t>Hi Dom, </a:t>
            </a:r>
          </a:p>
          <a:p>
            <a:r>
              <a:rPr lang="en-US" sz="1200" dirty="0"/>
              <a:t>Thanks for writing </a:t>
            </a:r>
            <a:r>
              <a:rPr lang="en-US" sz="1200" dirty="0" err="1"/>
              <a:t>Dpath</a:t>
            </a:r>
            <a:r>
              <a:rPr lang="en-US" sz="1200" dirty="0"/>
              <a:t> that script a while ago, and an even bigger thanks for explaining it to me so well because I had no idea what was going on, I really appreciated it. Always nice to see such a friendly face in the lab, good luck in the future! </a:t>
            </a:r>
          </a:p>
          <a:p>
            <a:r>
              <a:rPr lang="en-US" sz="1200" dirty="0"/>
              <a:t>- Isabel Hunt </a:t>
            </a:r>
          </a:p>
        </p:txBody>
      </p:sp>
      <p:sp>
        <p:nvSpPr>
          <p:cNvPr id="14" name="TextBox 13">
            <a:extLst>
              <a:ext uri="{FF2B5EF4-FFF2-40B4-BE49-F238E27FC236}">
                <a16:creationId xmlns:a16="http://schemas.microsoft.com/office/drawing/2014/main" id="{EC7ED6BF-672E-4156-9B5B-0D899A9E7252}"/>
              </a:ext>
            </a:extLst>
          </p:cNvPr>
          <p:cNvSpPr txBox="1"/>
          <p:nvPr/>
        </p:nvSpPr>
        <p:spPr>
          <a:xfrm>
            <a:off x="3972963" y="593327"/>
            <a:ext cx="2073087" cy="1754326"/>
          </a:xfrm>
          <a:prstGeom prst="rect">
            <a:avLst/>
          </a:prstGeom>
          <a:noFill/>
        </p:spPr>
        <p:txBody>
          <a:bodyPr wrap="square" lIns="0" tIns="0" rIns="0" bIns="0" rtlCol="0">
            <a:noAutofit/>
          </a:bodyPr>
          <a:lstStyle>
            <a:defPPr>
              <a:defRPr lang="en-US"/>
            </a:defPPr>
            <a:lvl1pPr>
              <a:defRPr sz="1400" b="1">
                <a:solidFill>
                  <a:srgbClr val="000000"/>
                </a:solidFill>
                <a:latin typeface="Arial"/>
                <a:cs typeface="Arial"/>
              </a:defRPr>
            </a:lvl1pPr>
          </a:lstStyle>
          <a:p>
            <a:pPr>
              <a:spcAft>
                <a:spcPts val="600"/>
              </a:spcAft>
            </a:pPr>
            <a:r>
              <a:rPr lang="en-US" sz="1000" b="0" dirty="0">
                <a:latin typeface="Borealis" pitchFamily="2" charset="0"/>
                <a:ea typeface="STXingkai" panose="020B0503020204020204" pitchFamily="2" charset="-122"/>
              </a:rPr>
              <a:t>Hey Dom,</a:t>
            </a:r>
          </a:p>
          <a:p>
            <a:pPr>
              <a:spcAft>
                <a:spcPts val="600"/>
              </a:spcAft>
            </a:pPr>
            <a:r>
              <a:rPr lang="en-US" sz="1000" b="0" dirty="0">
                <a:latin typeface="Borealis" pitchFamily="2" charset="0"/>
                <a:ea typeface="STXingkai" panose="020B0503020204020204" pitchFamily="2" charset="-122"/>
              </a:rPr>
              <a:t>We’re </a:t>
            </a:r>
            <a:r>
              <a:rPr lang="en-US" sz="1000" b="0" dirty="0" err="1">
                <a:latin typeface="Borealis" pitchFamily="2" charset="0"/>
                <a:ea typeface="STXingkai" panose="020B0503020204020204" pitchFamily="2" charset="-122"/>
              </a:rPr>
              <a:t>gonna</a:t>
            </a:r>
            <a:r>
              <a:rPr lang="en-US" sz="1000" b="0" dirty="0">
                <a:latin typeface="Borealis" pitchFamily="2" charset="0"/>
                <a:ea typeface="STXingkai" panose="020B0503020204020204" pitchFamily="2" charset="-122"/>
              </a:rPr>
              <a:t> miss you. You have special talent, dedication, and hard work ethics that can only inspire us to follow in the footsteps of your big ‘</a:t>
            </a:r>
            <a:r>
              <a:rPr lang="en-US" sz="1000" b="0" dirty="0" err="1">
                <a:latin typeface="Borealis" pitchFamily="2" charset="0"/>
                <a:ea typeface="STXingkai" panose="020B0503020204020204" pitchFamily="2" charset="-122"/>
              </a:rPr>
              <a:t>ol</a:t>
            </a:r>
            <a:r>
              <a:rPr lang="en-US" sz="1000" b="0" dirty="0">
                <a:latin typeface="Borealis" pitchFamily="2" charset="0"/>
                <a:ea typeface="STXingkai" panose="020B0503020204020204" pitchFamily="2" charset="-122"/>
              </a:rPr>
              <a:t> shoes. We will miss your wit and good, laughing memories we’ve had in the lab. See you soon, maybe sometime in RSOS </a:t>
            </a:r>
            <a:r>
              <a:rPr lang="en-US" sz="1000" b="0" dirty="0" err="1">
                <a:latin typeface="Borealis" pitchFamily="2" charset="0"/>
                <a:ea typeface="STXingkai" panose="020B0503020204020204" pitchFamily="2" charset="-122"/>
              </a:rPr>
              <a:t>haha</a:t>
            </a:r>
            <a:r>
              <a:rPr lang="en-US" sz="1000" b="0" dirty="0">
                <a:latin typeface="Borealis" pitchFamily="2" charset="0"/>
                <a:ea typeface="STXingkai" panose="020B0503020204020204" pitchFamily="2" charset="-122"/>
              </a:rPr>
              <a:t> Best of wishes as you move forward in life and your academic career.	</a:t>
            </a:r>
            <a:r>
              <a:rPr lang="en-US" sz="1000" dirty="0">
                <a:latin typeface="Borealis" pitchFamily="2" charset="0"/>
                <a:ea typeface="STXingkai" panose="020B0503020204020204" pitchFamily="2" charset="-122"/>
              </a:rPr>
              <a:t>    </a:t>
            </a:r>
            <a:r>
              <a:rPr lang="en-US" sz="1000" dirty="0">
                <a:latin typeface="Bradley Hand ITC" panose="020B0604020202020204" pitchFamily="66" charset="0"/>
                <a:ea typeface="STXingkai" panose="020B0503020204020204" pitchFamily="2" charset="-122"/>
              </a:rPr>
              <a:t>- </a:t>
            </a:r>
            <a:r>
              <a:rPr lang="en-US" sz="900" dirty="0">
                <a:latin typeface="Bradley Hand ITC" panose="020B0604020202020204" pitchFamily="66" charset="0"/>
                <a:ea typeface="STXingkai" panose="020B0503020204020204" pitchFamily="2" charset="-122"/>
              </a:rPr>
              <a:t>Julien Simons</a:t>
            </a:r>
          </a:p>
        </p:txBody>
      </p:sp>
      <p:sp>
        <p:nvSpPr>
          <p:cNvPr id="5" name="TextBox 4">
            <a:extLst>
              <a:ext uri="{FF2B5EF4-FFF2-40B4-BE49-F238E27FC236}">
                <a16:creationId xmlns:a16="http://schemas.microsoft.com/office/drawing/2014/main" id="{A9410109-9C0D-EC4B-9A25-E921BF9BA0E6}"/>
              </a:ext>
            </a:extLst>
          </p:cNvPr>
          <p:cNvSpPr txBox="1"/>
          <p:nvPr/>
        </p:nvSpPr>
        <p:spPr>
          <a:xfrm>
            <a:off x="2242457" y="5983069"/>
            <a:ext cx="1828800" cy="646331"/>
          </a:xfrm>
          <a:prstGeom prst="rect">
            <a:avLst/>
          </a:prstGeom>
          <a:noFill/>
        </p:spPr>
        <p:txBody>
          <a:bodyPr wrap="square" lIns="0" tIns="0" rIns="0" bIns="0" rtlCol="0">
            <a:spAutoFit/>
          </a:bodyPr>
          <a:lstStyle/>
          <a:p>
            <a:r>
              <a:rPr lang="en-US" sz="600" dirty="0">
                <a:latin typeface="American Typewriter" panose="02090604020004020304" pitchFamily="18" charset="77"/>
              </a:rPr>
              <a:t>Hi Dom,</a:t>
            </a:r>
          </a:p>
          <a:p>
            <a:r>
              <a:rPr lang="en-US" sz="600" dirty="0">
                <a:latin typeface="American Typewriter" panose="02090604020004020304" pitchFamily="18" charset="77"/>
              </a:rPr>
              <a:t>Thank you for such a professional voiceover for the demo video. I enjoyed every argument you had with </a:t>
            </a:r>
            <a:r>
              <a:rPr lang="en-US" sz="600" dirty="0" err="1">
                <a:latin typeface="American Typewriter" panose="02090604020004020304" pitchFamily="18" charset="77"/>
              </a:rPr>
              <a:t>Shmydre</a:t>
            </a:r>
            <a:r>
              <a:rPr lang="en-US" sz="600" dirty="0">
                <a:latin typeface="American Typewriter" panose="02090604020004020304" pitchFamily="18" charset="77"/>
              </a:rPr>
              <a:t>. </a:t>
            </a:r>
          </a:p>
          <a:p>
            <a:r>
              <a:rPr lang="en-US" sz="600" dirty="0">
                <a:latin typeface="American Typewriter" panose="02090604020004020304" pitchFamily="18" charset="77"/>
              </a:rPr>
              <a:t>Good luck in your future and keep doing your best!</a:t>
            </a:r>
          </a:p>
          <a:p>
            <a:r>
              <a:rPr lang="en-US" sz="600" dirty="0">
                <a:latin typeface="American Typewriter" panose="02090604020004020304" pitchFamily="18" charset="77"/>
              </a:rPr>
              <a:t>- Thao Cap</a:t>
            </a:r>
          </a:p>
        </p:txBody>
      </p:sp>
      <p:sp>
        <p:nvSpPr>
          <p:cNvPr id="6" name="TextBox 5">
            <a:extLst>
              <a:ext uri="{FF2B5EF4-FFF2-40B4-BE49-F238E27FC236}">
                <a16:creationId xmlns:a16="http://schemas.microsoft.com/office/drawing/2014/main" id="{9364D3AA-18B6-4F7A-97AD-68F967943BA1}"/>
              </a:ext>
            </a:extLst>
          </p:cNvPr>
          <p:cNvSpPr txBox="1"/>
          <p:nvPr/>
        </p:nvSpPr>
        <p:spPr>
          <a:xfrm>
            <a:off x="2401904" y="4357566"/>
            <a:ext cx="1680086" cy="14773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800" dirty="0">
                <a:latin typeface="Georgia"/>
                <a:cs typeface="Calibri"/>
              </a:rPr>
              <a:t>Hey Dom,</a:t>
            </a:r>
          </a:p>
          <a:p>
            <a:r>
              <a:rPr lang="en-US" sz="800" dirty="0">
                <a:latin typeface="Georgia"/>
                <a:cs typeface="Calibri"/>
              </a:rPr>
              <a:t>Thank you for being our can-do anything man from annotations to managing data and of course being our temp IT when we needed it most. I'm going to miss the "intellectual" conversations we had in lab with everyone</a:t>
            </a:r>
          </a:p>
          <a:p>
            <a:r>
              <a:rPr lang="en-US" sz="800" dirty="0">
                <a:latin typeface="Georgia"/>
                <a:cs typeface="Calibri"/>
              </a:rPr>
              <a:t>. </a:t>
            </a:r>
            <a:endParaRPr lang="en-US" dirty="0"/>
          </a:p>
          <a:p>
            <a:r>
              <a:rPr lang="en-US" sz="800" dirty="0">
                <a:latin typeface="Georgia"/>
                <a:cs typeface="Calibri"/>
              </a:rPr>
              <a:t>Goodluck in medical school and all of your future endeavors. </a:t>
            </a:r>
          </a:p>
          <a:p>
            <a:r>
              <a:rPr lang="en-US" sz="800" dirty="0">
                <a:latin typeface="Georgia"/>
                <a:cs typeface="Calibri"/>
              </a:rPr>
              <a:t>-Matthew Miranda</a:t>
            </a:r>
          </a:p>
        </p:txBody>
      </p:sp>
      <p:sp>
        <p:nvSpPr>
          <p:cNvPr id="8" name="TextBox 7">
            <a:extLst>
              <a:ext uri="{FF2B5EF4-FFF2-40B4-BE49-F238E27FC236}">
                <a16:creationId xmlns:a16="http://schemas.microsoft.com/office/drawing/2014/main" id="{81096079-A5E0-6646-8BD4-A9DB0E9651D4}"/>
              </a:ext>
            </a:extLst>
          </p:cNvPr>
          <p:cNvSpPr txBox="1"/>
          <p:nvPr/>
        </p:nvSpPr>
        <p:spPr>
          <a:xfrm>
            <a:off x="2647016" y="1900486"/>
            <a:ext cx="1054126" cy="1769715"/>
          </a:xfrm>
          <a:prstGeom prst="rect">
            <a:avLst/>
          </a:prstGeom>
          <a:noFill/>
        </p:spPr>
        <p:txBody>
          <a:bodyPr wrap="square" lIns="0" tIns="0" rIns="0" bIns="0" rtlCol="0">
            <a:spAutoFit/>
          </a:bodyPr>
          <a:lstStyle/>
          <a:p>
            <a:r>
              <a:rPr lang="en-US" sz="1050" dirty="0">
                <a:latin typeface="Chiller" pitchFamily="82" charset="77"/>
              </a:rPr>
              <a:t>Hi Domenic,</a:t>
            </a:r>
          </a:p>
          <a:p>
            <a:r>
              <a:rPr lang="en-US" sz="1050" dirty="0">
                <a:latin typeface="Chiller" pitchFamily="82" charset="77"/>
              </a:rPr>
              <a:t>Lab is definitely </a:t>
            </a:r>
            <a:r>
              <a:rPr lang="en-US" sz="1050" dirty="0" err="1">
                <a:latin typeface="Chiller" pitchFamily="82" charset="77"/>
              </a:rPr>
              <a:t>gonna</a:t>
            </a:r>
            <a:r>
              <a:rPr lang="en-US" sz="1050" dirty="0">
                <a:latin typeface="Chiller" pitchFamily="82" charset="77"/>
              </a:rPr>
              <a:t> be weird now that I don’t have someone to argue standards with. Thanks for keeping me in check these past couple years. Good luck doing whatever it is that you </a:t>
            </a:r>
            <a:r>
              <a:rPr lang="en-US" sz="1050" dirty="0" err="1">
                <a:latin typeface="Chiller" pitchFamily="82" charset="77"/>
              </a:rPr>
              <a:t>wanna</a:t>
            </a:r>
            <a:r>
              <a:rPr lang="en-US" sz="1050" dirty="0">
                <a:latin typeface="Chiller" pitchFamily="82" charset="77"/>
              </a:rPr>
              <a:t> do!</a:t>
            </a:r>
          </a:p>
          <a:p>
            <a:r>
              <a:rPr lang="en-US" sz="1050" dirty="0">
                <a:latin typeface="Chiller" pitchFamily="82" charset="77"/>
              </a:rPr>
              <a:t>- </a:t>
            </a:r>
            <a:r>
              <a:rPr lang="en-US" sz="1050" dirty="0" err="1">
                <a:latin typeface="Chiller" pitchFamily="82" charset="77"/>
              </a:rPr>
              <a:t>Saf</a:t>
            </a:r>
            <a:r>
              <a:rPr lang="en-US" sz="1050" dirty="0">
                <a:latin typeface="Chiller" pitchFamily="82" charset="77"/>
              </a:rPr>
              <a:t> Rahman</a:t>
            </a:r>
          </a:p>
          <a:p>
            <a:endParaRPr lang="en-US" sz="1000" dirty="0">
              <a:latin typeface="Chiller" pitchFamily="82" charset="77"/>
            </a:endParaRPr>
          </a:p>
        </p:txBody>
      </p:sp>
      <p:sp>
        <p:nvSpPr>
          <p:cNvPr id="9" name="TextBox 8">
            <a:extLst>
              <a:ext uri="{FF2B5EF4-FFF2-40B4-BE49-F238E27FC236}">
                <a16:creationId xmlns:a16="http://schemas.microsoft.com/office/drawing/2014/main" id="{56312395-E842-45A0-8C4D-2F53E676DB41}"/>
              </a:ext>
            </a:extLst>
          </p:cNvPr>
          <p:cNvSpPr txBox="1"/>
          <p:nvPr/>
        </p:nvSpPr>
        <p:spPr>
          <a:xfrm>
            <a:off x="6890656" y="4375427"/>
            <a:ext cx="1912557"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800" dirty="0"/>
              <a:t>Dom,</a:t>
            </a:r>
            <a:endParaRPr lang="en-US" sz="800" dirty="0">
              <a:cs typeface="Calibri"/>
            </a:endParaRPr>
          </a:p>
          <a:p>
            <a:r>
              <a:rPr lang="en-US" sz="800" dirty="0">
                <a:cs typeface="Calibri"/>
              </a:rPr>
              <a:t>I know we haven't really gotten to know each other until recently, but I've really enjoyed our banter and your constant annotation battles with Saf. Good luck in your future adventures, I know you will succeed. </a:t>
            </a:r>
          </a:p>
          <a:p>
            <a:endParaRPr lang="en-US" sz="800" dirty="0">
              <a:cs typeface="Calibri"/>
            </a:endParaRPr>
          </a:p>
          <a:p>
            <a:pPr marL="1323975"/>
            <a:r>
              <a:rPr lang="en-US" sz="800" dirty="0">
                <a:cs typeface="Calibri"/>
              </a:rPr>
              <a:t>-Sam</a:t>
            </a:r>
          </a:p>
        </p:txBody>
      </p:sp>
    </p:spTree>
    <p:extLst>
      <p:ext uri="{BB962C8B-B14F-4D97-AF65-F5344CB8AC3E}">
        <p14:creationId xmlns:p14="http://schemas.microsoft.com/office/powerpoint/2010/main" val="238742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TotalTime>
  <Words>758</Words>
  <Application>Microsoft Macintosh PowerPoint</Application>
  <PresentationFormat>On-screen Show (4:3)</PresentationFormat>
  <Paragraphs>43</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Brush Script MT</vt:lpstr>
      <vt:lpstr>American Typewriter</vt:lpstr>
      <vt:lpstr>Arial</vt:lpstr>
      <vt:lpstr>Bodoni MT</vt:lpstr>
      <vt:lpstr>Borealis</vt:lpstr>
      <vt:lpstr>Bradley Hand ITC</vt:lpstr>
      <vt:lpstr>Calibri</vt:lpstr>
      <vt:lpstr>Chiller</vt:lpstr>
      <vt:lpstr>Georgia</vt:lpstr>
      <vt:lpstr>Script MT Bold</vt:lpstr>
      <vt:lpstr>Office Theme</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101</cp:revision>
  <cp:lastPrinted>2019-08-27T21:32:17Z</cp:lastPrinted>
  <dcterms:created xsi:type="dcterms:W3CDTF">2013-05-24T02:06:05Z</dcterms:created>
  <dcterms:modified xsi:type="dcterms:W3CDTF">2020-06-01T21:46:14Z</dcterms:modified>
</cp:coreProperties>
</file>