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Lst>
  <p:notesMasterIdLst>
    <p:notesMasterId r:id="rId3"/>
  </p:notesMasterIdLst>
  <p:sldIdLst>
    <p:sldId id="256" r:id="rId2"/>
  </p:sldIdLst>
  <p:sldSz cx="9144000" cy="6858000" type="screen4x3"/>
  <p:notesSz cx="6858000" cy="9144000"/>
  <p:embeddedFontLst>
    <p:embeddedFont>
      <p:font typeface="Arimo" panose="020B0604020202020204" charset="0"/>
      <p:regular r:id="rId4"/>
      <p:bold r:id="rId5"/>
      <p:italic r:id="rId6"/>
      <p:boldItalic r:id="rId7"/>
    </p:embeddedFont>
    <p:embeddedFont>
      <p:font typeface="Calibri" panose="020F0502020204030204" pitchFamily="34" charset="0"/>
      <p:regular r:id="rId8"/>
      <p:bold r:id="rId9"/>
      <p:italic r:id="rId10"/>
      <p:boldItalic r:id="rId11"/>
    </p:embeddedFont>
    <p:embeddedFont>
      <p:font typeface="Garamond" panose="02020404030301010803" pitchFamily="18" charset="0"/>
      <p:regular r:id="rId12"/>
      <p:bold r:id="rId13"/>
      <p:italic r:id="rId14"/>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4176">
          <p15:clr>
            <a:srgbClr val="A4A3A4"/>
          </p15:clr>
        </p15:guide>
        <p15:guide id="2" pos="144">
          <p15:clr>
            <a:srgbClr val="A4A3A4"/>
          </p15:clr>
        </p15:guide>
        <p15:guide id="3" pos="5616">
          <p15:clr>
            <a:srgbClr val="A4A3A4"/>
          </p15:clr>
        </p15:guide>
        <p15:guide id="4" orient="horz" pos="144">
          <p15:clr>
            <a:srgbClr val="A4A3A4"/>
          </p15:clr>
        </p15:guide>
      </p15:sldGuideLst>
    </p:ext>
    <p: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15" roundtripDataSignature="AMtx7mj/xLkndqSp5UH3igaNhxjKtNrVtA=="/>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81" d="100"/>
          <a:sy n="81" d="100"/>
        </p:scale>
        <p:origin x="1498" y="62"/>
      </p:cViewPr>
      <p:guideLst>
        <p:guide orient="horz" pos="4176"/>
        <p:guide pos="144"/>
        <p:guide pos="5616"/>
        <p:guide orient="horz" pos="144"/>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font" Target="fonts/font5.fntdata"/><Relationship Id="rId13" Type="http://schemas.openxmlformats.org/officeDocument/2006/relationships/font" Target="fonts/font10.fntdata"/><Relationship Id="rId18" Type="http://schemas.openxmlformats.org/officeDocument/2006/relationships/theme" Target="theme/theme1.xml"/><Relationship Id="rId3" Type="http://schemas.openxmlformats.org/officeDocument/2006/relationships/notesMaster" Target="notesMasters/notesMaster1.xml"/><Relationship Id="rId7" Type="http://schemas.openxmlformats.org/officeDocument/2006/relationships/font" Target="fonts/font4.fntdata"/><Relationship Id="rId12" Type="http://schemas.openxmlformats.org/officeDocument/2006/relationships/font" Target="fonts/font9.fntdata"/><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font" Target="fonts/font3.fntdata"/><Relationship Id="rId11" Type="http://schemas.openxmlformats.org/officeDocument/2006/relationships/font" Target="fonts/font8.fntdata"/><Relationship Id="rId5" Type="http://schemas.openxmlformats.org/officeDocument/2006/relationships/font" Target="fonts/font2.fntdata"/><Relationship Id="rId15" Type="http://customschemas.google.com/relationships/presentationmetadata" Target="metadata"/><Relationship Id="rId10" Type="http://schemas.openxmlformats.org/officeDocument/2006/relationships/font" Target="fonts/font7.fntdata"/><Relationship Id="rId19" Type="http://schemas.openxmlformats.org/officeDocument/2006/relationships/tableStyles" Target="tableStyles.xml"/><Relationship Id="rId4" Type="http://schemas.openxmlformats.org/officeDocument/2006/relationships/font" Target="fonts/font1.fntdata"/><Relationship Id="rId9" Type="http://schemas.openxmlformats.org/officeDocument/2006/relationships/font" Target="fonts/font6.fntdata"/><Relationship Id="rId14" Type="http://schemas.openxmlformats.org/officeDocument/2006/relationships/font" Target="fonts/font11.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
        <p:cNvGrpSpPr/>
        <p:nvPr/>
      </p:nvGrpSpPr>
      <p:grpSpPr>
        <a:xfrm>
          <a:off x="0" y="0"/>
          <a:ext cx="0" cy="0"/>
          <a:chOff x="0" y="0"/>
          <a:chExt cx="0" cy="0"/>
        </a:xfrm>
      </p:grpSpPr>
      <p:sp>
        <p:nvSpPr>
          <p:cNvPr id="14" name="Google Shape;14;p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5" name="Google Shape;15;p1: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p:cSld name="Title Slide">
    <p:spTree>
      <p:nvGrpSpPr>
        <p:cNvPr id="1" name="Shape 11"/>
        <p:cNvGrpSpPr/>
        <p:nvPr/>
      </p:nvGrpSpPr>
      <p:grpSpPr>
        <a:xfrm>
          <a:off x="0" y="0"/>
          <a:ext cx="0" cy="0"/>
          <a:chOff x="0" y="0"/>
          <a:chExt cx="0" cy="0"/>
        </a:xfrm>
      </p:grpSpPr>
      <p:pic>
        <p:nvPicPr>
          <p:cNvPr id="12" name="Google Shape;12;p3"/>
          <p:cNvPicPr preferRelativeResize="0"/>
          <p:nvPr/>
        </p:nvPicPr>
        <p:blipFill rotWithShape="1">
          <a:blip r:embed="rId2">
            <a:alphaModFix amt="20000"/>
          </a:blip>
          <a:srcRect/>
          <a:stretch/>
        </p:blipFill>
        <p:spPr>
          <a:xfrm>
            <a:off x="0" y="0"/>
            <a:ext cx="9144000" cy="6858000"/>
          </a:xfrm>
          <a:prstGeom prst="rect">
            <a:avLst/>
          </a:prstGeom>
          <a:noFill/>
          <a:ln>
            <a:noFill/>
          </a:ln>
        </p:spPr>
      </p:pic>
    </p:spTree>
  </p:cSld>
  <p:clrMapOvr>
    <a:masterClrMapping/>
  </p:clrMapOvr>
</p:sldLayout>
</file>

<file path=ppt/slideMasters/_rels/slideMaster1.xml.rels><?xml version="1.0" encoding="UTF-8" standalone="yes"?>
<Relationships xmlns="http://schemas.openxmlformats.org/package/2006/relationships"><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2"/>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marR="0" lvl="0" algn="ctr" rtl="0">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7" name="Google Shape;7;p2"/>
          <p:cNvSpPr txBox="1">
            <a:spLocks noGrp="1"/>
          </p:cNvSpPr>
          <p:nvPr>
            <p:ph type="body" idx="1"/>
          </p:nvPr>
        </p:nvSpPr>
        <p:spPr>
          <a:xfrm>
            <a:off x="457200" y="1600200"/>
            <a:ext cx="8229600" cy="4525963"/>
          </a:xfrm>
          <a:prstGeom prst="rect">
            <a:avLst/>
          </a:prstGeom>
          <a:noFill/>
          <a:ln>
            <a:noFill/>
          </a:ln>
        </p:spPr>
        <p:txBody>
          <a:bodyPr spcFirstLastPara="1" wrap="square" lIns="91425" tIns="45700" rIns="91425" bIns="45700" anchor="t" anchorCtr="0">
            <a:normAutofit/>
          </a:bodyPr>
          <a:lstStyle>
            <a:lvl1pPr marL="457200" marR="0" lvl="0" indent="-431800" algn="l" rtl="0">
              <a:spcBef>
                <a:spcPts val="640"/>
              </a:spcBef>
              <a:spcAft>
                <a:spcPts val="0"/>
              </a:spcAft>
              <a:buClr>
                <a:schemeClr val="dk1"/>
              </a:buClr>
              <a:buSzPts val="3200"/>
              <a:buFont typeface="Arial"/>
              <a:buChar char="•"/>
              <a:defRPr sz="3200" b="0" i="0" u="none" strike="noStrike" cap="none">
                <a:solidFill>
                  <a:schemeClr val="dk1"/>
                </a:solidFill>
                <a:latin typeface="Calibri"/>
                <a:ea typeface="Calibri"/>
                <a:cs typeface="Calibri"/>
                <a:sym typeface="Calibri"/>
              </a:defRPr>
            </a:lvl1pPr>
            <a:lvl2pPr marL="914400" marR="0" lvl="1" indent="-406400" algn="l" rtl="0">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rtl="0">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8" name="Google Shape;8;p2"/>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9" name="Google Shape;9;p2"/>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0" name="Google Shape;10;p2"/>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Calibri"/>
                <a:ea typeface="Calibri"/>
                <a:cs typeface="Calibri"/>
                <a:sym typeface="Calibri"/>
              </a:defRPr>
            </a:lvl1pPr>
            <a:lvl2pPr marL="0" marR="0" lvl="1" indent="0" algn="r" rtl="0">
              <a:spcBef>
                <a:spcPts val="0"/>
              </a:spcBef>
              <a:buNone/>
              <a:defRPr sz="1200" b="0" i="0" u="none" strike="noStrike" cap="none">
                <a:solidFill>
                  <a:srgbClr val="888888"/>
                </a:solidFill>
                <a:latin typeface="Calibri"/>
                <a:ea typeface="Calibri"/>
                <a:cs typeface="Calibri"/>
                <a:sym typeface="Calibri"/>
              </a:defRPr>
            </a:lvl2pPr>
            <a:lvl3pPr marL="0" marR="0" lvl="2" indent="0" algn="r" rtl="0">
              <a:spcBef>
                <a:spcPts val="0"/>
              </a:spcBef>
              <a:buNone/>
              <a:defRPr sz="1200" b="0" i="0" u="none" strike="noStrike" cap="none">
                <a:solidFill>
                  <a:srgbClr val="888888"/>
                </a:solidFill>
                <a:latin typeface="Calibri"/>
                <a:ea typeface="Calibri"/>
                <a:cs typeface="Calibri"/>
                <a:sym typeface="Calibri"/>
              </a:defRPr>
            </a:lvl3pPr>
            <a:lvl4pPr marL="0" marR="0" lvl="3" indent="0" algn="r" rtl="0">
              <a:spcBef>
                <a:spcPts val="0"/>
              </a:spcBef>
              <a:buNone/>
              <a:defRPr sz="1200" b="0" i="0" u="none" strike="noStrike" cap="none">
                <a:solidFill>
                  <a:srgbClr val="888888"/>
                </a:solidFill>
                <a:latin typeface="Calibri"/>
                <a:ea typeface="Calibri"/>
                <a:cs typeface="Calibri"/>
                <a:sym typeface="Calibri"/>
              </a:defRPr>
            </a:lvl4pPr>
            <a:lvl5pPr marL="0" marR="0" lvl="4" indent="0" algn="r" rtl="0">
              <a:spcBef>
                <a:spcPts val="0"/>
              </a:spcBef>
              <a:buNone/>
              <a:defRPr sz="1200" b="0" i="0" u="none" strike="noStrike" cap="none">
                <a:solidFill>
                  <a:srgbClr val="888888"/>
                </a:solidFill>
                <a:latin typeface="Calibri"/>
                <a:ea typeface="Calibri"/>
                <a:cs typeface="Calibri"/>
                <a:sym typeface="Calibri"/>
              </a:defRPr>
            </a:lvl5pPr>
            <a:lvl6pPr marL="0" marR="0" lvl="5" indent="0" algn="r" rtl="0">
              <a:spcBef>
                <a:spcPts val="0"/>
              </a:spcBef>
              <a:buNone/>
              <a:defRPr sz="1200" b="0" i="0" u="none" strike="noStrike" cap="none">
                <a:solidFill>
                  <a:srgbClr val="888888"/>
                </a:solidFill>
                <a:latin typeface="Calibri"/>
                <a:ea typeface="Calibri"/>
                <a:cs typeface="Calibri"/>
                <a:sym typeface="Calibri"/>
              </a:defRPr>
            </a:lvl6pPr>
            <a:lvl7pPr marL="0" marR="0" lvl="6" indent="0" algn="r" rtl="0">
              <a:spcBef>
                <a:spcPts val="0"/>
              </a:spcBef>
              <a:buNone/>
              <a:defRPr sz="1200" b="0" i="0" u="none" strike="noStrike" cap="none">
                <a:solidFill>
                  <a:srgbClr val="888888"/>
                </a:solidFill>
                <a:latin typeface="Calibri"/>
                <a:ea typeface="Calibri"/>
                <a:cs typeface="Calibri"/>
                <a:sym typeface="Calibri"/>
              </a:defRPr>
            </a:lvl7pPr>
            <a:lvl8pPr marL="0" marR="0" lvl="7" indent="0" algn="r" rtl="0">
              <a:spcBef>
                <a:spcPts val="0"/>
              </a:spcBef>
              <a:buNone/>
              <a:defRPr sz="1200" b="0" i="0" u="none" strike="noStrike" cap="none">
                <a:solidFill>
                  <a:srgbClr val="888888"/>
                </a:solidFill>
                <a:latin typeface="Calibri"/>
                <a:ea typeface="Calibri"/>
                <a:cs typeface="Calibri"/>
                <a:sym typeface="Calibri"/>
              </a:defRPr>
            </a:lvl8pPr>
            <a:lvl9pPr marL="0" marR="0" lvl="8" indent="0" algn="r" rtl="0">
              <a:spcBef>
                <a:spcPts val="0"/>
              </a:spcBef>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49" r:id="rId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4.jpg"/><Relationship Id="rId4"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6"/>
        <p:cNvGrpSpPr/>
        <p:nvPr/>
      </p:nvGrpSpPr>
      <p:grpSpPr>
        <a:xfrm>
          <a:off x="0" y="0"/>
          <a:ext cx="0" cy="0"/>
          <a:chOff x="0" y="0"/>
          <a:chExt cx="0" cy="0"/>
        </a:xfrm>
      </p:grpSpPr>
      <p:sp>
        <p:nvSpPr>
          <p:cNvPr id="17" name="Google Shape;17;p1"/>
          <p:cNvSpPr txBox="1"/>
          <p:nvPr/>
        </p:nvSpPr>
        <p:spPr>
          <a:xfrm>
            <a:off x="2977583" y="195716"/>
            <a:ext cx="5882492" cy="923330"/>
          </a:xfrm>
          <a:prstGeom prst="rect">
            <a:avLst/>
          </a:prstGeom>
          <a:noFill/>
          <a:ln>
            <a:noFill/>
          </a:ln>
        </p:spPr>
        <p:txBody>
          <a:bodyPr spcFirstLastPara="1" wrap="square" lIns="91425" tIns="45700" rIns="91425" bIns="45700" anchor="t" anchorCtr="0">
            <a:spAutoFit/>
          </a:bodyPr>
          <a:lstStyle/>
          <a:p>
            <a:pPr marL="0" marR="0" lvl="0" indent="0" algn="r" rtl="0">
              <a:spcBef>
                <a:spcPts val="0"/>
              </a:spcBef>
              <a:spcAft>
                <a:spcPts val="0"/>
              </a:spcAft>
              <a:buNone/>
            </a:pPr>
            <a:r>
              <a:rPr lang="en-US" sz="1800" b="1" i="0" u="none" strike="noStrike" cap="none">
                <a:solidFill>
                  <a:srgbClr val="000000"/>
                </a:solidFill>
                <a:latin typeface="Arial"/>
                <a:ea typeface="Arial"/>
                <a:cs typeface="Arial"/>
                <a:sym typeface="Arial"/>
              </a:rPr>
              <a:t>The TUH EEG Seizure Detection Corpus (v1.5.3)</a:t>
            </a:r>
            <a:endParaRPr/>
          </a:p>
          <a:p>
            <a:pPr marL="0" marR="0" lvl="0" indent="0" algn="r" rtl="0">
              <a:spcBef>
                <a:spcPts val="0"/>
              </a:spcBef>
              <a:spcAft>
                <a:spcPts val="0"/>
              </a:spcAft>
              <a:buNone/>
            </a:pPr>
            <a:r>
              <a:rPr lang="en-US" sz="1800" b="1" i="0" u="none" strike="noStrike" cap="none">
                <a:solidFill>
                  <a:srgbClr val="000000"/>
                </a:solidFill>
                <a:latin typeface="Arial"/>
                <a:ea typeface="Arial"/>
                <a:cs typeface="Arial"/>
                <a:sym typeface="Arial"/>
              </a:rPr>
              <a:t>The Temple University Artifact Corpus</a:t>
            </a:r>
            <a:endParaRPr/>
          </a:p>
          <a:p>
            <a:pPr marL="0" marR="0" lvl="0" indent="0" algn="r" rtl="0">
              <a:spcBef>
                <a:spcPts val="0"/>
              </a:spcBef>
              <a:spcAft>
                <a:spcPts val="0"/>
              </a:spcAft>
              <a:buNone/>
            </a:pPr>
            <a:r>
              <a:rPr lang="en-US" sz="1800" b="1" i="0" u="none" strike="noStrike" cap="none">
                <a:solidFill>
                  <a:srgbClr val="000000"/>
                </a:solidFill>
                <a:latin typeface="Arial"/>
                <a:ea typeface="Arial"/>
                <a:cs typeface="Arial"/>
                <a:sym typeface="Arial"/>
              </a:rPr>
              <a:t>The TUH EEG Annotation Team</a:t>
            </a:r>
            <a:endParaRPr/>
          </a:p>
        </p:txBody>
      </p:sp>
      <p:sp>
        <p:nvSpPr>
          <p:cNvPr id="18" name="Google Shape;18;p1"/>
          <p:cNvSpPr txBox="1"/>
          <p:nvPr/>
        </p:nvSpPr>
        <p:spPr>
          <a:xfrm>
            <a:off x="478334" y="6185808"/>
            <a:ext cx="2688563"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b="1" i="0" u="none" strike="noStrike" cap="none">
                <a:solidFill>
                  <a:schemeClr val="dk1"/>
                </a:solidFill>
                <a:latin typeface="Arial"/>
                <a:ea typeface="Arial"/>
                <a:cs typeface="Arial"/>
                <a:sym typeface="Arial"/>
              </a:rPr>
              <a:t>May 2021</a:t>
            </a:r>
            <a:endParaRPr/>
          </a:p>
        </p:txBody>
      </p:sp>
      <p:pic>
        <p:nvPicPr>
          <p:cNvPr id="19" name="Google Shape;19;p1"/>
          <p:cNvPicPr preferRelativeResize="0"/>
          <p:nvPr/>
        </p:nvPicPr>
        <p:blipFill rotWithShape="1">
          <a:blip r:embed="rId3">
            <a:alphaModFix/>
          </a:blip>
          <a:srcRect/>
          <a:stretch/>
        </p:blipFill>
        <p:spPr>
          <a:xfrm>
            <a:off x="7055061" y="5415316"/>
            <a:ext cx="1946059" cy="1299804"/>
          </a:xfrm>
          <a:prstGeom prst="rect">
            <a:avLst/>
          </a:prstGeom>
          <a:noFill/>
          <a:ln>
            <a:noFill/>
          </a:ln>
        </p:spPr>
      </p:pic>
      <p:grpSp>
        <p:nvGrpSpPr>
          <p:cNvPr id="20" name="Google Shape;20;p1"/>
          <p:cNvGrpSpPr/>
          <p:nvPr/>
        </p:nvGrpSpPr>
        <p:grpSpPr>
          <a:xfrm>
            <a:off x="7141027" y="1326965"/>
            <a:ext cx="1774373" cy="2958779"/>
            <a:chOff x="7141027" y="1326965"/>
            <a:chExt cx="1774373" cy="2958779"/>
          </a:xfrm>
        </p:grpSpPr>
        <p:sp>
          <p:nvSpPr>
            <p:cNvPr id="21" name="Google Shape;21;p1"/>
            <p:cNvSpPr txBox="1"/>
            <p:nvPr/>
          </p:nvSpPr>
          <p:spPr>
            <a:xfrm>
              <a:off x="7141027" y="1326965"/>
              <a:ext cx="1774373" cy="2418057"/>
            </a:xfrm>
            <a:prstGeom prst="rect">
              <a:avLst/>
            </a:prstGeom>
            <a:noFill/>
            <a:ln>
              <a:noFill/>
            </a:ln>
          </p:spPr>
          <p:txBody>
            <a:bodyPr spcFirstLastPara="1" wrap="square" lIns="0" tIns="0" rIns="0" bIns="0" anchor="t" anchorCtr="0">
              <a:noAutofit/>
            </a:bodyPr>
            <a:lstStyle/>
            <a:p>
              <a:pPr marL="0" marR="0" lvl="0" indent="0" algn="l" rtl="0">
                <a:spcBef>
                  <a:spcPts val="0"/>
                </a:spcBef>
                <a:spcAft>
                  <a:spcPts val="0"/>
                </a:spcAft>
                <a:buNone/>
              </a:pPr>
              <a:r>
                <a:rPr lang="en-US" sz="1200" b="1" u="none">
                  <a:solidFill>
                    <a:srgbClr val="000000"/>
                  </a:solidFill>
                  <a:latin typeface="Arial"/>
                  <a:ea typeface="Arial"/>
                  <a:cs typeface="Arial"/>
                  <a:sym typeface="Arial"/>
                </a:rPr>
                <a:t>Saf,</a:t>
              </a:r>
              <a:endParaRPr/>
            </a:p>
            <a:p>
              <a:pPr marL="0" marR="0" lvl="0" indent="0" algn="l" rtl="0">
                <a:spcBef>
                  <a:spcPts val="600"/>
                </a:spcBef>
                <a:spcAft>
                  <a:spcPts val="0"/>
                </a:spcAft>
                <a:buNone/>
              </a:pPr>
              <a:r>
                <a:rPr lang="en-US" sz="1200" b="1" u="none">
                  <a:solidFill>
                    <a:srgbClr val="000000"/>
                  </a:solidFill>
                  <a:latin typeface="Arial"/>
                  <a:ea typeface="Arial"/>
                  <a:cs typeface="Arial"/>
                  <a:sym typeface="Arial"/>
                </a:rPr>
                <a:t>I can almost forgive you for all those late weekly reports because of your excellent contributions to the annotation team. That team has been one of the bright spots in our lab over the years. You did an excellent job leading it and producing some very valuable corpora. Good luck as you embark on another exciting chapter in your life.</a:t>
              </a:r>
              <a:endParaRPr sz="1200" b="1" u="none">
                <a:solidFill>
                  <a:srgbClr val="000000"/>
                </a:solidFill>
                <a:latin typeface="Arial"/>
                <a:ea typeface="Arial"/>
                <a:cs typeface="Arial"/>
                <a:sym typeface="Arial"/>
              </a:endParaRPr>
            </a:p>
          </p:txBody>
        </p:sp>
        <p:pic>
          <p:nvPicPr>
            <p:cNvPr id="22" name="Google Shape;22;p1"/>
            <p:cNvPicPr preferRelativeResize="0"/>
            <p:nvPr/>
          </p:nvPicPr>
          <p:blipFill rotWithShape="1">
            <a:blip r:embed="rId4">
              <a:alphaModFix/>
            </a:blip>
            <a:srcRect/>
            <a:stretch/>
          </p:blipFill>
          <p:spPr>
            <a:xfrm>
              <a:off x="8025931" y="3893949"/>
              <a:ext cx="834144" cy="391795"/>
            </a:xfrm>
            <a:prstGeom prst="rect">
              <a:avLst/>
            </a:prstGeom>
            <a:solidFill>
              <a:schemeClr val="lt1">
                <a:alpha val="0"/>
              </a:schemeClr>
            </a:solidFill>
            <a:ln>
              <a:noFill/>
            </a:ln>
            <a:effectLst>
              <a:reflection endPos="0" sy="-100000" algn="bl" rotWithShape="0"/>
            </a:effectLst>
          </p:spPr>
        </p:pic>
      </p:grpSp>
      <p:pic>
        <p:nvPicPr>
          <p:cNvPr id="23" name="Google Shape;23;p1"/>
          <p:cNvPicPr preferRelativeResize="0"/>
          <p:nvPr/>
        </p:nvPicPr>
        <p:blipFill rotWithShape="1">
          <a:blip r:embed="rId5">
            <a:alphaModFix/>
          </a:blip>
          <a:srcRect/>
          <a:stretch/>
        </p:blipFill>
        <p:spPr>
          <a:xfrm>
            <a:off x="228600" y="240909"/>
            <a:ext cx="1673534" cy="1255150"/>
          </a:xfrm>
          <a:prstGeom prst="rect">
            <a:avLst/>
          </a:prstGeom>
          <a:noFill/>
          <a:ln>
            <a:noFill/>
          </a:ln>
          <a:effectLst>
            <a:outerShdw blurRad="292100" dist="139700" dir="2700000" algn="tl" rotWithShape="0">
              <a:srgbClr val="333333">
                <a:alpha val="64705"/>
              </a:srgbClr>
            </a:outerShdw>
          </a:effectLst>
        </p:spPr>
      </p:pic>
      <p:sp>
        <p:nvSpPr>
          <p:cNvPr id="24" name="Google Shape;24;p1"/>
          <p:cNvSpPr txBox="1"/>
          <p:nvPr/>
        </p:nvSpPr>
        <p:spPr>
          <a:xfrm>
            <a:off x="149082" y="2243796"/>
            <a:ext cx="1673533" cy="1277273"/>
          </a:xfrm>
          <a:prstGeom prst="rect">
            <a:avLst/>
          </a:prstGeom>
          <a:solidFill>
            <a:schemeClr val="lt1"/>
          </a:solid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100" b="1">
                <a:solidFill>
                  <a:schemeClr val="dk1"/>
                </a:solidFill>
                <a:latin typeface="Arial"/>
                <a:ea typeface="Arial"/>
                <a:cs typeface="Arial"/>
                <a:sym typeface="Arial"/>
              </a:rPr>
              <a:t>Saf!</a:t>
            </a:r>
            <a:endParaRPr/>
          </a:p>
          <a:p>
            <a:pPr marL="0" marR="0" lvl="0" indent="0" algn="l" rtl="0">
              <a:spcBef>
                <a:spcPts val="0"/>
              </a:spcBef>
              <a:spcAft>
                <a:spcPts val="0"/>
              </a:spcAft>
              <a:buNone/>
            </a:pPr>
            <a:r>
              <a:rPr lang="en-US" sz="1100">
                <a:solidFill>
                  <a:schemeClr val="dk1"/>
                </a:solidFill>
                <a:latin typeface="Arial"/>
                <a:ea typeface="Arial"/>
                <a:cs typeface="Arial"/>
                <a:sym typeface="Arial"/>
              </a:rPr>
              <a:t>Congrats on making it to the finish line! We’re grateful for all your hard work and dedication. Good luck out there.</a:t>
            </a:r>
            <a:endParaRPr/>
          </a:p>
          <a:p>
            <a:pPr marL="0" marR="0" lvl="0" indent="0" algn="l" rtl="0">
              <a:spcBef>
                <a:spcPts val="0"/>
              </a:spcBef>
              <a:spcAft>
                <a:spcPts val="0"/>
              </a:spcAft>
              <a:buNone/>
            </a:pPr>
            <a:r>
              <a:rPr lang="en-US" sz="1100">
                <a:solidFill>
                  <a:schemeClr val="dk1"/>
                </a:solidFill>
                <a:latin typeface="Arial"/>
                <a:ea typeface="Arial"/>
                <a:cs typeface="Arial"/>
                <a:sym typeface="Arial"/>
              </a:rPr>
              <a:t>--Iyad</a:t>
            </a:r>
            <a:endParaRPr/>
          </a:p>
        </p:txBody>
      </p:sp>
      <p:sp>
        <p:nvSpPr>
          <p:cNvPr id="25" name="Google Shape;25;p1"/>
          <p:cNvSpPr txBox="1"/>
          <p:nvPr/>
        </p:nvSpPr>
        <p:spPr>
          <a:xfrm>
            <a:off x="5059008" y="1329446"/>
            <a:ext cx="2082019" cy="1785104"/>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100" b="1" dirty="0" err="1">
                <a:solidFill>
                  <a:schemeClr val="dk1"/>
                </a:solidFill>
                <a:latin typeface="Arial"/>
                <a:ea typeface="Arial"/>
                <a:cs typeface="Arial"/>
                <a:sym typeface="Arial"/>
              </a:rPr>
              <a:t>Saf</a:t>
            </a:r>
            <a:r>
              <a:rPr lang="en-US" sz="1100" b="1" dirty="0">
                <a:solidFill>
                  <a:schemeClr val="dk1"/>
                </a:solidFill>
                <a:latin typeface="Arial"/>
                <a:ea typeface="Arial"/>
                <a:cs typeface="Arial"/>
                <a:sym typeface="Arial"/>
              </a:rPr>
              <a:t>!</a:t>
            </a:r>
            <a:endParaRPr dirty="0"/>
          </a:p>
          <a:p>
            <a:pPr marL="0" marR="0" lvl="0" indent="0" algn="l" rtl="0">
              <a:spcBef>
                <a:spcPts val="0"/>
              </a:spcBef>
              <a:spcAft>
                <a:spcPts val="0"/>
              </a:spcAft>
              <a:buNone/>
            </a:pPr>
            <a:r>
              <a:rPr lang="en-US" sz="1100" dirty="0">
                <a:solidFill>
                  <a:schemeClr val="dk1"/>
                </a:solidFill>
                <a:latin typeface="Arial"/>
                <a:ea typeface="Arial"/>
                <a:cs typeface="Arial"/>
                <a:sym typeface="Arial"/>
              </a:rPr>
              <a:t>Congratulations on your graduation and best wishes for your next adventure! </a:t>
            </a:r>
            <a:r>
              <a:rPr lang="en-US" sz="1100" b="0" i="0" dirty="0">
                <a:solidFill>
                  <a:srgbClr val="293035"/>
                </a:solidFill>
                <a:latin typeface="Arimo"/>
                <a:ea typeface="Arimo"/>
                <a:cs typeface="Arimo"/>
                <a:sym typeface="Arimo"/>
              </a:rPr>
              <a:t>Keep on growing. Keep adding to the goodness and beauty in the world. Keep developing those unique dreams and talents that make you who you are!</a:t>
            </a:r>
            <a:endParaRPr sz="1100" dirty="0">
              <a:solidFill>
                <a:schemeClr val="dk1"/>
              </a:solidFill>
              <a:latin typeface="Arial"/>
              <a:ea typeface="Arial"/>
              <a:cs typeface="Arial"/>
              <a:sym typeface="Arial"/>
            </a:endParaRPr>
          </a:p>
          <a:p>
            <a:pPr marL="0" marR="0" lvl="0" indent="0" algn="l" rtl="0">
              <a:spcBef>
                <a:spcPts val="0"/>
              </a:spcBef>
              <a:spcAft>
                <a:spcPts val="0"/>
              </a:spcAft>
              <a:buNone/>
            </a:pPr>
            <a:r>
              <a:rPr lang="en-US" sz="1100" dirty="0">
                <a:solidFill>
                  <a:schemeClr val="dk1"/>
                </a:solidFill>
                <a:latin typeface="Arial"/>
                <a:ea typeface="Arial"/>
                <a:cs typeface="Arial"/>
                <a:sym typeface="Arial"/>
              </a:rPr>
              <a:t>-</a:t>
            </a:r>
            <a:r>
              <a:rPr lang="en-US" sz="1100" dirty="0" err="1">
                <a:solidFill>
                  <a:schemeClr val="dk1"/>
                </a:solidFill>
                <a:latin typeface="Arial"/>
                <a:ea typeface="Arial"/>
                <a:cs typeface="Arial"/>
                <a:sym typeface="Arial"/>
              </a:rPr>
              <a:t>Meysam</a:t>
            </a:r>
            <a:endParaRPr dirty="0"/>
          </a:p>
        </p:txBody>
      </p:sp>
      <p:sp>
        <p:nvSpPr>
          <p:cNvPr id="26" name="Google Shape;26;p1"/>
          <p:cNvSpPr txBox="1"/>
          <p:nvPr/>
        </p:nvSpPr>
        <p:spPr>
          <a:xfrm>
            <a:off x="5036347" y="4018207"/>
            <a:ext cx="2018714" cy="1277273"/>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100" b="1" u="none">
                <a:solidFill>
                  <a:schemeClr val="dk1"/>
                </a:solidFill>
                <a:latin typeface="Arial"/>
                <a:ea typeface="Arial"/>
                <a:cs typeface="Arial"/>
                <a:sym typeface="Arial"/>
              </a:rPr>
              <a:t>Saf,</a:t>
            </a:r>
            <a:endParaRPr/>
          </a:p>
          <a:p>
            <a:pPr marL="0" marR="0" lvl="0" indent="0" algn="l" rtl="0">
              <a:spcBef>
                <a:spcPts val="0"/>
              </a:spcBef>
              <a:spcAft>
                <a:spcPts val="0"/>
              </a:spcAft>
              <a:buNone/>
            </a:pPr>
            <a:r>
              <a:rPr lang="en-US" sz="1100" b="0" u="none">
                <a:solidFill>
                  <a:schemeClr val="dk1"/>
                </a:solidFill>
                <a:latin typeface="Arial"/>
                <a:ea typeface="Arial"/>
                <a:cs typeface="Arial"/>
                <a:sym typeface="Arial"/>
              </a:rPr>
              <a:t>Congratulations on graduating!</a:t>
            </a:r>
            <a:endParaRPr/>
          </a:p>
          <a:p>
            <a:pPr marL="0" marR="0" lvl="0" indent="0" algn="l" rtl="0">
              <a:spcBef>
                <a:spcPts val="0"/>
              </a:spcBef>
              <a:spcAft>
                <a:spcPts val="0"/>
              </a:spcAft>
              <a:buNone/>
            </a:pPr>
            <a:r>
              <a:rPr lang="en-US" sz="1100" b="0" u="none">
                <a:solidFill>
                  <a:schemeClr val="dk1"/>
                </a:solidFill>
                <a:latin typeface="Arial"/>
                <a:ea typeface="Arial"/>
                <a:cs typeface="Arial"/>
                <a:sym typeface="Arial"/>
              </a:rPr>
              <a:t>Your pretty job in the management of EEG corpus annotation will be always honored by researchers all over the globe.</a:t>
            </a:r>
            <a:endParaRPr/>
          </a:p>
          <a:p>
            <a:pPr marL="0" marR="0" lvl="0" indent="0" algn="l" rtl="0">
              <a:spcBef>
                <a:spcPts val="0"/>
              </a:spcBef>
              <a:spcAft>
                <a:spcPts val="0"/>
              </a:spcAft>
              <a:buNone/>
            </a:pPr>
            <a:r>
              <a:rPr lang="en-US" sz="1100" b="0" u="none">
                <a:solidFill>
                  <a:schemeClr val="dk1"/>
                </a:solidFill>
                <a:latin typeface="Arial"/>
                <a:ea typeface="Arial"/>
                <a:cs typeface="Arial"/>
                <a:sym typeface="Arial"/>
              </a:rPr>
              <a:t>Wish you success!</a:t>
            </a:r>
            <a:endParaRPr/>
          </a:p>
          <a:p>
            <a:pPr marL="0" marR="0" lvl="0" indent="0" algn="l" rtl="0">
              <a:spcBef>
                <a:spcPts val="0"/>
              </a:spcBef>
              <a:spcAft>
                <a:spcPts val="0"/>
              </a:spcAft>
              <a:buNone/>
            </a:pPr>
            <a:r>
              <a:rPr lang="en-US" sz="1100" b="0" u="none">
                <a:solidFill>
                  <a:schemeClr val="dk1"/>
                </a:solidFill>
                <a:latin typeface="Arial"/>
                <a:ea typeface="Arial"/>
                <a:cs typeface="Arial"/>
                <a:sym typeface="Arial"/>
              </a:rPr>
              <a:t>- Vahid</a:t>
            </a:r>
            <a:endParaRPr/>
          </a:p>
        </p:txBody>
      </p:sp>
      <p:sp>
        <p:nvSpPr>
          <p:cNvPr id="27" name="Google Shape;27;p1"/>
          <p:cNvSpPr txBox="1"/>
          <p:nvPr/>
        </p:nvSpPr>
        <p:spPr>
          <a:xfrm>
            <a:off x="306150" y="3816800"/>
            <a:ext cx="1673700" cy="1275600"/>
          </a:xfrm>
          <a:prstGeom prst="rect">
            <a:avLst/>
          </a:prstGeom>
          <a:noFill/>
          <a:ln>
            <a:noFill/>
          </a:ln>
        </p:spPr>
        <p:txBody>
          <a:bodyPr spcFirstLastPara="1" wrap="square" lIns="91425" tIns="91425" rIns="91425" bIns="91425" anchor="t" anchorCtr="0">
            <a:spAutoFit/>
          </a:bodyPr>
          <a:lstStyle/>
          <a:p>
            <a:pPr marL="0" lvl="0" indent="0" algn="l" rtl="0">
              <a:lnSpc>
                <a:spcPct val="115000"/>
              </a:lnSpc>
              <a:spcBef>
                <a:spcPts val="0"/>
              </a:spcBef>
              <a:spcAft>
                <a:spcPts val="0"/>
              </a:spcAft>
              <a:buClr>
                <a:schemeClr val="dk1"/>
              </a:buClr>
              <a:buSzPts val="1100"/>
              <a:buFont typeface="Arial"/>
              <a:buNone/>
            </a:pPr>
            <a:r>
              <a:rPr lang="en-US" sz="1050" b="1">
                <a:solidFill>
                  <a:srgbClr val="1B2733"/>
                </a:solidFill>
                <a:highlight>
                  <a:srgbClr val="FFFFFF"/>
                </a:highlight>
              </a:rPr>
              <a:t>Saf</a:t>
            </a:r>
            <a:r>
              <a:rPr lang="en-US" sz="1050">
                <a:solidFill>
                  <a:srgbClr val="1B2733"/>
                </a:solidFill>
                <a:highlight>
                  <a:srgbClr val="FFFFFF"/>
                </a:highlight>
              </a:rPr>
              <a:t>,</a:t>
            </a:r>
            <a:endParaRPr sz="1050">
              <a:solidFill>
                <a:srgbClr val="1B2733"/>
              </a:solidFill>
              <a:highlight>
                <a:srgbClr val="FFFFFF"/>
              </a:highlight>
            </a:endParaRPr>
          </a:p>
          <a:p>
            <a:pPr marL="0" lvl="0" indent="0" algn="l" rtl="0">
              <a:lnSpc>
                <a:spcPct val="115000"/>
              </a:lnSpc>
              <a:spcBef>
                <a:spcPts val="0"/>
              </a:spcBef>
              <a:spcAft>
                <a:spcPts val="0"/>
              </a:spcAft>
              <a:buClr>
                <a:schemeClr val="dk1"/>
              </a:buClr>
              <a:buSzPts val="1100"/>
              <a:buFont typeface="Arial"/>
              <a:buNone/>
            </a:pPr>
            <a:r>
              <a:rPr lang="en-US" sz="1050">
                <a:solidFill>
                  <a:srgbClr val="1B2733"/>
                </a:solidFill>
                <a:highlight>
                  <a:srgbClr val="FFFFFF"/>
                </a:highlight>
              </a:rPr>
              <a:t>Congratulations on graduating! Wishing you the best of luck in the future.</a:t>
            </a:r>
            <a:endParaRPr sz="1050">
              <a:solidFill>
                <a:srgbClr val="1B2733"/>
              </a:solidFill>
              <a:highlight>
                <a:srgbClr val="FFFFFF"/>
              </a:highlight>
            </a:endParaRPr>
          </a:p>
          <a:p>
            <a:pPr marL="0" lvl="0" indent="0" algn="l" rtl="0">
              <a:lnSpc>
                <a:spcPct val="115000"/>
              </a:lnSpc>
              <a:spcBef>
                <a:spcPts val="0"/>
              </a:spcBef>
              <a:spcAft>
                <a:spcPts val="0"/>
              </a:spcAft>
              <a:buNone/>
            </a:pPr>
            <a:r>
              <a:rPr lang="en-US" sz="1050">
                <a:solidFill>
                  <a:srgbClr val="1B2733"/>
                </a:solidFill>
                <a:highlight>
                  <a:srgbClr val="FFFFFF"/>
                </a:highlight>
              </a:rPr>
              <a:t>-Sarah</a:t>
            </a:r>
            <a:endParaRPr>
              <a:latin typeface="Calibri"/>
              <a:ea typeface="Calibri"/>
              <a:cs typeface="Calibri"/>
              <a:sym typeface="Calibri"/>
            </a:endParaRPr>
          </a:p>
        </p:txBody>
      </p:sp>
      <p:sp>
        <p:nvSpPr>
          <p:cNvPr id="28" name="Google Shape;28;p1"/>
          <p:cNvSpPr txBox="1"/>
          <p:nvPr/>
        </p:nvSpPr>
        <p:spPr>
          <a:xfrm>
            <a:off x="2258575" y="5092400"/>
            <a:ext cx="1535700" cy="1400700"/>
          </a:xfrm>
          <a:prstGeom prst="rect">
            <a:avLst/>
          </a:prstGeom>
          <a:noFill/>
          <a:ln>
            <a:noFill/>
          </a:ln>
        </p:spPr>
        <p:txBody>
          <a:bodyPr spcFirstLastPara="1" wrap="square" lIns="91425" tIns="91425" rIns="91425" bIns="91425" anchor="t" anchorCtr="0">
            <a:spAutoFit/>
          </a:bodyPr>
          <a:lstStyle/>
          <a:p>
            <a:pPr marL="0" lvl="0" indent="0" algn="l" rtl="0">
              <a:lnSpc>
                <a:spcPct val="115000"/>
              </a:lnSpc>
              <a:spcBef>
                <a:spcPts val="0"/>
              </a:spcBef>
              <a:spcAft>
                <a:spcPts val="0"/>
              </a:spcAft>
              <a:buClr>
                <a:schemeClr val="dk1"/>
              </a:buClr>
              <a:buSzPts val="1100"/>
              <a:buFont typeface="Arial"/>
              <a:buNone/>
            </a:pPr>
            <a:r>
              <a:rPr lang="en-US" sz="1000" b="1" dirty="0" err="1">
                <a:solidFill>
                  <a:schemeClr val="dk1"/>
                </a:solidFill>
              </a:rPr>
              <a:t>Saf</a:t>
            </a:r>
            <a:r>
              <a:rPr lang="en-US" sz="1000" b="1" dirty="0">
                <a:solidFill>
                  <a:schemeClr val="dk1"/>
                </a:solidFill>
              </a:rPr>
              <a:t>,</a:t>
            </a:r>
            <a:endParaRPr sz="1000" b="1" dirty="0">
              <a:solidFill>
                <a:schemeClr val="dk1"/>
              </a:solidFill>
            </a:endParaRPr>
          </a:p>
          <a:p>
            <a:pPr marL="0" lvl="0" indent="0" algn="l" rtl="0">
              <a:lnSpc>
                <a:spcPct val="115000"/>
              </a:lnSpc>
              <a:spcBef>
                <a:spcPts val="0"/>
              </a:spcBef>
              <a:spcAft>
                <a:spcPts val="0"/>
              </a:spcAft>
              <a:buClr>
                <a:schemeClr val="dk1"/>
              </a:buClr>
              <a:buSzPts val="1100"/>
              <a:buFont typeface="Arial"/>
              <a:buNone/>
            </a:pPr>
            <a:r>
              <a:rPr lang="en-US" sz="1000" b="1" dirty="0">
                <a:solidFill>
                  <a:schemeClr val="dk1"/>
                </a:solidFill>
              </a:rPr>
              <a:t>Congrats on graduating. Wishing you the best of luck on your next adventure.</a:t>
            </a:r>
            <a:endParaRPr sz="1000" b="1" dirty="0">
              <a:solidFill>
                <a:schemeClr val="dk1"/>
              </a:solidFill>
            </a:endParaRPr>
          </a:p>
          <a:p>
            <a:pPr marL="0" lvl="0" indent="0" algn="l" rtl="0">
              <a:lnSpc>
                <a:spcPct val="115000"/>
              </a:lnSpc>
              <a:spcBef>
                <a:spcPts val="0"/>
              </a:spcBef>
              <a:spcAft>
                <a:spcPts val="0"/>
              </a:spcAft>
              <a:buClr>
                <a:schemeClr val="dk1"/>
              </a:buClr>
              <a:buSzPts val="1100"/>
              <a:buFont typeface="Arial"/>
              <a:buNone/>
            </a:pPr>
            <a:r>
              <a:rPr lang="en-US" sz="1000" b="1" dirty="0">
                <a:solidFill>
                  <a:schemeClr val="dk1"/>
                </a:solidFill>
              </a:rPr>
              <a:t>-Sidney </a:t>
            </a:r>
            <a:endParaRPr sz="1000" b="1" dirty="0">
              <a:solidFill>
                <a:schemeClr val="dk1"/>
              </a:solidFill>
            </a:endParaRPr>
          </a:p>
        </p:txBody>
      </p:sp>
      <p:sp>
        <p:nvSpPr>
          <p:cNvPr id="14" name="Google Shape;28;p1">
            <a:extLst>
              <a:ext uri="{FF2B5EF4-FFF2-40B4-BE49-F238E27FC236}">
                <a16:creationId xmlns:a16="http://schemas.microsoft.com/office/drawing/2014/main" id="{787AD299-D077-4F52-B1EF-D9A500B7BA12}"/>
              </a:ext>
            </a:extLst>
          </p:cNvPr>
          <p:cNvSpPr txBox="1"/>
          <p:nvPr/>
        </p:nvSpPr>
        <p:spPr>
          <a:xfrm>
            <a:off x="2526169" y="3389495"/>
            <a:ext cx="1673533" cy="1423436"/>
          </a:xfrm>
          <a:prstGeom prst="rect">
            <a:avLst/>
          </a:prstGeom>
          <a:noFill/>
          <a:ln>
            <a:noFill/>
          </a:ln>
        </p:spPr>
        <p:txBody>
          <a:bodyPr spcFirstLastPara="1" wrap="square" lIns="91425" tIns="91425" rIns="91425" bIns="91425" anchor="t" anchorCtr="0">
            <a:spAutoFit/>
          </a:bodyPr>
          <a:lstStyle/>
          <a:p>
            <a:pPr marL="0" lvl="0" indent="0" algn="l" rtl="0">
              <a:lnSpc>
                <a:spcPct val="115000"/>
              </a:lnSpc>
              <a:spcBef>
                <a:spcPts val="0"/>
              </a:spcBef>
              <a:spcAft>
                <a:spcPts val="0"/>
              </a:spcAft>
              <a:buClr>
                <a:schemeClr val="dk1"/>
              </a:buClr>
              <a:buSzPts val="1100"/>
              <a:buFont typeface="Arial"/>
              <a:buNone/>
            </a:pPr>
            <a:r>
              <a:rPr lang="en-US" sz="1000" dirty="0">
                <a:solidFill>
                  <a:schemeClr val="dk1"/>
                </a:solidFill>
                <a:latin typeface="Garamond" panose="02020404030301010803" pitchFamily="18" charset="0"/>
              </a:rPr>
              <a:t>Dear </a:t>
            </a:r>
            <a:r>
              <a:rPr lang="en-US" sz="1000" dirty="0" err="1">
                <a:solidFill>
                  <a:schemeClr val="dk1"/>
                </a:solidFill>
                <a:latin typeface="Garamond" panose="02020404030301010803" pitchFamily="18" charset="0"/>
              </a:rPr>
              <a:t>Saf</a:t>
            </a:r>
            <a:r>
              <a:rPr lang="en-US" sz="1000" dirty="0">
                <a:solidFill>
                  <a:schemeClr val="dk1"/>
                </a:solidFill>
                <a:latin typeface="Garamond" panose="02020404030301010803" pitchFamily="18" charset="0"/>
              </a:rPr>
              <a:t>,</a:t>
            </a:r>
            <a:endParaRPr sz="1000" dirty="0">
              <a:solidFill>
                <a:schemeClr val="dk1"/>
              </a:solidFill>
              <a:latin typeface="Garamond" panose="02020404030301010803" pitchFamily="18" charset="0"/>
            </a:endParaRPr>
          </a:p>
          <a:p>
            <a:pPr marL="0" lvl="0" indent="0" algn="l" rtl="0">
              <a:lnSpc>
                <a:spcPct val="115000"/>
              </a:lnSpc>
              <a:spcBef>
                <a:spcPts val="0"/>
              </a:spcBef>
              <a:spcAft>
                <a:spcPts val="0"/>
              </a:spcAft>
              <a:buClr>
                <a:schemeClr val="dk1"/>
              </a:buClr>
              <a:buSzPts val="1100"/>
              <a:buFont typeface="Arial"/>
              <a:buNone/>
            </a:pPr>
            <a:r>
              <a:rPr lang="en-US" sz="1000" dirty="0">
                <a:solidFill>
                  <a:schemeClr val="dk1"/>
                </a:solidFill>
                <a:latin typeface="Garamond" panose="02020404030301010803" pitchFamily="18" charset="0"/>
              </a:rPr>
              <a:t>I enjoyed working with you on releasing databases. We are going to miss presence in the group. Best of luck on your </a:t>
            </a:r>
            <a:r>
              <a:rPr lang="en-US" sz="1000">
                <a:solidFill>
                  <a:schemeClr val="dk1"/>
                </a:solidFill>
                <a:latin typeface="Garamond" panose="02020404030301010803" pitchFamily="18" charset="0"/>
              </a:rPr>
              <a:t>future endeavors!</a:t>
            </a:r>
            <a:endParaRPr lang="en-US" sz="1000" dirty="0">
              <a:solidFill>
                <a:schemeClr val="dk1"/>
              </a:solidFill>
              <a:latin typeface="Garamond" panose="02020404030301010803" pitchFamily="18" charset="0"/>
            </a:endParaRPr>
          </a:p>
          <a:p>
            <a:pPr marL="0" lvl="0" indent="0" algn="l" rtl="0">
              <a:lnSpc>
                <a:spcPct val="115000"/>
              </a:lnSpc>
              <a:spcBef>
                <a:spcPts val="0"/>
              </a:spcBef>
              <a:spcAft>
                <a:spcPts val="0"/>
              </a:spcAft>
              <a:buClr>
                <a:schemeClr val="dk1"/>
              </a:buClr>
              <a:buSzPts val="1100"/>
              <a:buFont typeface="Arial"/>
              <a:buNone/>
            </a:pPr>
            <a:r>
              <a:rPr lang="en-US" sz="1000" dirty="0">
                <a:solidFill>
                  <a:schemeClr val="dk1"/>
                </a:solidFill>
                <a:latin typeface="Garamond" panose="02020404030301010803" pitchFamily="18" charset="0"/>
              </a:rPr>
              <a:t>- Nabila </a:t>
            </a:r>
            <a:endParaRPr sz="1000" dirty="0">
              <a:solidFill>
                <a:schemeClr val="dk1"/>
              </a:solidFill>
              <a:latin typeface="Garamond" panose="02020404030301010803" pitchFamily="18" charset="0"/>
            </a:endParaRPr>
          </a:p>
        </p:txBody>
      </p:sp>
      <p:sp>
        <p:nvSpPr>
          <p:cNvPr id="2" name="TextBox 1">
            <a:extLst>
              <a:ext uri="{FF2B5EF4-FFF2-40B4-BE49-F238E27FC236}">
                <a16:creationId xmlns:a16="http://schemas.microsoft.com/office/drawing/2014/main" id="{9E6AD455-8B30-4416-AFBF-E398F9A96D50}"/>
              </a:ext>
            </a:extLst>
          </p:cNvPr>
          <p:cNvSpPr txBox="1"/>
          <p:nvPr/>
        </p:nvSpPr>
        <p:spPr>
          <a:xfrm>
            <a:off x="2078366" y="688146"/>
            <a:ext cx="2082019" cy="1785104"/>
          </a:xfrm>
          <a:prstGeom prst="rect">
            <a:avLst/>
          </a:prstGeom>
          <a:noFill/>
        </p:spPr>
        <p:txBody>
          <a:bodyPr wrap="square" rtlCol="0">
            <a:spAutoFit/>
          </a:bodyPr>
          <a:lstStyle/>
          <a:p>
            <a:r>
              <a:rPr lang="en-US" sz="1100" b="1" dirty="0"/>
              <a:t>Sup </a:t>
            </a:r>
            <a:r>
              <a:rPr lang="en-US" sz="1100" b="1" dirty="0" err="1"/>
              <a:t>Saf</a:t>
            </a:r>
            <a:r>
              <a:rPr lang="en-US" sz="1100" b="1" dirty="0"/>
              <a:t>,</a:t>
            </a:r>
          </a:p>
          <a:p>
            <a:r>
              <a:rPr lang="en-US" sz="1100" dirty="0"/>
              <a:t>Man, we had a lot of fun times in the lab, from talking about random stuff (which is what I primarily did) or just doing lab work. It was fun being around you and I wish you the best in all you decide to do. Thanks for being a cool guy.</a:t>
            </a:r>
          </a:p>
          <a:p>
            <a:r>
              <a:rPr lang="en-US" sz="1100" dirty="0"/>
              <a:t>-Shmyrde</a:t>
            </a:r>
          </a:p>
        </p:txBody>
      </p:sp>
    </p:spTree>
  </p:cSld>
  <p:clrMapOvr>
    <a:masterClrMapping/>
  </p:clrMapOvr>
</p:sld>
</file>

<file path=ppt/theme/theme1.xml><?xml version="1.0" encoding="utf-8"?>
<a:theme xmlns:a="http://schemas.openxmlformats.org/drawingml/2006/main"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TotalTime>
  <Words>325</Words>
  <Application>Microsoft Office PowerPoint</Application>
  <PresentationFormat>On-screen Show (4:3)</PresentationFormat>
  <Paragraphs>29</Paragraphs>
  <Slides>1</Slides>
  <Notes>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vt:i4>
      </vt:variant>
    </vt:vector>
  </HeadingPairs>
  <TitlesOfParts>
    <vt:vector size="6" baseType="lpstr">
      <vt:lpstr>Arimo</vt:lpstr>
      <vt:lpstr>Arial</vt:lpstr>
      <vt:lpstr>Garamond</vt:lpstr>
      <vt:lpstr>Calibri</vt:lpstr>
      <vt:lpstr>Office Theme</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Joseph Picone</dc:creator>
  <cp:lastModifiedBy>Shmyrde Jean-Paul</cp:lastModifiedBy>
  <cp:revision>9</cp:revision>
  <dcterms:created xsi:type="dcterms:W3CDTF">2013-05-24T02:06:05Z</dcterms:created>
  <dcterms:modified xsi:type="dcterms:W3CDTF">2021-05-07T02:06:30Z</dcterms:modified>
</cp:coreProperties>
</file>