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40" r:id="rId2"/>
    <p:sldId id="343" r:id="rId3"/>
    <p:sldId id="361" r:id="rId4"/>
    <p:sldId id="316" r:id="rId5"/>
    <p:sldId id="317" r:id="rId6"/>
    <p:sldId id="318" r:id="rId7"/>
    <p:sldId id="319" r:id="rId8"/>
    <p:sldId id="320" r:id="rId9"/>
    <p:sldId id="321" r:id="rId10"/>
    <p:sldId id="322" r:id="rId11"/>
    <p:sldId id="323" r:id="rId12"/>
    <p:sldId id="324" r:id="rId13"/>
    <p:sldId id="291" r:id="rId14"/>
    <p:sldId id="325" r:id="rId15"/>
    <p:sldId id="326" r:id="rId16"/>
    <p:sldId id="327" r:id="rId17"/>
    <p:sldId id="329" r:id="rId18"/>
    <p:sldId id="330" r:id="rId19"/>
    <p:sldId id="331" r:id="rId20"/>
    <p:sldId id="332" r:id="rId21"/>
    <p:sldId id="333" r:id="rId22"/>
    <p:sldId id="334" r:id="rId23"/>
    <p:sldId id="362" r:id="rId24"/>
    <p:sldId id="363" r:id="rId25"/>
    <p:sldId id="341" r:id="rId26"/>
    <p:sldId id="337" r:id="rId27"/>
    <p:sldId id="352" r:id="rId28"/>
    <p:sldId id="360" r:id="rId29"/>
    <p:sldId id="353" r:id="rId30"/>
    <p:sldId id="359" r:id="rId31"/>
    <p:sldId id="336" r:id="rId3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DB3"/>
    <a:srgbClr val="920032"/>
    <a:srgbClr val="C8CDB3"/>
    <a:srgbClr val="C5CDB3"/>
    <a:srgbClr val="920028"/>
    <a:srgbClr val="CED5BF"/>
    <a:srgbClr val="CED5B5"/>
    <a:srgbClr val="8787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5" d="100"/>
          <a:sy n="55" d="100"/>
        </p:scale>
        <p:origin x="-8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5" d="100"/>
          <a:sy n="95" d="100"/>
        </p:scale>
        <p:origin x="-2604" y="-102"/>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31" tIns="45716" rIns="91431" bIns="45716"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31" tIns="45716" rIns="91431" bIns="45716" numCol="1" anchor="t" anchorCtr="0" compatLnSpc="1">
            <a:prstTxWarp prst="textNoShape">
              <a:avLst/>
            </a:prstTxWarp>
          </a:bodyPr>
          <a:lstStyle>
            <a:lvl1pPr algn="r">
              <a:defRPr sz="1200"/>
            </a:lvl1pPr>
          </a:lstStyle>
          <a:p>
            <a:fld id="{07119CB2-01B2-41C5-98AA-A2E10BC299CA}" type="datetime1">
              <a:rPr lang="en-US"/>
              <a:pPr/>
              <a:t>7/13/2009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31" tIns="45716" rIns="91431" bIns="45716"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1" tIns="45716" rIns="91431" bIns="45716" numCol="1" anchor="b" anchorCtr="0" compatLnSpc="1">
            <a:prstTxWarp prst="textNoShape">
              <a:avLst/>
            </a:prstTxWarp>
          </a:bodyPr>
          <a:lstStyle>
            <a:lvl1pPr algn="r">
              <a:defRPr sz="1200"/>
            </a:lvl1pPr>
          </a:lstStyle>
          <a:p>
            <a:fld id="{7F1B29E5-B78D-4BE0-BE0C-E3ADC182056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31" tIns="45716" rIns="91431" bIns="45716"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31" tIns="45716" rIns="91431" bIns="45716" numCol="1" anchor="t" anchorCtr="0" compatLnSpc="1">
            <a:prstTxWarp prst="textNoShape">
              <a:avLst/>
            </a:prstTxWarp>
          </a:bodyPr>
          <a:lstStyle>
            <a:lvl1pPr algn="r">
              <a:defRPr sz="1200"/>
            </a:lvl1pPr>
          </a:lstStyle>
          <a:p>
            <a:fld id="{8155782F-EBA5-4021-97C4-6BB3B5F9DB1F}" type="datetime1">
              <a:rPr lang="en-US"/>
              <a:pPr/>
              <a:t>7/13/2009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31" tIns="45716" rIns="91431" bIns="45716"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31" tIns="45716" rIns="91431" bIns="45716"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31" tIns="45716" rIns="91431" bIns="45716"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31" tIns="45716" rIns="91431" bIns="45716" numCol="1" anchor="b" anchorCtr="0" compatLnSpc="1">
            <a:prstTxWarp prst="textNoShape">
              <a:avLst/>
            </a:prstTxWarp>
          </a:bodyPr>
          <a:lstStyle>
            <a:lvl1pPr algn="r">
              <a:defRPr sz="1200"/>
            </a:lvl1pPr>
          </a:lstStyle>
          <a:p>
            <a:fld id="{E24BDC06-111C-4D39-8179-D06BC322CBC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ceholder 2"/>
          <p:cNvSpPr>
            <a:spLocks noGrp="1" noRot="1" noChangeAspect="1" noTextEdit="1"/>
          </p:cNvSpPr>
          <p:nvPr>
            <p:ph type="sldImg"/>
          </p:nvPr>
        </p:nvSpPr>
        <p:spPr bwMode="auto">
          <a:noFill/>
          <a:ln>
            <a:solidFill>
              <a:srgbClr val="000000"/>
            </a:solidFill>
            <a:miter lim="800000"/>
            <a:headEnd/>
            <a:tailEnd/>
          </a:ln>
        </p:spPr>
      </p:sp>
      <p:sp>
        <p:nvSpPr>
          <p:cNvPr id="16387" name="Placeholder 3"/>
          <p:cNvSpPr>
            <a:spLocks noGrp="1"/>
          </p:cNvSpPr>
          <p:nvPr>
            <p:ph type="body" idx="1"/>
          </p:nvPr>
        </p:nvSpPr>
        <p:spPr bwMode="auto">
          <a:noFill/>
        </p:spPr>
        <p:txBody>
          <a:bodyPr/>
          <a:lstStyle/>
          <a:p>
            <a:r>
              <a:rPr lang="en-US" smtClean="0">
                <a:ea typeface="ＭＳ Ｐゴシック" pitchFamily="-112" charset="-128"/>
              </a:rPr>
              <a:t>Jack</a:t>
            </a:r>
          </a:p>
          <a:p>
            <a:r>
              <a:rPr lang="en-US" smtClean="0">
                <a:ea typeface="ＭＳ Ｐゴシック" pitchFamily="-112" charset="-128"/>
              </a:rPr>
              <a:t>Intro + slides 1-6:  10 minutes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ceholder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r>
              <a:rPr lang="en-US" smtClean="0">
                <a:ea typeface="ＭＳ Ｐゴシック" pitchFamily="-112" charset="-128"/>
              </a:rPr>
              <a:t>Jack - 30 seconds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ceholder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r>
              <a:rPr lang="en-US" smtClean="0">
                <a:ea typeface="ＭＳ Ｐゴシック" pitchFamily="-112" charset="-128"/>
              </a:rPr>
              <a:t>Jack - 1 minute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ceholder 2"/>
          <p:cNvSpPr>
            <a:spLocks noGrp="1" noRot="1" noChangeAspect="1" noTextEdit="1"/>
          </p:cNvSpPr>
          <p:nvPr>
            <p:ph type="sldImg"/>
          </p:nvPr>
        </p:nvSpPr>
        <p:spPr bwMode="auto">
          <a:noFill/>
          <a:ln>
            <a:solidFill>
              <a:srgbClr val="000000"/>
            </a:solidFill>
            <a:miter lim="800000"/>
            <a:headEnd/>
            <a:tailEnd/>
          </a:ln>
        </p:spPr>
      </p:sp>
      <p:sp>
        <p:nvSpPr>
          <p:cNvPr id="39939" name="Placeholder 3"/>
          <p:cNvSpPr>
            <a:spLocks noGrp="1"/>
          </p:cNvSpPr>
          <p:nvPr>
            <p:ph type="body" idx="1"/>
          </p:nvPr>
        </p:nvSpPr>
        <p:spPr bwMode="auto">
          <a:noFill/>
        </p:spPr>
        <p:txBody>
          <a:bodyPr/>
          <a:lstStyle/>
          <a:p>
            <a:r>
              <a:rPr lang="en-US" smtClean="0">
                <a:ea typeface="ＭＳ Ｐゴシック" pitchFamily="-112" charset="-128"/>
              </a:rPr>
              <a:t>Leah - 1 minute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a:lstStyle/>
          <a:p>
            <a:r>
              <a:rPr lang="en-US" smtClean="0">
                <a:ea typeface="ＭＳ Ｐゴシック" pitchFamily="-112" charset="-128"/>
              </a:rPr>
              <a:t>Jack - 1 minute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ceholder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r>
              <a:rPr lang="en-US" smtClean="0">
                <a:ea typeface="ＭＳ Ｐゴシック" pitchFamily="-112" charset="-128"/>
              </a:rPr>
              <a:t>Leah - 1 minute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ceholder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r>
              <a:rPr lang="en-US" smtClean="0">
                <a:ea typeface="ＭＳ Ｐゴシック" pitchFamily="-112" charset="-128"/>
              </a:rPr>
              <a:t>Jack - 30 seconds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ceholder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r>
              <a:rPr lang="en-US" smtClean="0">
                <a:ea typeface="ＭＳ Ｐゴシック" pitchFamily="-112" charset="-128"/>
              </a:rPr>
              <a:t>Leah - 1 minute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r>
              <a:rPr lang="en-US" smtClean="0">
                <a:ea typeface="ＭＳ Ｐゴシック" pitchFamily="-112" charset="-128"/>
              </a:rPr>
              <a:t>Jack - 1 minute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r>
              <a:rPr lang="en-US" smtClean="0">
                <a:ea typeface="ＭＳ Ｐゴシック" pitchFamily="-112" charset="-128"/>
              </a:rPr>
              <a:t>Leah - 1 minute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ceholder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r>
              <a:rPr lang="en-US" smtClean="0">
                <a:ea typeface="ＭＳ Ｐゴシック" pitchFamily="-112" charset="-128"/>
              </a:rPr>
              <a:t>Jack - 1 minute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noFill/>
        </p:spPr>
        <p:txBody>
          <a:bodyPr/>
          <a:lstStyle/>
          <a:p>
            <a:r>
              <a:rPr lang="en-US" smtClean="0">
                <a:ea typeface="ＭＳ Ｐゴシック" pitchFamily="-112" charset="-128"/>
              </a:rPr>
              <a:t>Leah - 30 seconds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ceholder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r>
              <a:rPr lang="en-US" smtClean="0">
                <a:ea typeface="ＭＳ Ｐゴシック" pitchFamily="-112" charset="-128"/>
              </a:rPr>
              <a:t>Leah - 30 seconds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r>
              <a:rPr lang="en-US" smtClean="0">
                <a:ea typeface="ＭＳ Ｐゴシック" pitchFamily="-112" charset="-128"/>
              </a:rPr>
              <a:t>Leah - 30 seconds on actions</a:t>
            </a:r>
          </a:p>
          <a:p>
            <a:r>
              <a:rPr lang="en-US" smtClean="0">
                <a:ea typeface="ＭＳ Ｐゴシック" pitchFamily="-112" charset="-128"/>
              </a:rPr>
              <a:t>Jack - 30 seconds on feedback and phase 2</a:t>
            </a:r>
          </a:p>
          <a:p>
            <a:endParaRPr lang="en-US" smtClean="0">
              <a:ea typeface="ＭＳ Ｐゴシック" pitchFamily="-11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TextEdit="1"/>
          </p:cNvSpPr>
          <p:nvPr>
            <p:ph type="sldImg"/>
          </p:nvPr>
        </p:nvSpPr>
        <p:spPr bwMode="auto">
          <a:noFill/>
          <a:ln>
            <a:solidFill>
              <a:srgbClr val="000000"/>
            </a:solidFill>
            <a:miter lim="800000"/>
            <a:headEnd/>
            <a:tailEnd/>
          </a:ln>
        </p:spPr>
      </p:sp>
      <p:sp>
        <p:nvSpPr>
          <p:cNvPr id="62467" name="Placeholder 3"/>
          <p:cNvSpPr>
            <a:spLocks noGrp="1"/>
          </p:cNvSpPr>
          <p:nvPr>
            <p:ph type="body" idx="1"/>
          </p:nvPr>
        </p:nvSpPr>
        <p:spPr bwMode="auto">
          <a:noFill/>
        </p:spPr>
        <p:txBody>
          <a:bodyPr/>
          <a:lstStyle/>
          <a:p>
            <a:r>
              <a:rPr lang="en-US" smtClean="0">
                <a:ea typeface="ＭＳ Ｐゴシック" pitchFamily="-112" charset="-128"/>
              </a:rPr>
              <a:t>Jack</a:t>
            </a:r>
          </a:p>
          <a:p>
            <a:r>
              <a:rPr lang="en-US" smtClean="0">
                <a:ea typeface="ＭＳ Ｐゴシック" pitchFamily="-112" charset="-128"/>
              </a:rPr>
              <a:t>Intro + slides 1-6:  10 minutes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ceholder 2"/>
          <p:cNvSpPr>
            <a:spLocks noGrp="1" noRot="1" noChangeAspect="1" noTextEdit="1"/>
          </p:cNvSpPr>
          <p:nvPr>
            <p:ph type="sldImg"/>
          </p:nvPr>
        </p:nvSpPr>
        <p:spPr bwMode="auto">
          <a:noFill/>
          <a:ln>
            <a:solidFill>
              <a:srgbClr val="000000"/>
            </a:solidFill>
            <a:miter lim="800000"/>
            <a:headEnd/>
            <a:tailEnd/>
          </a:ln>
        </p:spPr>
      </p:sp>
      <p:sp>
        <p:nvSpPr>
          <p:cNvPr id="64515" name="Placeholder 3"/>
          <p:cNvSpPr>
            <a:spLocks noGrp="1"/>
          </p:cNvSpPr>
          <p:nvPr>
            <p:ph type="body" idx="1"/>
          </p:nvPr>
        </p:nvSpPr>
        <p:spPr bwMode="auto">
          <a:noFill/>
        </p:spPr>
        <p:txBody>
          <a:bodyPr/>
          <a:lstStyle/>
          <a:p>
            <a:endParaRPr lang="en-US" smtClean="0">
              <a:ea typeface="ＭＳ Ｐゴシック" pitchFamily="-11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spect="1" noTextEdit="1"/>
          </p:cNvSpPr>
          <p:nvPr>
            <p:ph type="sldImg"/>
          </p:nvPr>
        </p:nvSpPr>
        <p:spPr bwMode="auto">
          <a:noFill/>
          <a:ln>
            <a:solidFill>
              <a:srgbClr val="000000"/>
            </a:solidFill>
            <a:miter lim="800000"/>
            <a:headEnd/>
            <a:tailEnd/>
          </a:ln>
        </p:spPr>
      </p:sp>
      <p:sp>
        <p:nvSpPr>
          <p:cNvPr id="66563" name="Placeholder 3"/>
          <p:cNvSpPr>
            <a:spLocks noGrp="1"/>
          </p:cNvSpPr>
          <p:nvPr>
            <p:ph type="body" idx="1"/>
          </p:nvPr>
        </p:nvSpPr>
        <p:spPr bwMode="auto">
          <a:noFill/>
        </p:spPr>
        <p:txBody>
          <a:bodyPr/>
          <a:lstStyle/>
          <a:p>
            <a:endParaRPr lang="en-US" smtClean="0">
              <a:ea typeface="ＭＳ Ｐゴシック" pitchFamily="-11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noTextEdit="1"/>
          </p:cNvSpPr>
          <p:nvPr>
            <p:ph type="sldImg"/>
          </p:nvPr>
        </p:nvSpPr>
        <p:spPr bwMode="auto">
          <a:noFill/>
          <a:ln>
            <a:solidFill>
              <a:srgbClr val="000000"/>
            </a:solidFill>
            <a:miter lim="800000"/>
            <a:headEnd/>
            <a:tailEnd/>
          </a:ln>
        </p:spPr>
      </p:sp>
      <p:sp>
        <p:nvSpPr>
          <p:cNvPr id="68611" name="Placeholder 3"/>
          <p:cNvSpPr>
            <a:spLocks noGrp="1"/>
          </p:cNvSpPr>
          <p:nvPr>
            <p:ph type="body" idx="1"/>
          </p:nvPr>
        </p:nvSpPr>
        <p:spPr bwMode="auto">
          <a:noFill/>
        </p:spPr>
        <p:txBody>
          <a:bodyPr/>
          <a:lstStyle/>
          <a:p>
            <a:endParaRPr lang="en-US" smtClean="0">
              <a:ea typeface="ＭＳ Ｐゴシック" pitchFamily="-11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noTextEdit="1"/>
          </p:cNvSpPr>
          <p:nvPr>
            <p:ph type="sldImg"/>
          </p:nvPr>
        </p:nvSpPr>
        <p:spPr bwMode="auto">
          <a:noFill/>
          <a:ln>
            <a:solidFill>
              <a:srgbClr val="000000"/>
            </a:solidFill>
            <a:miter lim="800000"/>
            <a:headEnd/>
            <a:tailEnd/>
          </a:ln>
        </p:spPr>
      </p:sp>
      <p:sp>
        <p:nvSpPr>
          <p:cNvPr id="70659" name="Placeholder 3"/>
          <p:cNvSpPr>
            <a:spLocks noGrp="1"/>
          </p:cNvSpPr>
          <p:nvPr>
            <p:ph type="body" idx="1"/>
          </p:nvPr>
        </p:nvSpPr>
        <p:spPr bwMode="auto">
          <a:noFill/>
        </p:spPr>
        <p:txBody>
          <a:bodyPr/>
          <a:lstStyle/>
          <a:p>
            <a:endParaRPr lang="en-US" smtClean="0">
              <a:ea typeface="ＭＳ Ｐゴシック" pitchFamily="-11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TextEdit="1"/>
          </p:cNvSpPr>
          <p:nvPr>
            <p:ph type="sldImg"/>
          </p:nvPr>
        </p:nvSpPr>
        <p:spPr bwMode="auto">
          <a:noFill/>
          <a:ln>
            <a:solidFill>
              <a:srgbClr val="000000"/>
            </a:solidFill>
            <a:miter lim="800000"/>
            <a:headEnd/>
            <a:tailEnd/>
          </a:ln>
        </p:spPr>
      </p:sp>
      <p:sp>
        <p:nvSpPr>
          <p:cNvPr id="72707" name="Placeholder 3"/>
          <p:cNvSpPr>
            <a:spLocks noGrp="1"/>
          </p:cNvSpPr>
          <p:nvPr>
            <p:ph type="body" idx="1"/>
          </p:nvPr>
        </p:nvSpPr>
        <p:spPr bwMode="auto">
          <a:noFill/>
        </p:spPr>
        <p:txBody>
          <a:bodyPr/>
          <a:lstStyle/>
          <a:p>
            <a:r>
              <a:rPr lang="en-US" smtClean="0">
                <a:ea typeface="ＭＳ Ｐゴシック" pitchFamily="-112" charset="-128"/>
              </a:rPr>
              <a:t>Jack</a:t>
            </a:r>
          </a:p>
          <a:p>
            <a:r>
              <a:rPr lang="en-US" smtClean="0">
                <a:ea typeface="ＭＳ Ｐゴシック" pitchFamily="-112" charset="-128"/>
              </a:rPr>
              <a:t>Intro + slides 1-6:  10 minutes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noTextEdi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a:lstStyle/>
          <a:p>
            <a:r>
              <a:rPr lang="en-US" smtClean="0">
                <a:ea typeface="ＭＳ Ｐゴシック" pitchFamily="-112" charset="-128"/>
              </a:rPr>
              <a:t>Jack</a:t>
            </a:r>
          </a:p>
          <a:p>
            <a:r>
              <a:rPr lang="en-US" smtClean="0">
                <a:ea typeface="ＭＳ Ｐゴシック" pitchFamily="-112" charset="-128"/>
              </a:rPr>
              <a:t>Intro + slides 1-6:  10 minutes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ceholder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r>
              <a:rPr lang="en-US" smtClean="0">
                <a:ea typeface="ＭＳ Ｐゴシック" pitchFamily="-112" charset="-128"/>
              </a:rPr>
              <a:t>Jack - 30 seconds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ceholder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r>
              <a:rPr lang="en-US" smtClean="0">
                <a:ea typeface="ＭＳ Ｐゴシック" pitchFamily="-112" charset="-128"/>
              </a:rPr>
              <a:t>Leah - 30 seconds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ceholder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a:lstStyle/>
          <a:p>
            <a:r>
              <a:rPr lang="en-US" smtClean="0">
                <a:ea typeface="ＭＳ Ｐゴシック" pitchFamily="-112" charset="-128"/>
              </a:rPr>
              <a:t>Jack - 2 minutes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ceholder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r>
              <a:rPr lang="en-US" smtClean="0">
                <a:ea typeface="ＭＳ Ｐゴシック" pitchFamily="-112" charset="-128"/>
              </a:rPr>
              <a:t>Leah - 2 minutes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r>
              <a:rPr lang="en-US" smtClean="0">
                <a:ea typeface="ＭＳ Ｐゴシック" pitchFamily="-112" charset="-128"/>
              </a:rPr>
              <a:t>Jack - 1 minute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ceholder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r>
              <a:rPr lang="en-US" smtClean="0">
                <a:ea typeface="ＭＳ Ｐゴシック" pitchFamily="-112" charset="-128"/>
              </a:rPr>
              <a:t>Leah - 1 minute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ceholder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r>
              <a:rPr lang="en-US" smtClean="0">
                <a:ea typeface="ＭＳ Ｐゴシック" pitchFamily="-112" charset="-128"/>
              </a:rPr>
              <a:t>Leah - 1 minute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C6D531D5-A61B-402C-92EF-A361D6DA54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F31017C6-F7E1-4B47-AB0C-083698912A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8F4E2D4-A3A8-4505-AEEE-167860A34E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w="9525">
            <a:noFill/>
            <a:miter lim="800000"/>
            <a:headEnd/>
            <a:tailEnd/>
          </a:ln>
        </p:spPr>
        <p:txBody>
          <a:bodyPr anchor="ctr"/>
          <a:lstStyle/>
          <a:p>
            <a:pPr algn="ctr" eaLnBrk="0" hangingPunct="0"/>
            <a:endParaRPr lang="en-US" sz="2800">
              <a:solidFill>
                <a:schemeClr val="bg1"/>
              </a:solidFill>
              <a:latin typeface="Berlin Sans FB Demi" pitchFamily="34" charset="0"/>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990600" y="6477000"/>
            <a:ext cx="8153400" cy="3048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pic>
        <p:nvPicPr>
          <p:cNvPr id="5" name="Picture 24" descr="R:\My Documents\Meetings, Conferences, Papers\Logos &amp; Pix\ASEE\Largelogo.jpg"/>
          <p:cNvPicPr>
            <a:picLocks noChangeAspect="1" noChangeArrowheads="1"/>
          </p:cNvPicPr>
          <p:nvPr userDrawn="1"/>
        </p:nvPicPr>
        <p:blipFill>
          <a:blip r:embed="rId2" cstate="print"/>
          <a:srcRect/>
          <a:stretch>
            <a:fillRect/>
          </a:stretch>
        </p:blipFill>
        <p:spPr bwMode="auto">
          <a:xfrm>
            <a:off x="609600" y="6477000"/>
            <a:ext cx="304800" cy="295275"/>
          </a:xfrm>
          <a:prstGeom prst="rect">
            <a:avLst/>
          </a:prstGeom>
          <a:noFill/>
          <a:ln w="31750">
            <a:noFill/>
            <a:miter lim="800000"/>
            <a:headEnd/>
            <a:tailEnd/>
          </a:ln>
        </p:spPr>
      </p:pic>
      <p:sp>
        <p:nvSpPr>
          <p:cNvPr id="6" name="Rectangle 5"/>
          <p:cNvSpPr/>
          <p:nvPr userDrawn="1"/>
        </p:nvSpPr>
        <p:spPr>
          <a:xfrm>
            <a:off x="0" y="6477000"/>
            <a:ext cx="533400" cy="3048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7" name="Rectangle 11"/>
          <p:cNvSpPr>
            <a:spLocks noChangeArrowheads="1"/>
          </p:cNvSpPr>
          <p:nvPr userDrawn="1"/>
        </p:nvSpPr>
        <p:spPr bwMode="auto">
          <a:xfrm>
            <a:off x="0" y="0"/>
            <a:ext cx="9144000" cy="6858000"/>
          </a:xfrm>
          <a:prstGeom prst="rect">
            <a:avLst/>
          </a:prstGeom>
          <a:noFill/>
          <a:ln w="28575">
            <a:solidFill>
              <a:schemeClr val="tx1"/>
            </a:solidFill>
            <a:miter lim="800000"/>
            <a:headEnd/>
            <a:tailEnd/>
          </a:ln>
        </p:spPr>
        <p:txBody>
          <a:bodyPr wrap="none" anchor="ctr"/>
          <a:lstStyle/>
          <a:p>
            <a:endParaRPr lang="en-US"/>
          </a:p>
        </p:txBody>
      </p:sp>
      <p:sp>
        <p:nvSpPr>
          <p:cNvPr id="8" name="Title 1"/>
          <p:cNvSpPr txBox="1">
            <a:spLocks/>
          </p:cNvSpPr>
          <p:nvPr userDrawn="1"/>
        </p:nvSpPr>
        <p:spPr>
          <a:xfrm>
            <a:off x="0" y="6477000"/>
            <a:ext cx="762000" cy="304800"/>
          </a:xfrm>
          <a:prstGeom prst="rect">
            <a:avLst/>
          </a:prstGeom>
        </p:spPr>
        <p:txBody>
          <a:bodyPr/>
          <a:lstStyle/>
          <a:p>
            <a:r>
              <a:rPr lang="en-US" sz="1900" baseline="10000">
                <a:latin typeface="Berlin Sans FB" pitchFamily="34" charset="0"/>
              </a:rPr>
              <a:t>2009</a:t>
            </a:r>
            <a:r>
              <a:rPr lang="en-US" sz="1600">
                <a:latin typeface="Berlin Sans FB" pitchFamily="34" charset="0"/>
              </a:rPr>
              <a:t> </a:t>
            </a:r>
            <a:br>
              <a:rPr lang="en-US" sz="1600">
                <a:latin typeface="Berlin Sans FB" pitchFamily="34" charset="0"/>
              </a:rPr>
            </a:br>
            <a:endParaRPr lang="en-US" sz="1600">
              <a:latin typeface="Berlin Sans FB" pitchFamily="34" charset="0"/>
            </a:endParaRPr>
          </a:p>
        </p:txBody>
      </p:sp>
      <p:sp>
        <p:nvSpPr>
          <p:cNvPr id="9" name="Title 1"/>
          <p:cNvSpPr txBox="1">
            <a:spLocks/>
          </p:cNvSpPr>
          <p:nvPr userDrawn="1"/>
        </p:nvSpPr>
        <p:spPr>
          <a:xfrm>
            <a:off x="981075" y="6477000"/>
            <a:ext cx="7705725" cy="304800"/>
          </a:xfrm>
          <a:prstGeom prst="rect">
            <a:avLst/>
          </a:prstGeom>
        </p:spPr>
        <p:txBody>
          <a:bodyPr/>
          <a:lstStyle/>
          <a:p>
            <a:pPr>
              <a:tabLst>
                <a:tab pos="5491163" algn="l"/>
              </a:tabLst>
            </a:pPr>
            <a:r>
              <a:rPr lang="en-US" sz="1900" baseline="10000">
                <a:latin typeface="Berlin Sans FB" pitchFamily="34" charset="0"/>
              </a:rPr>
              <a:t>Austin	Mid-Atlantic ECEDHA</a:t>
            </a:r>
            <a:r>
              <a:rPr lang="en-US" sz="1600">
                <a:latin typeface="Berlin Sans FB" pitchFamily="34" charset="0"/>
              </a:rPr>
              <a:t> </a:t>
            </a:r>
            <a:br>
              <a:rPr lang="en-US" sz="1600">
                <a:latin typeface="Berlin Sans FB" pitchFamily="34" charset="0"/>
              </a:rPr>
            </a:br>
            <a:endParaRPr lang="en-US" sz="1600">
              <a:latin typeface="Berlin Sans FB"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F5D6B1D4-23ED-4AE7-A42D-69AA4DB58C3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7804E540-6FB5-46FC-9E78-DC332C58E6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7FFD3B3C-7401-4305-8E9B-C911FDECB5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E83122FB-7241-487D-9D9C-B035F6E84EF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1B16AAC9-B4BB-4424-ADD6-8618D5747A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E4B8357-5A0E-4E19-8CE5-84E91DF7661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89E2891-B7D8-4EB1-8DC4-B49AEEEC689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6F2569BD-9B6F-481A-BE3C-5A0CD9E1A6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2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36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2pPr>
      <a:lvl3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3pPr>
      <a:lvl4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4pPr>
      <a:lvl5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b="1"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3" charset="-128"/>
          <a:cs typeface="ＭＳ Ｐゴシック"/>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se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asee.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524000" y="457200"/>
            <a:ext cx="7620000" cy="5929313"/>
          </a:xfrm>
        </p:spPr>
        <p:txBody>
          <a:bodyPr/>
          <a:lstStyle/>
          <a:p>
            <a:pPr eaLnBrk="1" hangingPunct="1">
              <a:tabLst>
                <a:tab pos="3375025" algn="l"/>
              </a:tabLst>
            </a:pPr>
            <a:r>
              <a:rPr lang="en-US" sz="3200" b="1" smtClean="0">
                <a:latin typeface="Berlin Sans FB Demi" pitchFamily="34" charset="0"/>
                <a:ea typeface="ＭＳ Ｐゴシック" pitchFamily="-112" charset="-128"/>
                <a:cs typeface="Tahoma" pitchFamily="-112" charset="0"/>
              </a:rPr>
              <a:t>Creating a Culture for</a:t>
            </a:r>
            <a:br>
              <a:rPr lang="en-US" sz="3200" b="1" smtClean="0">
                <a:latin typeface="Berlin Sans FB Demi" pitchFamily="34" charset="0"/>
                <a:ea typeface="ＭＳ Ｐゴシック" pitchFamily="-112" charset="-128"/>
                <a:cs typeface="Tahoma" pitchFamily="-112" charset="0"/>
              </a:rPr>
            </a:br>
            <a:r>
              <a:rPr lang="en-US" sz="3200" b="1" smtClean="0">
                <a:latin typeface="Berlin Sans FB Demi" pitchFamily="34" charset="0"/>
                <a:ea typeface="ＭＳ Ｐゴシック" pitchFamily="-112" charset="-128"/>
                <a:cs typeface="Tahoma" pitchFamily="-112" charset="0"/>
              </a:rPr>
              <a:t>Scholarly and Systematic Innovation</a:t>
            </a:r>
            <a:br>
              <a:rPr lang="en-US" sz="3200" b="1" smtClean="0">
                <a:latin typeface="Berlin Sans FB Demi" pitchFamily="34" charset="0"/>
                <a:ea typeface="ＭＳ Ｐゴシック" pitchFamily="-112" charset="-128"/>
                <a:cs typeface="Tahoma" pitchFamily="-112" charset="0"/>
              </a:rPr>
            </a:br>
            <a:r>
              <a:rPr lang="en-US" sz="3200" b="1" smtClean="0">
                <a:latin typeface="Berlin Sans FB Demi" pitchFamily="34" charset="0"/>
                <a:ea typeface="ＭＳ Ｐゴシック" pitchFamily="-112" charset="-128"/>
                <a:cs typeface="Tahoma" pitchFamily="-112" charset="0"/>
              </a:rPr>
              <a:t>in Engineering Education</a:t>
            </a:r>
            <a:r>
              <a:rPr lang="en-US" b="1" smtClean="0">
                <a:latin typeface="Berlin Sans FB Demi" pitchFamily="34" charset="0"/>
                <a:ea typeface="ＭＳ Ｐゴシック" pitchFamily="-112" charset="-128"/>
                <a:cs typeface="Tahoma" pitchFamily="-112" charset="0"/>
              </a:rPr>
              <a:t/>
            </a:r>
            <a:br>
              <a:rPr lang="en-US" b="1" smtClean="0">
                <a:latin typeface="Berlin Sans FB Demi" pitchFamily="34" charset="0"/>
                <a:ea typeface="ＭＳ Ｐゴシック" pitchFamily="-112" charset="-128"/>
                <a:cs typeface="Tahoma" pitchFamily="-112" charset="0"/>
              </a:rPr>
            </a:br>
            <a:r>
              <a:rPr lang="en-US" b="1" smtClean="0">
                <a:latin typeface="Berlin Sans FB Demi" pitchFamily="34" charset="0"/>
                <a:ea typeface="ＭＳ Ｐゴシック" pitchFamily="-112" charset="-128"/>
                <a:cs typeface="Tahoma" pitchFamily="-112" charset="0"/>
              </a:rPr>
              <a:t/>
            </a:r>
            <a:br>
              <a:rPr lang="en-US" b="1" smtClean="0">
                <a:latin typeface="Berlin Sans FB Demi" pitchFamily="34" charset="0"/>
                <a:ea typeface="ＭＳ Ｐゴシック" pitchFamily="-112" charset="-128"/>
                <a:cs typeface="Tahoma" pitchFamily="-112" charset="0"/>
              </a:rPr>
            </a:br>
            <a:r>
              <a:rPr lang="en-US" b="1" smtClean="0">
                <a:latin typeface="Berlin Sans FB Demi" pitchFamily="34" charset="0"/>
                <a:ea typeface="ＭＳ Ｐゴシック" pitchFamily="-112" charset="-128"/>
                <a:cs typeface="Tahoma" pitchFamily="-112" charset="0"/>
              </a:rPr>
              <a:t>Highlights from the Report</a:t>
            </a:r>
            <a:br>
              <a:rPr lang="en-US" b="1" smtClean="0">
                <a:latin typeface="Berlin Sans FB Demi" pitchFamily="34" charset="0"/>
                <a:ea typeface="ＭＳ Ｐゴシック" pitchFamily="-112" charset="-128"/>
                <a:cs typeface="Tahoma" pitchFamily="-112" charset="0"/>
              </a:rPr>
            </a:br>
            <a:r>
              <a:rPr lang="en-US" b="1" smtClean="0">
                <a:latin typeface="Berlin Sans FB Demi" pitchFamily="34" charset="0"/>
                <a:ea typeface="ＭＳ Ｐゴシック" pitchFamily="-112" charset="-128"/>
                <a:cs typeface="Tahoma" pitchFamily="-112" charset="0"/>
              </a:rPr>
              <a:t/>
            </a:r>
            <a:br>
              <a:rPr lang="en-US" b="1" smtClean="0">
                <a:latin typeface="Berlin Sans FB Demi" pitchFamily="34" charset="0"/>
                <a:ea typeface="ＭＳ Ｐゴシック" pitchFamily="-112" charset="-128"/>
                <a:cs typeface="Tahoma" pitchFamily="-112" charset="0"/>
              </a:rPr>
            </a:br>
            <a:r>
              <a:rPr lang="en-US" sz="2400" smtClean="0">
                <a:latin typeface="Berlin Sans FB Demi" pitchFamily="34" charset="0"/>
                <a:ea typeface="ＭＳ Ｐゴシック" pitchFamily="-112" charset="-128"/>
                <a:cs typeface="Tahoma" pitchFamily="-112" charset="0"/>
              </a:rPr>
              <a:t>Original Presentation &amp; Report Authors: </a:t>
            </a:r>
            <a:br>
              <a:rPr lang="en-US" sz="2400" smtClean="0">
                <a:latin typeface="Berlin Sans FB Demi" pitchFamily="34" charset="0"/>
                <a:ea typeface="ＭＳ Ｐゴシック" pitchFamily="-112" charset="-128"/>
                <a:cs typeface="Tahoma" pitchFamily="-112" charset="0"/>
              </a:rPr>
            </a:br>
            <a:r>
              <a:rPr lang="en-US" sz="2400" smtClean="0">
                <a:latin typeface="Berlin Sans FB Demi" pitchFamily="34" charset="0"/>
                <a:ea typeface="ＭＳ Ｐゴシック" pitchFamily="-112" charset="-128"/>
                <a:cs typeface="Tahoma" pitchFamily="-112" charset="0"/>
              </a:rPr>
              <a:t>Leah H. Jamieson	Jack R. Lohmann</a:t>
            </a:r>
            <a:r>
              <a:rPr lang="en-US" sz="2400" smtClean="0">
                <a:latin typeface="Berlin Sans FB" pitchFamily="34" charset="0"/>
                <a:ea typeface="ＭＳ Ｐゴシック" pitchFamily="-112" charset="-128"/>
                <a:cs typeface="Tahoma" pitchFamily="-112" charset="0"/>
              </a:rPr>
              <a:t/>
            </a:r>
            <a:br>
              <a:rPr lang="en-US" sz="2400" smtClean="0">
                <a:latin typeface="Berlin Sans FB" pitchFamily="34" charset="0"/>
                <a:ea typeface="ＭＳ Ｐゴシック" pitchFamily="-112" charset="-128"/>
                <a:cs typeface="Tahoma" pitchFamily="-112" charset="0"/>
              </a:rPr>
            </a:br>
            <a:r>
              <a:rPr lang="en-US" sz="2400" smtClean="0">
                <a:latin typeface="Berlin Sans FB" pitchFamily="34" charset="0"/>
                <a:ea typeface="ＭＳ Ｐゴシック" pitchFamily="-112" charset="-128"/>
                <a:cs typeface="Tahoma" pitchFamily="-112" charset="0"/>
              </a:rPr>
              <a:t>Purdue University	Georgia Tech</a:t>
            </a:r>
            <a:br>
              <a:rPr lang="en-US" sz="2400" smtClean="0">
                <a:latin typeface="Berlin Sans FB" pitchFamily="34" charset="0"/>
                <a:ea typeface="ＭＳ Ｐゴシック" pitchFamily="-112" charset="-128"/>
                <a:cs typeface="Tahoma" pitchFamily="-112" charset="0"/>
              </a:rPr>
            </a:br>
            <a:r>
              <a:rPr lang="en-US" sz="2400" smtClean="0">
                <a:latin typeface="Berlin Sans FB" pitchFamily="34" charset="0"/>
                <a:ea typeface="ＭＳ Ｐゴシック" pitchFamily="-112" charset="-128"/>
                <a:cs typeface="Tahoma" pitchFamily="-112" charset="0"/>
              </a:rPr>
              <a:t/>
            </a:r>
            <a:br>
              <a:rPr lang="en-US" sz="2400" smtClean="0">
                <a:latin typeface="Berlin Sans FB" pitchFamily="34" charset="0"/>
                <a:ea typeface="ＭＳ Ｐゴシック" pitchFamily="-112" charset="-128"/>
                <a:cs typeface="Tahoma" pitchFamily="-112" charset="0"/>
              </a:rPr>
            </a:br>
            <a:r>
              <a:rPr lang="en-US" sz="2400" smtClean="0">
                <a:latin typeface="Berlin Sans FB" pitchFamily="34" charset="0"/>
                <a:ea typeface="ＭＳ Ｐゴシック" pitchFamily="-112" charset="-128"/>
                <a:cs typeface="Tahoma" pitchFamily="-112" charset="0"/>
              </a:rPr>
              <a:t>Modified and Presented by:</a:t>
            </a:r>
            <a:br>
              <a:rPr lang="en-US" sz="2400" smtClean="0">
                <a:latin typeface="Berlin Sans FB" pitchFamily="34" charset="0"/>
                <a:ea typeface="ＭＳ Ｐゴシック" pitchFamily="-112" charset="-128"/>
                <a:cs typeface="Tahoma" pitchFamily="-112" charset="0"/>
              </a:rPr>
            </a:br>
            <a:r>
              <a:rPr lang="en-US" sz="2400" smtClean="0">
                <a:latin typeface="Berlin Sans FB" pitchFamily="34" charset="0"/>
                <a:ea typeface="ＭＳ Ｐゴシック" pitchFamily="-112" charset="-128"/>
                <a:cs typeface="Tahoma" pitchFamily="-112" charset="0"/>
              </a:rPr>
              <a:t>Gary A. Gabriele</a:t>
            </a:r>
            <a:br>
              <a:rPr lang="en-US" sz="2400" smtClean="0">
                <a:latin typeface="Berlin Sans FB" pitchFamily="34" charset="0"/>
                <a:ea typeface="ＭＳ Ｐゴシック" pitchFamily="-112" charset="-128"/>
                <a:cs typeface="Tahoma" pitchFamily="-112" charset="0"/>
              </a:rPr>
            </a:br>
            <a:r>
              <a:rPr lang="en-US" sz="2400" smtClean="0">
                <a:latin typeface="Berlin Sans FB" pitchFamily="34" charset="0"/>
                <a:ea typeface="ＭＳ Ｐゴシック" pitchFamily="-112" charset="-128"/>
                <a:cs typeface="Tahoma" pitchFamily="-112" charset="0"/>
              </a:rPr>
              <a:t>Villanova University</a:t>
            </a:r>
          </a:p>
        </p:txBody>
      </p:sp>
      <p:sp>
        <p:nvSpPr>
          <p:cNvPr id="26" name="Rectangle 25"/>
          <p:cNvSpPr/>
          <p:nvPr/>
        </p:nvSpPr>
        <p:spPr>
          <a:xfrm>
            <a:off x="0" y="0"/>
            <a:ext cx="1524000" cy="3810000"/>
          </a:xfrm>
          <a:prstGeom prst="rect">
            <a:avLst/>
          </a:prstGeom>
          <a:solidFill>
            <a:srgbClr val="92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8" name="Rectangle 7"/>
          <p:cNvSpPr/>
          <p:nvPr/>
        </p:nvSpPr>
        <p:spPr>
          <a:xfrm>
            <a:off x="0" y="5334000"/>
            <a:ext cx="1524000" cy="15240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15365" name="Rectangle 11"/>
          <p:cNvSpPr>
            <a:spLocks noChangeArrowheads="1"/>
          </p:cNvSpPr>
          <p:nvPr/>
        </p:nvSpPr>
        <p:spPr bwMode="auto">
          <a:xfrm>
            <a:off x="0" y="0"/>
            <a:ext cx="9144000" cy="68580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building capacity and connecting the communities </a:t>
            </a:r>
          </a:p>
        </p:txBody>
      </p:sp>
      <p:sp>
        <p:nvSpPr>
          <p:cNvPr id="32771" name="AutoShape 33"/>
          <p:cNvSpPr>
            <a:spLocks noChangeArrowheads="1"/>
          </p:cNvSpPr>
          <p:nvPr/>
        </p:nvSpPr>
        <p:spPr bwMode="auto">
          <a:xfrm flipH="1" flipV="1">
            <a:off x="457200" y="1524000"/>
            <a:ext cx="1828800" cy="4648200"/>
          </a:xfrm>
          <a:prstGeom prst="curvedLeftArrow">
            <a:avLst>
              <a:gd name="adj1" fmla="val 18757"/>
              <a:gd name="adj2" fmla="val 51610"/>
              <a:gd name="adj3" fmla="val 30157"/>
            </a:avLst>
          </a:prstGeom>
          <a:solidFill>
            <a:schemeClr val="hlink"/>
          </a:solidFill>
          <a:ln w="9525">
            <a:solidFill>
              <a:schemeClr val="tx1"/>
            </a:solidFill>
            <a:miter lim="800000"/>
            <a:headEnd/>
            <a:tailEnd/>
          </a:ln>
        </p:spPr>
        <p:txBody>
          <a:bodyPr wrap="none" anchor="ctr"/>
          <a:lstStyle/>
          <a:p>
            <a:endParaRPr lang="en-US"/>
          </a:p>
        </p:txBody>
      </p:sp>
      <p:sp>
        <p:nvSpPr>
          <p:cNvPr id="32772" name="Content Placeholder 2"/>
          <p:cNvSpPr txBox="1">
            <a:spLocks/>
          </p:cNvSpPr>
          <p:nvPr/>
        </p:nvSpPr>
        <p:spPr bwMode="auto">
          <a:xfrm>
            <a:off x="5410200" y="1295400"/>
            <a:ext cx="3733800" cy="5029200"/>
          </a:xfrm>
          <a:prstGeom prst="rect">
            <a:avLst/>
          </a:prstGeom>
          <a:noFill/>
          <a:ln w="9525">
            <a:noFill/>
            <a:miter lim="800000"/>
            <a:headEnd/>
            <a:tailEnd/>
          </a:ln>
        </p:spPr>
        <p:txBody>
          <a:bodyPr/>
          <a:lstStyle/>
          <a:p>
            <a:pPr marL="228600" lvl="1" eaLnBrk="0" hangingPunct="0">
              <a:lnSpc>
                <a:spcPct val="110000"/>
              </a:lnSpc>
              <a:spcBef>
                <a:spcPct val="20000"/>
              </a:spcBef>
              <a:buFont typeface="Arial" charset="0"/>
              <a:buNone/>
            </a:pPr>
            <a:r>
              <a:rPr lang="en-US" sz="2000">
                <a:cs typeface="Arial" charset="0"/>
              </a:rPr>
              <a:t>Engineering education innovation depends on a vibrant community of scholars </a:t>
            </a:r>
            <a:r>
              <a:rPr lang="en-US" sz="2000" u="sng">
                <a:cs typeface="Arial" charset="0"/>
              </a:rPr>
              <a:t>and</a:t>
            </a:r>
            <a:r>
              <a:rPr lang="en-US" sz="2000">
                <a:cs typeface="Arial" charset="0"/>
              </a:rPr>
              <a:t> practitioners</a:t>
            </a:r>
            <a:br>
              <a:rPr lang="en-US" sz="2000">
                <a:cs typeface="Arial" charset="0"/>
              </a:rPr>
            </a:br>
            <a:r>
              <a:rPr lang="en-US" sz="2000">
                <a:cs typeface="Arial" charset="0"/>
              </a:rPr>
              <a:t>working </a:t>
            </a:r>
            <a:r>
              <a:rPr lang="en-US" sz="2000" u="sng">
                <a:cs typeface="Arial" charset="0"/>
              </a:rPr>
              <a:t>in collaboration</a:t>
            </a:r>
            <a:r>
              <a:rPr lang="en-US" sz="2000">
                <a:cs typeface="Arial" charset="0"/>
              </a:rPr>
              <a:t/>
            </a:r>
            <a:br>
              <a:rPr lang="en-US" sz="2000">
                <a:cs typeface="Arial" charset="0"/>
              </a:rPr>
            </a:br>
            <a:r>
              <a:rPr lang="en-US" sz="2000">
                <a:cs typeface="Arial" charset="0"/>
              </a:rPr>
              <a:t>to advance the frontiers of</a:t>
            </a:r>
            <a:br>
              <a:rPr lang="en-US" sz="2000">
                <a:cs typeface="Arial" charset="0"/>
              </a:rPr>
            </a:br>
            <a:r>
              <a:rPr lang="en-US" sz="2000">
                <a:cs typeface="Arial" charset="0"/>
              </a:rPr>
              <a:t>knowledge </a:t>
            </a:r>
            <a:r>
              <a:rPr lang="en-US" sz="2000" u="sng">
                <a:cs typeface="Arial" charset="0"/>
              </a:rPr>
              <a:t>and</a:t>
            </a:r>
            <a:r>
              <a:rPr lang="en-US" sz="2000">
                <a:cs typeface="Arial" charset="0"/>
              </a:rPr>
              <a:t> practice…and it also depends on support –</a:t>
            </a:r>
          </a:p>
          <a:p>
            <a:pPr marL="228600" lvl="1" eaLnBrk="0" hangingPunct="0">
              <a:lnSpc>
                <a:spcPct val="110000"/>
              </a:lnSpc>
              <a:spcBef>
                <a:spcPct val="20000"/>
              </a:spcBef>
              <a:buFont typeface="Arial" charset="0"/>
              <a:buChar char="•"/>
            </a:pPr>
            <a:r>
              <a:rPr lang="en-US" sz="1800">
                <a:cs typeface="Arial" charset="0"/>
              </a:rPr>
              <a:t> Adequate fiscal resources</a:t>
            </a:r>
          </a:p>
          <a:p>
            <a:pPr marL="228600" lvl="1" eaLnBrk="0" hangingPunct="0">
              <a:lnSpc>
                <a:spcPct val="110000"/>
              </a:lnSpc>
              <a:spcBef>
                <a:spcPct val="20000"/>
              </a:spcBef>
              <a:buFont typeface="Arial" charset="0"/>
              <a:buChar char="•"/>
            </a:pPr>
            <a:r>
              <a:rPr lang="en-US" sz="1800">
                <a:cs typeface="Arial" charset="0"/>
              </a:rPr>
              <a:t> Appropriate facilities</a:t>
            </a:r>
          </a:p>
          <a:p>
            <a:pPr marL="228600" lvl="1" eaLnBrk="0" hangingPunct="0">
              <a:lnSpc>
                <a:spcPct val="110000"/>
              </a:lnSpc>
              <a:spcBef>
                <a:spcPct val="20000"/>
              </a:spcBef>
              <a:buFont typeface="Arial" charset="0"/>
              <a:buChar char="•"/>
            </a:pPr>
            <a:r>
              <a:rPr lang="en-US" sz="1800">
                <a:cs typeface="Arial" charset="0"/>
              </a:rPr>
              <a:t> Reputable journals</a:t>
            </a:r>
          </a:p>
          <a:p>
            <a:pPr marL="228600" lvl="1" eaLnBrk="0" hangingPunct="0">
              <a:lnSpc>
                <a:spcPct val="110000"/>
              </a:lnSpc>
              <a:spcBef>
                <a:spcPct val="20000"/>
              </a:spcBef>
              <a:buFont typeface="Arial" charset="0"/>
              <a:buChar char="•"/>
            </a:pPr>
            <a:r>
              <a:rPr lang="en-US" sz="1800">
                <a:cs typeface="Arial" charset="0"/>
              </a:rPr>
              <a:t> Highly-regarded conferences</a:t>
            </a:r>
          </a:p>
          <a:p>
            <a:pPr marL="228600" lvl="1" eaLnBrk="0" hangingPunct="0">
              <a:lnSpc>
                <a:spcPct val="110000"/>
              </a:lnSpc>
              <a:spcBef>
                <a:spcPct val="20000"/>
              </a:spcBef>
              <a:buFont typeface="Arial" charset="0"/>
              <a:buChar char="•"/>
            </a:pPr>
            <a:r>
              <a:rPr lang="en-US" sz="1800">
                <a:cs typeface="Arial" charset="0"/>
              </a:rPr>
              <a:t> Prestigious recognitions</a:t>
            </a:r>
          </a:p>
          <a:p>
            <a:pPr marL="228600" lvl="1" eaLnBrk="0" hangingPunct="0">
              <a:lnSpc>
                <a:spcPct val="110000"/>
              </a:lnSpc>
              <a:spcBef>
                <a:spcPct val="20000"/>
              </a:spcBef>
              <a:buFont typeface="Arial" charset="0"/>
              <a:buChar char="•"/>
            </a:pPr>
            <a:endParaRPr lang="en-US" sz="2000">
              <a:cs typeface="Arial" charset="0"/>
            </a:endParaRPr>
          </a:p>
          <a:p>
            <a:pPr marL="228600" lvl="1" eaLnBrk="0" hangingPunct="0">
              <a:lnSpc>
                <a:spcPct val="110000"/>
              </a:lnSpc>
              <a:spcBef>
                <a:spcPct val="20000"/>
              </a:spcBef>
              <a:buFont typeface="Arial" charset="0"/>
              <a:buNone/>
            </a:pPr>
            <a:r>
              <a:rPr lang="en-US" sz="2000">
                <a:cs typeface="Arial" charset="0"/>
              </a:rPr>
              <a:t> </a:t>
            </a:r>
          </a:p>
        </p:txBody>
      </p:sp>
      <p:sp>
        <p:nvSpPr>
          <p:cNvPr id="32773" name="TextBox 24"/>
          <p:cNvSpPr txBox="1">
            <a:spLocks noChangeArrowheads="1"/>
          </p:cNvSpPr>
          <p:nvPr/>
        </p:nvSpPr>
        <p:spPr bwMode="auto">
          <a:xfrm>
            <a:off x="685800" y="3276600"/>
            <a:ext cx="1447800" cy="1006475"/>
          </a:xfrm>
          <a:prstGeom prst="rect">
            <a:avLst/>
          </a:prstGeom>
          <a:noFill/>
          <a:ln w="9525">
            <a:noFill/>
            <a:miter lim="800000"/>
            <a:headEnd/>
            <a:tailEnd/>
          </a:ln>
        </p:spPr>
        <p:txBody>
          <a:bodyPr>
            <a:spAutoFit/>
          </a:bodyPr>
          <a:lstStyle/>
          <a:p>
            <a:pPr algn="ctr"/>
            <a:endParaRPr lang="en-US" sz="2000" b="1">
              <a:latin typeface="Tahoma" pitchFamily="-112" charset="0"/>
              <a:cs typeface="Tahoma" pitchFamily="-112" charset="0"/>
            </a:endParaRPr>
          </a:p>
          <a:p>
            <a:pPr algn="ctr"/>
            <a:r>
              <a:rPr lang="en-US" sz="2000" b="1">
                <a:latin typeface="Tahoma" pitchFamily="-112" charset="0"/>
                <a:cs typeface="Tahoma" pitchFamily="-112" charset="0"/>
              </a:rPr>
              <a:t>Answers</a:t>
            </a:r>
          </a:p>
          <a:p>
            <a:pPr algn="ctr"/>
            <a:r>
              <a:rPr lang="en-US" sz="2000" b="1">
                <a:latin typeface="Tahoma" pitchFamily="-112" charset="0"/>
                <a:cs typeface="Tahoma" pitchFamily="-112" charset="0"/>
              </a:rPr>
              <a:t>Insights</a:t>
            </a:r>
          </a:p>
        </p:txBody>
      </p:sp>
      <p:sp>
        <p:nvSpPr>
          <p:cNvPr id="32774" name="TextBox 25"/>
          <p:cNvSpPr txBox="1">
            <a:spLocks noChangeArrowheads="1"/>
          </p:cNvSpPr>
          <p:nvPr/>
        </p:nvSpPr>
        <p:spPr bwMode="auto">
          <a:xfrm>
            <a:off x="1981200" y="2286000"/>
            <a:ext cx="1828800" cy="701675"/>
          </a:xfrm>
          <a:prstGeom prst="rect">
            <a:avLst/>
          </a:prstGeom>
          <a:noFill/>
          <a:ln w="9525">
            <a:noFill/>
            <a:miter lim="800000"/>
            <a:headEnd/>
            <a:tailEnd/>
          </a:ln>
        </p:spPr>
        <p:txBody>
          <a:bodyPr>
            <a:spAutoFit/>
          </a:bodyPr>
          <a:lstStyle/>
          <a:p>
            <a:pPr algn="ctr"/>
            <a:r>
              <a:rPr lang="en-US" sz="2000" b="1">
                <a:latin typeface="Tahoma" pitchFamily="-112" charset="0"/>
                <a:cs typeface="Tahoma" pitchFamily="-112" charset="0"/>
              </a:rPr>
              <a:t>Educational Practice</a:t>
            </a:r>
          </a:p>
        </p:txBody>
      </p:sp>
      <p:sp>
        <p:nvSpPr>
          <p:cNvPr id="32775" name="TextBox 26"/>
          <p:cNvSpPr txBox="1">
            <a:spLocks noChangeArrowheads="1"/>
          </p:cNvSpPr>
          <p:nvPr/>
        </p:nvSpPr>
        <p:spPr bwMode="auto">
          <a:xfrm>
            <a:off x="3505200" y="3276600"/>
            <a:ext cx="1600200" cy="1006475"/>
          </a:xfrm>
          <a:prstGeom prst="rect">
            <a:avLst/>
          </a:prstGeom>
          <a:noFill/>
          <a:ln w="9525">
            <a:noFill/>
            <a:miter lim="800000"/>
            <a:headEnd/>
            <a:tailEnd/>
          </a:ln>
        </p:spPr>
        <p:txBody>
          <a:bodyPr>
            <a:spAutoFit/>
          </a:bodyPr>
          <a:lstStyle/>
          <a:p>
            <a:pPr algn="ctr"/>
            <a:endParaRPr lang="en-US" sz="2000" b="1">
              <a:latin typeface="Tahoma" pitchFamily="-112" charset="0"/>
              <a:cs typeface="Tahoma" pitchFamily="-112" charset="0"/>
            </a:endParaRPr>
          </a:p>
          <a:p>
            <a:pPr algn="ctr"/>
            <a:r>
              <a:rPr lang="en-US" sz="2000" b="1">
                <a:latin typeface="Tahoma" pitchFamily="-112" charset="0"/>
                <a:cs typeface="Tahoma" pitchFamily="-112" charset="0"/>
              </a:rPr>
              <a:t>Questions</a:t>
            </a:r>
          </a:p>
          <a:p>
            <a:pPr algn="ctr"/>
            <a:r>
              <a:rPr lang="en-US" sz="2000" b="1">
                <a:latin typeface="Tahoma" pitchFamily="-112" charset="0"/>
                <a:cs typeface="Tahoma" pitchFamily="-112" charset="0"/>
              </a:rPr>
              <a:t>Ideas</a:t>
            </a:r>
          </a:p>
        </p:txBody>
      </p:sp>
      <p:sp>
        <p:nvSpPr>
          <p:cNvPr id="32776" name="TextBox 27"/>
          <p:cNvSpPr txBox="1">
            <a:spLocks noChangeArrowheads="1"/>
          </p:cNvSpPr>
          <p:nvPr/>
        </p:nvSpPr>
        <p:spPr bwMode="auto">
          <a:xfrm>
            <a:off x="1981200" y="5029200"/>
            <a:ext cx="1828800" cy="701675"/>
          </a:xfrm>
          <a:prstGeom prst="rect">
            <a:avLst/>
          </a:prstGeom>
          <a:noFill/>
          <a:ln w="9525">
            <a:noFill/>
            <a:miter lim="800000"/>
            <a:headEnd/>
            <a:tailEnd/>
          </a:ln>
        </p:spPr>
        <p:txBody>
          <a:bodyPr>
            <a:spAutoFit/>
          </a:bodyPr>
          <a:lstStyle/>
          <a:p>
            <a:pPr algn="ctr"/>
            <a:r>
              <a:rPr lang="en-US" sz="2000" b="1">
                <a:latin typeface="Tahoma" pitchFamily="-112" charset="0"/>
                <a:cs typeface="Tahoma" pitchFamily="-112" charset="0"/>
              </a:rPr>
              <a:t>Educational Research</a:t>
            </a:r>
          </a:p>
        </p:txBody>
      </p:sp>
      <p:sp>
        <p:nvSpPr>
          <p:cNvPr id="29" name="Arc 28"/>
          <p:cNvSpPr/>
          <p:nvPr/>
        </p:nvSpPr>
        <p:spPr>
          <a:xfrm>
            <a:off x="1371600" y="2590800"/>
            <a:ext cx="2971800" cy="2819400"/>
          </a:xfrm>
          <a:prstGeom prst="arc">
            <a:avLst>
              <a:gd name="adj1" fmla="val 11884461"/>
              <a:gd name="adj2" fmla="val 14071685"/>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sp>
        <p:nvSpPr>
          <p:cNvPr id="30" name="Arc 29"/>
          <p:cNvSpPr/>
          <p:nvPr/>
        </p:nvSpPr>
        <p:spPr>
          <a:xfrm>
            <a:off x="1371600" y="2590800"/>
            <a:ext cx="2971800" cy="2819400"/>
          </a:xfrm>
          <a:prstGeom prst="arc">
            <a:avLst>
              <a:gd name="adj1" fmla="val 18493634"/>
              <a:gd name="adj2" fmla="val 20630869"/>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sp>
        <p:nvSpPr>
          <p:cNvPr id="31" name="Arc 30"/>
          <p:cNvSpPr/>
          <p:nvPr/>
        </p:nvSpPr>
        <p:spPr>
          <a:xfrm>
            <a:off x="1371600" y="2590800"/>
            <a:ext cx="2971800" cy="2819400"/>
          </a:xfrm>
          <a:prstGeom prst="arc">
            <a:avLst>
              <a:gd name="adj1" fmla="val 851120"/>
              <a:gd name="adj2" fmla="val 3084778"/>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sp>
        <p:nvSpPr>
          <p:cNvPr id="32" name="Arc 31"/>
          <p:cNvSpPr/>
          <p:nvPr/>
        </p:nvSpPr>
        <p:spPr>
          <a:xfrm>
            <a:off x="1371600" y="2590800"/>
            <a:ext cx="2971800" cy="2819400"/>
          </a:xfrm>
          <a:prstGeom prst="arc">
            <a:avLst>
              <a:gd name="adj1" fmla="val 7605939"/>
              <a:gd name="adj2" fmla="val 9991409"/>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sp>
        <p:nvSpPr>
          <p:cNvPr id="32781" name="AutoShape 33"/>
          <p:cNvSpPr>
            <a:spLocks noChangeArrowheads="1"/>
          </p:cNvSpPr>
          <p:nvPr/>
        </p:nvSpPr>
        <p:spPr bwMode="auto">
          <a:xfrm rot="10800000" flipH="1" flipV="1">
            <a:off x="3429000" y="1828800"/>
            <a:ext cx="1828800" cy="4648200"/>
          </a:xfrm>
          <a:prstGeom prst="curvedLeftArrow">
            <a:avLst>
              <a:gd name="adj1" fmla="val 18757"/>
              <a:gd name="adj2" fmla="val 51610"/>
              <a:gd name="adj3" fmla="val 30157"/>
            </a:avLst>
          </a:prstGeom>
          <a:solidFill>
            <a:schemeClr val="hlink"/>
          </a:solidFill>
          <a:ln w="9525">
            <a:solidFill>
              <a:schemeClr val="tx1"/>
            </a:solidFill>
            <a:miter lim="800000"/>
            <a:headEnd/>
            <a:tailEnd/>
          </a:ln>
        </p:spPr>
        <p:txBody>
          <a:bodyPr wrap="none" anchor="ctr"/>
          <a:lstStyle/>
          <a:p>
            <a:endParaRPr lang="en-US"/>
          </a:p>
        </p:txBody>
      </p:sp>
      <p:pic>
        <p:nvPicPr>
          <p:cNvPr id="16" name="Picture 3" descr="C:\Documents and Settings\JLohmann\Local Settings\Temporary Internet Files\Content.IE5\1VEOO3AK\MCj04377970000[1].wmf"/>
          <p:cNvPicPr>
            <a:picLocks noChangeAspect="1" noChangeArrowheads="1"/>
          </p:cNvPicPr>
          <p:nvPr/>
        </p:nvPicPr>
        <p:blipFill>
          <a:blip r:embed="rId3" cstate="print"/>
          <a:srcRect/>
          <a:stretch>
            <a:fillRect/>
          </a:stretch>
        </p:blipFill>
        <p:spPr bwMode="auto">
          <a:xfrm>
            <a:off x="2643188" y="5786438"/>
            <a:ext cx="635000" cy="5715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7" name="Picture 2" descr="C:\Documents and Settings\JLohmann\Local Settings\Temporary Internet Files\Content.IE5\TUOQF5F3\MCj04298270000[1].wmf"/>
          <p:cNvPicPr>
            <a:picLocks noChangeAspect="1" noChangeArrowheads="1"/>
          </p:cNvPicPr>
          <p:nvPr/>
        </p:nvPicPr>
        <p:blipFill>
          <a:blip r:embed="rId4" cstate="print"/>
          <a:srcRect/>
          <a:stretch>
            <a:fillRect/>
          </a:stretch>
        </p:blipFill>
        <p:spPr bwMode="auto">
          <a:xfrm>
            <a:off x="2428875" y="1285875"/>
            <a:ext cx="754063" cy="922338"/>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“who” should drive change?</a:t>
            </a:r>
          </a:p>
        </p:txBody>
      </p:sp>
      <p:sp>
        <p:nvSpPr>
          <p:cNvPr id="34819" name="Rectangle 3"/>
          <p:cNvSpPr txBox="1">
            <a:spLocks/>
          </p:cNvSpPr>
          <p:nvPr/>
        </p:nvSpPr>
        <p:spPr bwMode="auto">
          <a:xfrm>
            <a:off x="457200" y="1371600"/>
            <a:ext cx="8382000" cy="5029200"/>
          </a:xfrm>
          <a:prstGeom prst="rect">
            <a:avLst/>
          </a:prstGeom>
          <a:noFill/>
          <a:ln w="9525">
            <a:noFill/>
            <a:miter lim="800000"/>
            <a:headEnd/>
            <a:tailEnd/>
          </a:ln>
        </p:spPr>
        <p:txBody>
          <a:bodyPr/>
          <a:lstStyle/>
          <a:p>
            <a:pPr marL="231775" indent="-231775" eaLnBrk="0" hangingPunct="0">
              <a:lnSpc>
                <a:spcPct val="110000"/>
              </a:lnSpc>
              <a:spcBef>
                <a:spcPts val="475"/>
              </a:spcBef>
              <a:buFont typeface="Arial" charset="0"/>
              <a:buChar char="•"/>
            </a:pPr>
            <a:r>
              <a:rPr lang="en-US" sz="2000" b="1">
                <a:latin typeface="Tahoma" pitchFamily="-112" charset="0"/>
                <a:cs typeface="Tahoma" pitchFamily="-112" charset="0"/>
              </a:rPr>
              <a:t>Engineering education depends on many stakeholders:</a:t>
            </a:r>
            <a:endParaRPr lang="en-US" sz="1000" b="1">
              <a:latin typeface="Tahoma" pitchFamily="-112" charset="0"/>
              <a:cs typeface="Tahoma" pitchFamily="-112" charset="0"/>
            </a:endParaRPr>
          </a:p>
          <a:p>
            <a:pPr marL="231775" indent="-231775" eaLnBrk="0" hangingPunct="0">
              <a:lnSpc>
                <a:spcPct val="110000"/>
              </a:lnSpc>
              <a:spcBef>
                <a:spcPts val="475"/>
              </a:spcBef>
              <a:buFont typeface="Arial" charset="0"/>
              <a:buChar char="–"/>
            </a:pPr>
            <a:r>
              <a:rPr lang="en-US" sz="2000">
                <a:cs typeface="Arial" charset="0"/>
              </a:rPr>
              <a:t>faculty and students (often their parents)</a:t>
            </a:r>
          </a:p>
          <a:p>
            <a:pPr marL="231775" indent="-231775" eaLnBrk="0" hangingPunct="0">
              <a:lnSpc>
                <a:spcPct val="110000"/>
              </a:lnSpc>
              <a:spcBef>
                <a:spcPts val="475"/>
              </a:spcBef>
              <a:buFont typeface="Arial" charset="0"/>
              <a:buChar char="–"/>
            </a:pPr>
            <a:r>
              <a:rPr lang="en-US" sz="2000">
                <a:cs typeface="Arial" charset="0"/>
              </a:rPr>
              <a:t>staff and academic administrators</a:t>
            </a:r>
          </a:p>
          <a:p>
            <a:pPr marL="231775" indent="-231775" eaLnBrk="0" hangingPunct="0">
              <a:lnSpc>
                <a:spcPct val="110000"/>
              </a:lnSpc>
              <a:spcBef>
                <a:spcPts val="475"/>
              </a:spcBef>
              <a:buFont typeface="Arial" charset="0"/>
              <a:buChar char="–"/>
            </a:pPr>
            <a:r>
              <a:rPr lang="en-US" sz="2000">
                <a:cs typeface="Arial" charset="0"/>
              </a:rPr>
              <a:t>alumni and employers</a:t>
            </a:r>
          </a:p>
          <a:p>
            <a:pPr marL="231775" indent="-231775" eaLnBrk="0" hangingPunct="0">
              <a:lnSpc>
                <a:spcPct val="110000"/>
              </a:lnSpc>
              <a:spcBef>
                <a:spcPts val="475"/>
              </a:spcBef>
              <a:buFont typeface="Arial" charset="0"/>
              <a:buChar char="–"/>
            </a:pPr>
            <a:r>
              <a:rPr lang="en-US" sz="2000">
                <a:cs typeface="Arial" charset="0"/>
              </a:rPr>
              <a:t>governing boards and taxpayers, etc</a:t>
            </a:r>
          </a:p>
          <a:p>
            <a:pPr marL="231775" indent="-231775" eaLnBrk="0" hangingPunct="0">
              <a:lnSpc>
                <a:spcPct val="110000"/>
              </a:lnSpc>
              <a:spcBef>
                <a:spcPts val="475"/>
              </a:spcBef>
              <a:buFont typeface="Arial" charset="0"/>
              <a:buChar char="•"/>
            </a:pPr>
            <a:endParaRPr lang="en-US" sz="1000">
              <a:cs typeface="Arial" charset="0"/>
            </a:endParaRPr>
          </a:p>
          <a:p>
            <a:pPr marL="231775" indent="-231775" eaLnBrk="0" hangingPunct="0">
              <a:lnSpc>
                <a:spcPct val="110000"/>
              </a:lnSpc>
              <a:spcBef>
                <a:spcPts val="475"/>
              </a:spcBef>
              <a:buFont typeface="Arial" charset="0"/>
              <a:buChar char="•"/>
            </a:pPr>
            <a:r>
              <a:rPr lang="en-US" sz="2000" b="1">
                <a:latin typeface="Tahoma" pitchFamily="-112" charset="0"/>
                <a:cs typeface="Tahoma" pitchFamily="-112" charset="0"/>
              </a:rPr>
              <a:t>Engineering faculty and administrators are key; they:</a:t>
            </a:r>
            <a:endParaRPr lang="en-US" sz="1000" b="1">
              <a:latin typeface="Tahoma" pitchFamily="-112" charset="0"/>
              <a:cs typeface="Tahoma" pitchFamily="-112" charset="0"/>
            </a:endParaRPr>
          </a:p>
          <a:p>
            <a:pPr marL="231775" indent="-231775" eaLnBrk="0" hangingPunct="0">
              <a:lnSpc>
                <a:spcPct val="110000"/>
              </a:lnSpc>
              <a:spcBef>
                <a:spcPts val="475"/>
              </a:spcBef>
              <a:buFont typeface="Arial" charset="0"/>
              <a:buChar char="–"/>
            </a:pPr>
            <a:r>
              <a:rPr lang="en-US" sz="2000">
                <a:cs typeface="Arial" charset="0"/>
              </a:rPr>
              <a:t>determine the content of the engineering program,</a:t>
            </a:r>
          </a:p>
          <a:p>
            <a:pPr marL="231775" indent="-231775" eaLnBrk="0" hangingPunct="0">
              <a:lnSpc>
                <a:spcPct val="110000"/>
              </a:lnSpc>
              <a:spcBef>
                <a:spcPts val="475"/>
              </a:spcBef>
              <a:buFont typeface="Arial" charset="0"/>
              <a:buChar char="–"/>
            </a:pPr>
            <a:r>
              <a:rPr lang="en-US" sz="2000">
                <a:cs typeface="Arial" charset="0"/>
              </a:rPr>
              <a:t>decide how it is delivered, and</a:t>
            </a:r>
          </a:p>
          <a:p>
            <a:pPr marL="231775" indent="-231775" eaLnBrk="0" hangingPunct="0">
              <a:lnSpc>
                <a:spcPct val="110000"/>
              </a:lnSpc>
              <a:spcBef>
                <a:spcPts val="475"/>
              </a:spcBef>
              <a:buFont typeface="Arial" charset="0"/>
              <a:buChar char="–"/>
            </a:pPr>
            <a:r>
              <a:rPr lang="en-US" sz="2000">
                <a:cs typeface="Arial" charset="0"/>
              </a:rPr>
              <a:t>shape the environment in which it is offered</a:t>
            </a:r>
          </a:p>
          <a:p>
            <a:pPr marL="231775" indent="-231775" eaLnBrk="0" hangingPunct="0">
              <a:lnSpc>
                <a:spcPct val="110000"/>
              </a:lnSpc>
              <a:spcBef>
                <a:spcPts val="475"/>
              </a:spcBef>
              <a:buFont typeface="Arial" charset="0"/>
              <a:buChar char="–"/>
            </a:pPr>
            <a:endParaRPr lang="en-US" sz="1000">
              <a:cs typeface="Arial" charset="0"/>
            </a:endParaRPr>
          </a:p>
          <a:p>
            <a:pPr marL="231775" indent="-231775" eaLnBrk="0" hangingPunct="0">
              <a:lnSpc>
                <a:spcPct val="110000"/>
              </a:lnSpc>
              <a:spcBef>
                <a:spcPts val="475"/>
              </a:spcBef>
              <a:buFont typeface="Arial" charset="0"/>
              <a:buChar char="•"/>
            </a:pPr>
            <a:r>
              <a:rPr lang="en-US" sz="2000" b="1">
                <a:latin typeface="Tahoma" pitchFamily="-112" charset="0"/>
                <a:cs typeface="Tahoma" pitchFamily="-112" charset="0"/>
              </a:rPr>
              <a:t>Directly or indirectly, engineering faculty and administrators are responsible for the quality of the educational experience</a:t>
            </a:r>
          </a:p>
          <a:p>
            <a:pPr marL="231775" indent="-231775" eaLnBrk="0" hangingPunct="0"/>
            <a:endParaRPr lang="en-US" sz="2000">
              <a:cs typeface="Arial" charset="0"/>
            </a:endParaRPr>
          </a:p>
          <a:p>
            <a:pPr marL="231775" indent="-231775" eaLnBrk="0" hangingPunct="0"/>
            <a:endParaRPr lang="en-US" sz="2000">
              <a:cs typeface="Arial" charset="0"/>
            </a:endParaRPr>
          </a:p>
          <a:p>
            <a:pPr marL="231775" indent="-231775" eaLnBrk="0" hangingPunct="0">
              <a:lnSpc>
                <a:spcPct val="110000"/>
              </a:lnSpc>
              <a:spcBef>
                <a:spcPct val="20000"/>
              </a:spcBef>
            </a:pPr>
            <a:endParaRPr lang="en-US" sz="200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encouraging, supporting, and empowering faculty</a:t>
            </a:r>
          </a:p>
        </p:txBody>
      </p:sp>
      <p:sp>
        <p:nvSpPr>
          <p:cNvPr id="15" name="Rectangle 87"/>
          <p:cNvSpPr>
            <a:spLocks noChangeArrowheads="1"/>
          </p:cNvSpPr>
          <p:nvPr/>
        </p:nvSpPr>
        <p:spPr bwMode="auto">
          <a:xfrm>
            <a:off x="457200" y="1828800"/>
            <a:ext cx="3505200" cy="4038600"/>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36868" name="Picture 6"/>
          <p:cNvPicPr>
            <a:picLocks noChangeAspect="1" noChangeArrowheads="1"/>
          </p:cNvPicPr>
          <p:nvPr/>
        </p:nvPicPr>
        <p:blipFill>
          <a:blip r:embed="rId3" cstate="print"/>
          <a:srcRect/>
          <a:stretch>
            <a:fillRect/>
          </a:stretch>
        </p:blipFill>
        <p:spPr bwMode="auto">
          <a:xfrm>
            <a:off x="685800" y="2057400"/>
            <a:ext cx="3048000" cy="3570288"/>
          </a:xfrm>
          <a:prstGeom prst="rect">
            <a:avLst/>
          </a:prstGeom>
          <a:noFill/>
          <a:ln w="9525">
            <a:noFill/>
            <a:miter lim="800000"/>
            <a:headEnd/>
            <a:tailEnd/>
          </a:ln>
        </p:spPr>
      </p:pic>
      <p:sp>
        <p:nvSpPr>
          <p:cNvPr id="17" name="Rounded Rectangular Callout 16"/>
          <p:cNvSpPr/>
          <p:nvPr/>
        </p:nvSpPr>
        <p:spPr>
          <a:xfrm>
            <a:off x="4724400" y="1447800"/>
            <a:ext cx="2895600" cy="533400"/>
          </a:xfrm>
          <a:prstGeom prst="wedgeRoundRectCallout">
            <a:avLst>
              <a:gd name="adj1" fmla="val -123982"/>
              <a:gd name="adj2" fmla="val 137964"/>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36870" name="Rectangle 3"/>
          <p:cNvSpPr txBox="1">
            <a:spLocks/>
          </p:cNvSpPr>
          <p:nvPr/>
        </p:nvSpPr>
        <p:spPr bwMode="auto">
          <a:xfrm>
            <a:off x="4724400" y="1524000"/>
            <a:ext cx="2971800" cy="609600"/>
          </a:xfrm>
          <a:prstGeom prst="rect">
            <a:avLst/>
          </a:prstGeom>
          <a:noFill/>
          <a:ln w="9525">
            <a:noFill/>
            <a:miter lim="800000"/>
            <a:headEnd/>
            <a:tailEnd/>
          </a:ln>
        </p:spPr>
        <p:txBody>
          <a:bodyPr/>
          <a:lstStyle/>
          <a:p>
            <a:pPr marL="457200" indent="-457200" algn="ctr" eaLnBrk="0" hangingPunct="0">
              <a:lnSpc>
                <a:spcPct val="110000"/>
              </a:lnSpc>
              <a:spcBef>
                <a:spcPct val="20000"/>
              </a:spcBef>
            </a:pPr>
            <a:r>
              <a:rPr lang="en-US" sz="2000">
                <a:cs typeface="Arial" charset="0"/>
              </a:rPr>
              <a:t>It’s the reward system.</a:t>
            </a:r>
          </a:p>
          <a:p>
            <a:pPr marL="457200" indent="-457200" algn="ctr" eaLnBrk="0" hangingPunct="0">
              <a:lnSpc>
                <a:spcPct val="110000"/>
              </a:lnSpc>
              <a:spcBef>
                <a:spcPct val="20000"/>
              </a:spcBef>
              <a:buFont typeface="Arial" charset="0"/>
              <a:buChar char="•"/>
            </a:pPr>
            <a:endParaRPr lang="en-US" sz="2000">
              <a:cs typeface="Arial" charset="0"/>
            </a:endParaRPr>
          </a:p>
        </p:txBody>
      </p:sp>
      <p:sp>
        <p:nvSpPr>
          <p:cNvPr id="19" name="Cloud Callout 18"/>
          <p:cNvSpPr/>
          <p:nvPr/>
        </p:nvSpPr>
        <p:spPr>
          <a:xfrm>
            <a:off x="4648200" y="2286000"/>
            <a:ext cx="1828800" cy="914400"/>
          </a:xfrm>
          <a:prstGeom prst="cloudCallout">
            <a:avLst>
              <a:gd name="adj1" fmla="val -106694"/>
              <a:gd name="adj2" fmla="val 30186"/>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36872" name="Rectangle 3"/>
          <p:cNvSpPr txBox="1">
            <a:spLocks/>
          </p:cNvSpPr>
          <p:nvPr/>
        </p:nvSpPr>
        <p:spPr bwMode="auto">
          <a:xfrm>
            <a:off x="4800600" y="2514600"/>
            <a:ext cx="1371600" cy="609600"/>
          </a:xfrm>
          <a:prstGeom prst="rect">
            <a:avLst/>
          </a:prstGeom>
          <a:noFill/>
          <a:ln w="9525">
            <a:noFill/>
            <a:miter lim="800000"/>
            <a:headEnd/>
            <a:tailEnd/>
          </a:ln>
        </p:spPr>
        <p:txBody>
          <a:bodyPr/>
          <a:lstStyle/>
          <a:p>
            <a:pPr marL="457200" indent="-457200" algn="ctr" eaLnBrk="0" hangingPunct="0">
              <a:lnSpc>
                <a:spcPct val="110000"/>
              </a:lnSpc>
              <a:spcBef>
                <a:spcPct val="20000"/>
              </a:spcBef>
            </a:pPr>
            <a:r>
              <a:rPr lang="en-US" sz="2000">
                <a:cs typeface="Arial" charset="0"/>
              </a:rPr>
              <a:t>Nah, duh!</a:t>
            </a:r>
          </a:p>
          <a:p>
            <a:pPr marL="457200" indent="-457200" algn="ctr" eaLnBrk="0" hangingPunct="0">
              <a:lnSpc>
                <a:spcPct val="110000"/>
              </a:lnSpc>
              <a:spcBef>
                <a:spcPct val="20000"/>
              </a:spcBef>
              <a:buFont typeface="Arial" charset="0"/>
              <a:buChar char="•"/>
            </a:pPr>
            <a:endParaRPr lang="en-US" sz="2000">
              <a:cs typeface="Arial" charset="0"/>
            </a:endParaRPr>
          </a:p>
        </p:txBody>
      </p:sp>
      <p:sp>
        <p:nvSpPr>
          <p:cNvPr id="36873" name="Rectangle 3"/>
          <p:cNvSpPr txBox="1">
            <a:spLocks/>
          </p:cNvSpPr>
          <p:nvPr/>
        </p:nvSpPr>
        <p:spPr bwMode="auto">
          <a:xfrm>
            <a:off x="4191000" y="3352800"/>
            <a:ext cx="4953000" cy="2971800"/>
          </a:xfrm>
          <a:prstGeom prst="rect">
            <a:avLst/>
          </a:prstGeom>
          <a:noFill/>
          <a:ln w="9525">
            <a:noFill/>
            <a:miter lim="800000"/>
            <a:headEnd/>
            <a:tailEnd/>
          </a:ln>
        </p:spPr>
        <p:txBody>
          <a:bodyPr/>
          <a:lstStyle/>
          <a:p>
            <a:pPr marL="231775" indent="-231775" eaLnBrk="0" hangingPunct="0">
              <a:lnSpc>
                <a:spcPct val="110000"/>
              </a:lnSpc>
              <a:spcBef>
                <a:spcPct val="20000"/>
              </a:spcBef>
              <a:buFont typeface="Arial" charset="0"/>
              <a:buChar char="•"/>
            </a:pPr>
            <a:r>
              <a:rPr lang="en-US" sz="2000">
                <a:cs typeface="Arial" charset="0"/>
              </a:rPr>
              <a:t>No doubt, we need to continue to assure evaluation processes are transparent and they do reward educational innovation.</a:t>
            </a:r>
          </a:p>
          <a:p>
            <a:pPr marL="231775" indent="-231775" eaLnBrk="0" hangingPunct="0">
              <a:lnSpc>
                <a:spcPct val="110000"/>
              </a:lnSpc>
              <a:spcBef>
                <a:spcPct val="20000"/>
              </a:spcBef>
              <a:buFont typeface="Arial" charset="0"/>
              <a:buChar char="•"/>
            </a:pPr>
            <a:r>
              <a:rPr lang="en-US" sz="2000">
                <a:cs typeface="Arial" charset="0"/>
              </a:rPr>
              <a:t>However, the proposed model has many of the same metrics commonly used to evaluate faculty success in scholarly and systematic technological innovation.</a:t>
            </a:r>
          </a:p>
          <a:p>
            <a:pPr marL="231775" indent="-231775" eaLnBrk="0" hangingPunct="0">
              <a:lnSpc>
                <a:spcPct val="110000"/>
              </a:lnSpc>
              <a:spcBef>
                <a:spcPct val="20000"/>
              </a:spcBef>
              <a:buFont typeface="Arial" charset="0"/>
              <a:buChar char="•"/>
            </a:pPr>
            <a:endParaRPr lang="en-US" sz="200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ChangeArrowheads="1"/>
          </p:cNvSpPr>
          <p:nvPr/>
        </p:nvSpPr>
        <p:spPr bwMode="auto">
          <a:xfrm>
            <a:off x="0" y="0"/>
            <a:ext cx="9144000" cy="6858000"/>
          </a:xfrm>
          <a:prstGeom prst="rect">
            <a:avLst/>
          </a:prstGeom>
          <a:noFill/>
          <a:ln w="28575">
            <a:solidFill>
              <a:schemeClr val="tx1"/>
            </a:solidFill>
            <a:miter lim="800000"/>
            <a:headEnd/>
            <a:tailEnd/>
          </a:ln>
        </p:spPr>
        <p:txBody>
          <a:bodyPr wrap="none" anchor="ctr"/>
          <a:lstStyle/>
          <a:p>
            <a:endParaRPr lang="en-US"/>
          </a:p>
        </p:txBody>
      </p:sp>
      <p:sp>
        <p:nvSpPr>
          <p:cNvPr id="38915"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beyond rewards — the educational role of faculty</a:t>
            </a:r>
          </a:p>
        </p:txBody>
      </p:sp>
      <p:grpSp>
        <p:nvGrpSpPr>
          <p:cNvPr id="38916" name="Group 17"/>
          <p:cNvGrpSpPr>
            <a:grpSpLocks noChangeAspect="1"/>
          </p:cNvGrpSpPr>
          <p:nvPr/>
        </p:nvGrpSpPr>
        <p:grpSpPr bwMode="auto">
          <a:xfrm>
            <a:off x="457200" y="3802063"/>
            <a:ext cx="2833688" cy="2293937"/>
            <a:chOff x="288" y="528"/>
            <a:chExt cx="2016" cy="1632"/>
          </a:xfrm>
        </p:grpSpPr>
        <p:sp>
          <p:nvSpPr>
            <p:cNvPr id="2" name="Rectangle 13"/>
            <p:cNvSpPr>
              <a:spLocks noChangeArrowheads="1"/>
            </p:cNvSpPr>
            <p:nvPr/>
          </p:nvSpPr>
          <p:spPr bwMode="auto">
            <a:xfrm>
              <a:off x="288" y="528"/>
              <a:ext cx="2016" cy="1632"/>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anchor="ctr"/>
            <a:lstStyle/>
            <a:p>
              <a:pPr algn="ctr"/>
              <a:endParaRPr lang="en-US">
                <a:solidFill>
                  <a:srgbClr val="FFFFFF"/>
                </a:solidFill>
                <a:latin typeface="Calibri" pitchFamily="-112" charset="0"/>
              </a:endParaRPr>
            </a:p>
          </p:txBody>
        </p:sp>
        <p:pic>
          <p:nvPicPr>
            <p:cNvPr id="38922" name="Picture 2"/>
            <p:cNvPicPr>
              <a:picLocks noChangeAspect="1" noChangeArrowheads="1"/>
            </p:cNvPicPr>
            <p:nvPr/>
          </p:nvPicPr>
          <p:blipFill>
            <a:blip r:embed="rId3" cstate="print"/>
            <a:srcRect/>
            <a:stretch>
              <a:fillRect/>
            </a:stretch>
          </p:blipFill>
          <p:spPr bwMode="auto">
            <a:xfrm>
              <a:off x="393" y="667"/>
              <a:ext cx="1805" cy="1354"/>
            </a:xfrm>
            <a:prstGeom prst="rect">
              <a:avLst/>
            </a:prstGeom>
            <a:noFill/>
            <a:ln w="9525">
              <a:noFill/>
              <a:miter lim="800000"/>
              <a:headEnd/>
              <a:tailEnd/>
            </a:ln>
          </p:spPr>
        </p:pic>
      </p:grpSp>
      <p:grpSp>
        <p:nvGrpSpPr>
          <p:cNvPr id="38917" name="Group 18"/>
          <p:cNvGrpSpPr>
            <a:grpSpLocks noChangeAspect="1"/>
          </p:cNvGrpSpPr>
          <p:nvPr/>
        </p:nvGrpSpPr>
        <p:grpSpPr bwMode="auto">
          <a:xfrm>
            <a:off x="457200" y="1363663"/>
            <a:ext cx="2833688" cy="2293937"/>
            <a:chOff x="288" y="2256"/>
            <a:chExt cx="2016" cy="1632"/>
          </a:xfrm>
        </p:grpSpPr>
        <p:sp>
          <p:nvSpPr>
            <p:cNvPr id="14" name="Rectangle 13"/>
            <p:cNvSpPr>
              <a:spLocks noChangeArrowheads="1"/>
            </p:cNvSpPr>
            <p:nvPr/>
          </p:nvSpPr>
          <p:spPr bwMode="auto">
            <a:xfrm>
              <a:off x="288" y="2256"/>
              <a:ext cx="2016" cy="1632"/>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anchor="ctr"/>
            <a:lstStyle/>
            <a:p>
              <a:pPr algn="ctr"/>
              <a:endParaRPr lang="en-US">
                <a:solidFill>
                  <a:srgbClr val="FFFFFF"/>
                </a:solidFill>
                <a:latin typeface="Calibri" pitchFamily="-112" charset="0"/>
              </a:endParaRPr>
            </a:p>
          </p:txBody>
        </p:sp>
        <p:pic>
          <p:nvPicPr>
            <p:cNvPr id="38920" name="Picture 18"/>
            <p:cNvPicPr>
              <a:picLocks noChangeAspect="1" noChangeArrowheads="1"/>
            </p:cNvPicPr>
            <p:nvPr/>
          </p:nvPicPr>
          <p:blipFill>
            <a:blip r:embed="rId4" cstate="print"/>
            <a:srcRect r="2177"/>
            <a:stretch>
              <a:fillRect/>
            </a:stretch>
          </p:blipFill>
          <p:spPr bwMode="auto">
            <a:xfrm>
              <a:off x="395" y="2403"/>
              <a:ext cx="1802" cy="1339"/>
            </a:xfrm>
            <a:prstGeom prst="rect">
              <a:avLst/>
            </a:prstGeom>
            <a:noFill/>
            <a:ln w="9525">
              <a:noFill/>
              <a:miter lim="800000"/>
              <a:headEnd/>
              <a:tailEnd/>
            </a:ln>
          </p:spPr>
        </p:pic>
      </p:grpSp>
      <p:sp>
        <p:nvSpPr>
          <p:cNvPr id="38918" name="Rectangle 12"/>
          <p:cNvSpPr>
            <a:spLocks noGrp="1"/>
          </p:cNvSpPr>
          <p:nvPr>
            <p:ph type="body" idx="4294967295"/>
          </p:nvPr>
        </p:nvSpPr>
        <p:spPr>
          <a:xfrm>
            <a:off x="3886200" y="1600200"/>
            <a:ext cx="4800600" cy="4525963"/>
          </a:xfrm>
        </p:spPr>
        <p:txBody>
          <a:bodyPr/>
          <a:lstStyle/>
          <a:p>
            <a:pPr marL="4763" indent="-4763">
              <a:buFontTx/>
              <a:buNone/>
            </a:pPr>
            <a:r>
              <a:rPr lang="en-US" sz="2400" b="0" smtClean="0">
                <a:ea typeface="ＭＳ Ｐゴシック" pitchFamily="-112" charset="-128"/>
              </a:rPr>
              <a:t>The role of faculty members is not to impart knowledge — it is to design learning environments that support the process of knowledge acquisition</a:t>
            </a:r>
          </a:p>
          <a:p>
            <a:pPr marL="4763" indent="-4763"/>
            <a:endParaRPr lang="en-US" sz="2400" b="0" smtClean="0">
              <a:ea typeface="ＭＳ Ｐゴシック" pitchFamily="-112" charset="-128"/>
            </a:endParaRPr>
          </a:p>
          <a:p>
            <a:pPr marL="4763" indent="-4763"/>
            <a:endParaRPr lang="en-US" sz="2400" b="0" smtClean="0">
              <a:ea typeface="ＭＳ Ｐゴシック" pitchFamily="-112" charset="-128"/>
            </a:endParaRPr>
          </a:p>
          <a:p>
            <a:pPr marL="4763" indent="-4763">
              <a:buFontTx/>
              <a:buNone/>
            </a:pPr>
            <a:r>
              <a:rPr lang="en-US" sz="2400" b="0" smtClean="0">
                <a:ea typeface="ＭＳ Ｐゴシック" pitchFamily="-112" charset="-128"/>
              </a:rPr>
              <a:t>We need to –</a:t>
            </a:r>
          </a:p>
          <a:p>
            <a:pPr marL="404813" lvl="1">
              <a:buFont typeface="Times" pitchFamily="-112" charset="0"/>
              <a:buChar char="•"/>
            </a:pPr>
            <a:r>
              <a:rPr lang="en-US" sz="2000" smtClean="0">
                <a:ea typeface="ＭＳ Ｐゴシック" pitchFamily="-112" charset="-128"/>
              </a:rPr>
              <a:t>strengthen career-long professional development</a:t>
            </a:r>
          </a:p>
          <a:p>
            <a:pPr marL="404813" lvl="1">
              <a:buFont typeface="Times" pitchFamily="-112" charset="0"/>
              <a:buChar char="•"/>
            </a:pPr>
            <a:r>
              <a:rPr lang="en-US" sz="2000" smtClean="0">
                <a:ea typeface="ＭＳ Ｐゴシック" pitchFamily="-112" charset="-128"/>
              </a:rPr>
              <a:t>create supportive environments</a:t>
            </a:r>
          </a:p>
          <a:p>
            <a:pPr marL="404813" lvl="1">
              <a:buFont typeface="Times" pitchFamily="-112" charset="0"/>
              <a:buChar char="•"/>
            </a:pPr>
            <a:r>
              <a:rPr lang="en-US" sz="2000" smtClean="0">
                <a:ea typeface="ＭＳ Ｐゴシック" pitchFamily="-112" charset="-128"/>
              </a:rPr>
              <a:t>form broader collaborations</a:t>
            </a:r>
            <a:endParaRPr lang="en-US" smtClean="0">
              <a:ea typeface="ＭＳ Ｐゴシック" pitchFamily="-112" charset="-128"/>
            </a:endParaRPr>
          </a:p>
          <a:p>
            <a:pPr marL="4763" indent="-4763"/>
            <a:endParaRPr lang="en-US" smtClean="0">
              <a:ea typeface="ＭＳ Ｐゴシック" pitchFamily="-112"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career-long professional development</a:t>
            </a:r>
          </a:p>
        </p:txBody>
      </p:sp>
      <p:pic>
        <p:nvPicPr>
          <p:cNvPr id="5122" name="Picture 2"/>
          <p:cNvPicPr>
            <a:picLocks noChangeAspect="1" noChangeArrowheads="1"/>
          </p:cNvPicPr>
          <p:nvPr/>
        </p:nvPicPr>
        <p:blipFill>
          <a:blip r:embed="rId3" cstate="print"/>
          <a:srcRect/>
          <a:stretch>
            <a:fillRect/>
          </a:stretch>
        </p:blipFill>
        <p:spPr bwMode="auto">
          <a:xfrm>
            <a:off x="7010400" y="1371600"/>
            <a:ext cx="1800225" cy="2349500"/>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sp>
        <p:nvSpPr>
          <p:cNvPr id="40964" name="Rectangle 3"/>
          <p:cNvSpPr txBox="1">
            <a:spLocks/>
          </p:cNvSpPr>
          <p:nvPr/>
        </p:nvSpPr>
        <p:spPr bwMode="auto">
          <a:xfrm>
            <a:off x="2819400" y="2438400"/>
            <a:ext cx="4038600" cy="3124200"/>
          </a:xfrm>
          <a:prstGeom prst="rect">
            <a:avLst/>
          </a:prstGeom>
          <a:noFill/>
          <a:ln w="9525">
            <a:noFill/>
            <a:miter lim="800000"/>
            <a:headEnd/>
            <a:tailEnd/>
          </a:ln>
        </p:spPr>
        <p:txBody>
          <a:bodyPr/>
          <a:lstStyle/>
          <a:p>
            <a:pPr marL="342900" indent="-1588" eaLnBrk="0" hangingPunct="0">
              <a:lnSpc>
                <a:spcPct val="110000"/>
              </a:lnSpc>
              <a:spcBef>
                <a:spcPct val="20000"/>
              </a:spcBef>
            </a:pPr>
            <a:r>
              <a:rPr lang="en-US" sz="2000">
                <a:cs typeface="Arial" charset="0"/>
              </a:rPr>
              <a:t>Doctoral students should graduate knowing something about how people learn.</a:t>
            </a:r>
          </a:p>
          <a:p>
            <a:pPr marL="342900" indent="-1588" eaLnBrk="0" hangingPunct="0">
              <a:lnSpc>
                <a:spcPct val="110000"/>
              </a:lnSpc>
              <a:spcBef>
                <a:spcPct val="20000"/>
              </a:spcBef>
            </a:pPr>
            <a:endParaRPr lang="en-US" sz="2000">
              <a:cs typeface="Arial" charset="0"/>
            </a:endParaRPr>
          </a:p>
          <a:p>
            <a:pPr marL="342900" indent="-1588" eaLnBrk="0" hangingPunct="0">
              <a:lnSpc>
                <a:spcPct val="110000"/>
              </a:lnSpc>
              <a:spcBef>
                <a:spcPct val="20000"/>
              </a:spcBef>
            </a:pPr>
            <a:endParaRPr lang="en-US" sz="1200">
              <a:cs typeface="Arial" charset="0"/>
            </a:endParaRPr>
          </a:p>
          <a:p>
            <a:pPr marL="342900" indent="-1588" eaLnBrk="0" hangingPunct="0">
              <a:lnSpc>
                <a:spcPct val="110000"/>
              </a:lnSpc>
              <a:spcBef>
                <a:spcPct val="20000"/>
              </a:spcBef>
            </a:pPr>
            <a:endParaRPr lang="en-US" sz="2000">
              <a:cs typeface="Arial" charset="0"/>
            </a:endParaRPr>
          </a:p>
          <a:p>
            <a:pPr marL="342900" indent="-1588" eaLnBrk="0" hangingPunct="0">
              <a:lnSpc>
                <a:spcPct val="110000"/>
              </a:lnSpc>
              <a:spcBef>
                <a:spcPct val="20000"/>
              </a:spcBef>
            </a:pPr>
            <a:r>
              <a:rPr lang="en-US" sz="2000">
                <a:cs typeface="Arial" charset="0"/>
              </a:rPr>
              <a:t>Faculty should be supported to continue their development as educators and educational innovators.</a:t>
            </a:r>
            <a:endParaRPr lang="en-US" sz="2000" i="1">
              <a:cs typeface="Arial" charset="0"/>
            </a:endParaRPr>
          </a:p>
          <a:p>
            <a:pPr marL="342900" indent="-1588" eaLnBrk="0" hangingPunct="0">
              <a:lnSpc>
                <a:spcPct val="110000"/>
              </a:lnSpc>
              <a:spcBef>
                <a:spcPct val="20000"/>
              </a:spcBef>
              <a:buFont typeface="Arial" charset="0"/>
              <a:buChar char="•"/>
            </a:pPr>
            <a:endParaRPr lang="en-US" sz="2000">
              <a:cs typeface="Arial" charset="0"/>
            </a:endParaRPr>
          </a:p>
        </p:txBody>
      </p:sp>
      <p:grpSp>
        <p:nvGrpSpPr>
          <p:cNvPr id="40965" name="Group 15"/>
          <p:cNvGrpSpPr>
            <a:grpSpLocks/>
          </p:cNvGrpSpPr>
          <p:nvPr/>
        </p:nvGrpSpPr>
        <p:grpSpPr bwMode="auto">
          <a:xfrm>
            <a:off x="381000" y="2286000"/>
            <a:ext cx="2590800" cy="1905000"/>
            <a:chOff x="384" y="1392"/>
            <a:chExt cx="1632" cy="1200"/>
          </a:xfrm>
        </p:grpSpPr>
        <p:sp>
          <p:nvSpPr>
            <p:cNvPr id="2" name="Rectangle 87"/>
            <p:cNvSpPr>
              <a:spLocks noChangeArrowheads="1"/>
            </p:cNvSpPr>
            <p:nvPr/>
          </p:nvSpPr>
          <p:spPr bwMode="auto">
            <a:xfrm>
              <a:off x="384" y="1392"/>
              <a:ext cx="1632" cy="1200"/>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40975" name="Picture 7" descr="QEP_WomenStudents_015012-P1%2051"/>
            <p:cNvPicPr>
              <a:picLocks noChangeAspect="1" noChangeArrowheads="1"/>
            </p:cNvPicPr>
            <p:nvPr/>
          </p:nvPicPr>
          <p:blipFill>
            <a:blip r:embed="rId4" cstate="print"/>
            <a:srcRect/>
            <a:stretch>
              <a:fillRect/>
            </a:stretch>
          </p:blipFill>
          <p:spPr bwMode="auto">
            <a:xfrm>
              <a:off x="472" y="1480"/>
              <a:ext cx="1457" cy="1024"/>
            </a:xfrm>
            <a:prstGeom prst="rect">
              <a:avLst/>
            </a:prstGeom>
            <a:noFill/>
            <a:ln w="9525">
              <a:noFill/>
              <a:miter lim="800000"/>
              <a:headEnd/>
              <a:tailEnd/>
            </a:ln>
          </p:spPr>
        </p:pic>
      </p:grpSp>
      <p:grpSp>
        <p:nvGrpSpPr>
          <p:cNvPr id="40966" name="Group 16"/>
          <p:cNvGrpSpPr>
            <a:grpSpLocks/>
          </p:cNvGrpSpPr>
          <p:nvPr/>
        </p:nvGrpSpPr>
        <p:grpSpPr bwMode="auto">
          <a:xfrm>
            <a:off x="381000" y="4343400"/>
            <a:ext cx="2590800" cy="1905000"/>
            <a:chOff x="384" y="2825"/>
            <a:chExt cx="1632" cy="1200"/>
          </a:xfrm>
        </p:grpSpPr>
        <p:sp>
          <p:nvSpPr>
            <p:cNvPr id="9" name="Rectangle 87"/>
            <p:cNvSpPr>
              <a:spLocks noChangeArrowheads="1"/>
            </p:cNvSpPr>
            <p:nvPr/>
          </p:nvSpPr>
          <p:spPr bwMode="auto">
            <a:xfrm>
              <a:off x="384" y="2825"/>
              <a:ext cx="1632" cy="1200"/>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40973" name="Picture 2"/>
            <p:cNvPicPr>
              <a:picLocks noChangeAspect="1" noChangeArrowheads="1"/>
            </p:cNvPicPr>
            <p:nvPr/>
          </p:nvPicPr>
          <p:blipFill>
            <a:blip r:embed="rId5" cstate="print"/>
            <a:srcRect b="10001"/>
            <a:stretch>
              <a:fillRect/>
            </a:stretch>
          </p:blipFill>
          <p:spPr bwMode="auto">
            <a:xfrm>
              <a:off x="472" y="2933"/>
              <a:ext cx="1457" cy="984"/>
            </a:xfrm>
            <a:prstGeom prst="rect">
              <a:avLst/>
            </a:prstGeom>
            <a:noFill/>
            <a:ln w="9525">
              <a:noFill/>
              <a:miter lim="800000"/>
              <a:headEnd/>
              <a:tailEnd/>
            </a:ln>
          </p:spPr>
        </p:pic>
      </p:grpSp>
      <p:sp>
        <p:nvSpPr>
          <p:cNvPr id="40967" name="Rectangle 3"/>
          <p:cNvSpPr txBox="1">
            <a:spLocks/>
          </p:cNvSpPr>
          <p:nvPr/>
        </p:nvSpPr>
        <p:spPr bwMode="auto">
          <a:xfrm>
            <a:off x="533400" y="1295400"/>
            <a:ext cx="5334000" cy="990600"/>
          </a:xfrm>
          <a:prstGeom prst="rect">
            <a:avLst/>
          </a:prstGeom>
          <a:noFill/>
          <a:ln w="9525">
            <a:noFill/>
            <a:miter lim="800000"/>
            <a:headEnd/>
            <a:tailEnd/>
          </a:ln>
        </p:spPr>
        <p:txBody>
          <a:bodyPr/>
          <a:lstStyle/>
          <a:p>
            <a:pPr eaLnBrk="0" hangingPunct="0">
              <a:lnSpc>
                <a:spcPct val="110000"/>
              </a:lnSpc>
              <a:spcBef>
                <a:spcPct val="20000"/>
              </a:spcBef>
            </a:pPr>
            <a:r>
              <a:rPr lang="en-US" sz="2000" b="1">
                <a:latin typeface="Tahoma" pitchFamily="-112" charset="0"/>
                <a:cs typeface="Tahoma" pitchFamily="-112" charset="0"/>
              </a:rPr>
              <a:t>Clearly, faculty should be well prepared </a:t>
            </a:r>
          </a:p>
          <a:p>
            <a:pPr eaLnBrk="0" hangingPunct="0">
              <a:lnSpc>
                <a:spcPct val="110000"/>
              </a:lnSpc>
              <a:spcBef>
                <a:spcPct val="20000"/>
              </a:spcBef>
            </a:pPr>
            <a:r>
              <a:rPr lang="en-US" sz="2000" b="1">
                <a:latin typeface="Tahoma" pitchFamily="-112" charset="0"/>
                <a:cs typeface="Tahoma" pitchFamily="-112" charset="0"/>
              </a:rPr>
              <a:t>for their educational responsibilities.</a:t>
            </a:r>
          </a:p>
        </p:txBody>
      </p:sp>
      <p:grpSp>
        <p:nvGrpSpPr>
          <p:cNvPr id="40968" name="Group 13"/>
          <p:cNvGrpSpPr>
            <a:grpSpLocks/>
          </p:cNvGrpSpPr>
          <p:nvPr/>
        </p:nvGrpSpPr>
        <p:grpSpPr bwMode="auto">
          <a:xfrm>
            <a:off x="6858000" y="3863975"/>
            <a:ext cx="2133600" cy="2519363"/>
            <a:chOff x="3312" y="2400"/>
            <a:chExt cx="1344" cy="1587"/>
          </a:xfrm>
        </p:grpSpPr>
        <p:sp>
          <p:nvSpPr>
            <p:cNvPr id="40969" name="TextBox 4"/>
            <p:cNvSpPr txBox="1">
              <a:spLocks noChangeArrowheads="1"/>
            </p:cNvSpPr>
            <p:nvPr/>
          </p:nvSpPr>
          <p:spPr bwMode="auto">
            <a:xfrm>
              <a:off x="3312" y="2400"/>
              <a:ext cx="1344" cy="1587"/>
            </a:xfrm>
            <a:prstGeom prst="rect">
              <a:avLst/>
            </a:prstGeom>
            <a:noFill/>
            <a:ln w="9525">
              <a:noFill/>
              <a:miter lim="800000"/>
              <a:headEnd/>
              <a:tailEnd/>
            </a:ln>
          </p:spPr>
          <p:txBody>
            <a:bodyPr>
              <a:spAutoFit/>
            </a:bodyPr>
            <a:lstStyle/>
            <a:p>
              <a:pPr algn="ctr"/>
              <a:r>
                <a:rPr lang="en-US" sz="1800">
                  <a:cs typeface="Arial" charset="0"/>
                </a:rPr>
                <a:t>National Effective Teaching Institute</a:t>
              </a:r>
            </a:p>
            <a:p>
              <a:pPr algn="ctr">
                <a:spcBef>
                  <a:spcPct val="50000"/>
                </a:spcBef>
              </a:pPr>
              <a:r>
                <a:rPr lang="en-US" sz="1800">
                  <a:cs typeface="Arial" charset="0"/>
                </a:rPr>
                <a:t>Workshops on conducting rigorous research in engineering education</a:t>
              </a:r>
            </a:p>
            <a:p>
              <a:pPr algn="ctr">
                <a:spcBef>
                  <a:spcPct val="50000"/>
                </a:spcBef>
              </a:pPr>
              <a:r>
                <a:rPr lang="en-US" sz="1600">
                  <a:cs typeface="Arial" charset="0"/>
                </a:rPr>
                <a:t>(p. 12)</a:t>
              </a:r>
              <a:endParaRPr lang="en-US" sz="1400">
                <a:cs typeface="Arial" charset="0"/>
              </a:endParaRPr>
            </a:p>
          </p:txBody>
        </p:sp>
        <p:cxnSp>
          <p:nvCxnSpPr>
            <p:cNvPr id="16" name="Straight Connector 15"/>
            <p:cNvCxnSpPr/>
            <p:nvPr/>
          </p:nvCxnSpPr>
          <p:spPr>
            <a:xfrm>
              <a:off x="3864" y="3765"/>
              <a:ext cx="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4" y="2818"/>
              <a:ext cx="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create supportive environments</a:t>
            </a:r>
          </a:p>
        </p:txBody>
      </p:sp>
      <p:sp>
        <p:nvSpPr>
          <p:cNvPr id="7" name="Rectangle 6"/>
          <p:cNvSpPr/>
          <p:nvPr/>
        </p:nvSpPr>
        <p:spPr>
          <a:xfrm>
            <a:off x="457200" y="1371600"/>
            <a:ext cx="8077200" cy="19812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43012" name="Rectangle 3"/>
          <p:cNvSpPr txBox="1">
            <a:spLocks/>
          </p:cNvSpPr>
          <p:nvPr/>
        </p:nvSpPr>
        <p:spPr bwMode="auto">
          <a:xfrm>
            <a:off x="685800" y="1371600"/>
            <a:ext cx="8153400" cy="5105400"/>
          </a:xfrm>
          <a:prstGeom prst="rect">
            <a:avLst/>
          </a:prstGeom>
          <a:noFill/>
          <a:ln w="9525">
            <a:noFill/>
            <a:miter lim="800000"/>
            <a:headEnd/>
            <a:tailEnd/>
          </a:ln>
        </p:spPr>
        <p:txBody>
          <a:bodyPr/>
          <a:lstStyle/>
          <a:p>
            <a:pPr marL="1828800" eaLnBrk="0" hangingPunct="0">
              <a:lnSpc>
                <a:spcPct val="110000"/>
              </a:lnSpc>
              <a:spcBef>
                <a:spcPct val="20000"/>
              </a:spcBef>
              <a:buFont typeface="Arial" charset="0"/>
              <a:buNone/>
            </a:pPr>
            <a:endParaRPr lang="en-US" sz="1000">
              <a:cs typeface="Arial" charset="0"/>
            </a:endParaRPr>
          </a:p>
          <a:p>
            <a:pPr marL="1828800" eaLnBrk="0" hangingPunct="0">
              <a:lnSpc>
                <a:spcPct val="110000"/>
              </a:lnSpc>
              <a:spcBef>
                <a:spcPct val="20000"/>
              </a:spcBef>
              <a:buFont typeface="Arial" charset="0"/>
              <a:buNone/>
            </a:pPr>
            <a:r>
              <a:rPr lang="en-US" sz="2000">
                <a:cs typeface="Arial" charset="0"/>
              </a:rPr>
              <a:t>“Culture manages us more than we manage it,                 and it happens largely outside our awareness”</a:t>
            </a:r>
          </a:p>
          <a:p>
            <a:pPr marL="1828800" eaLnBrk="0" hangingPunct="0">
              <a:spcBef>
                <a:spcPct val="20000"/>
              </a:spcBef>
              <a:buFont typeface="Arial" charset="0"/>
              <a:buNone/>
            </a:pPr>
            <a:endParaRPr lang="en-US" sz="800">
              <a:cs typeface="Arial" charset="0"/>
            </a:endParaRPr>
          </a:p>
          <a:p>
            <a:pPr marL="1828800" eaLnBrk="0" hangingPunct="0">
              <a:spcBef>
                <a:spcPct val="20000"/>
              </a:spcBef>
              <a:buFont typeface="Arial" charset="0"/>
              <a:buNone/>
            </a:pPr>
            <a:r>
              <a:rPr lang="en-US" sz="1600">
                <a:cs typeface="Arial" charset="0"/>
              </a:rPr>
              <a:t>Edgar H. Schein                                                                                                                  Organizational Psychologist</a:t>
            </a:r>
            <a:endParaRPr lang="en-US" sz="2800">
              <a:latin typeface="Calibri" pitchFamily="-112" charset="0"/>
            </a:endParaRPr>
          </a:p>
        </p:txBody>
      </p:sp>
      <p:sp>
        <p:nvSpPr>
          <p:cNvPr id="9" name="Rectangle 87"/>
          <p:cNvSpPr>
            <a:spLocks noChangeArrowheads="1"/>
          </p:cNvSpPr>
          <p:nvPr/>
        </p:nvSpPr>
        <p:spPr bwMode="auto">
          <a:xfrm>
            <a:off x="1066800" y="1536700"/>
            <a:ext cx="1219200" cy="1600200"/>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43014" name="Picture 2"/>
          <p:cNvPicPr>
            <a:picLocks noChangeAspect="1" noChangeArrowheads="1"/>
          </p:cNvPicPr>
          <p:nvPr/>
        </p:nvPicPr>
        <p:blipFill>
          <a:blip r:embed="rId3" cstate="print"/>
          <a:srcRect/>
          <a:stretch>
            <a:fillRect/>
          </a:stretch>
        </p:blipFill>
        <p:spPr bwMode="auto">
          <a:xfrm>
            <a:off x="1219200" y="1676400"/>
            <a:ext cx="927100" cy="1312863"/>
          </a:xfrm>
          <a:prstGeom prst="rect">
            <a:avLst/>
          </a:prstGeom>
          <a:noFill/>
          <a:ln w="9525">
            <a:noFill/>
            <a:miter lim="800000"/>
            <a:headEnd/>
            <a:tailEnd/>
          </a:ln>
        </p:spPr>
      </p:pic>
      <p:sp>
        <p:nvSpPr>
          <p:cNvPr id="43015" name="Rectangle 8"/>
          <p:cNvSpPr>
            <a:spLocks noGrp="1"/>
          </p:cNvSpPr>
          <p:nvPr>
            <p:ph type="body" sz="half" idx="4294967295"/>
          </p:nvPr>
        </p:nvSpPr>
        <p:spPr>
          <a:xfrm>
            <a:off x="381000" y="3657600"/>
            <a:ext cx="8686800" cy="3505200"/>
          </a:xfrm>
        </p:spPr>
        <p:txBody>
          <a:bodyPr/>
          <a:lstStyle/>
          <a:p>
            <a:pPr>
              <a:buFont typeface="Arial" charset="0"/>
              <a:buNone/>
            </a:pPr>
            <a:r>
              <a:rPr lang="en-US" sz="2000" b="0" smtClean="0">
                <a:latin typeface="Arial" charset="0"/>
                <a:ea typeface="ＭＳ Ｐゴシック" pitchFamily="-112" charset="-128"/>
                <a:cs typeface="Arial" charset="0"/>
              </a:rPr>
              <a:t>We need to </a:t>
            </a:r>
            <a:r>
              <a:rPr lang="en-US" sz="2000" b="0" u="sng" smtClean="0">
                <a:latin typeface="Arial" charset="0"/>
                <a:ea typeface="ＭＳ Ｐゴシック" pitchFamily="-112" charset="-128"/>
                <a:cs typeface="Arial" charset="0"/>
              </a:rPr>
              <a:t>work consciously</a:t>
            </a:r>
            <a:r>
              <a:rPr lang="en-US" sz="2000" b="0" smtClean="0">
                <a:latin typeface="Arial" charset="0"/>
                <a:ea typeface="ＭＳ Ｐゴシック" pitchFamily="-112" charset="-128"/>
                <a:cs typeface="Arial" charset="0"/>
              </a:rPr>
              <a:t> to make engineering education innovation</a:t>
            </a:r>
            <a:br>
              <a:rPr lang="en-US" sz="2000" b="0" smtClean="0">
                <a:latin typeface="Arial" charset="0"/>
                <a:ea typeface="ＭＳ Ｐゴシック" pitchFamily="-112" charset="-128"/>
                <a:cs typeface="Arial" charset="0"/>
              </a:rPr>
            </a:br>
            <a:r>
              <a:rPr lang="en-US" sz="2000" b="0" smtClean="0">
                <a:latin typeface="Arial" charset="0"/>
                <a:ea typeface="ＭＳ Ｐゴシック" pitchFamily="-112" charset="-128"/>
                <a:cs typeface="Arial" charset="0"/>
              </a:rPr>
              <a:t>a visible, valued, and strategic priority with the associated planning, programs, and processes to sustain it</a:t>
            </a:r>
          </a:p>
          <a:p>
            <a:pPr>
              <a:buFont typeface="Arial" charset="0"/>
              <a:buNone/>
            </a:pPr>
            <a:endParaRPr lang="en-US" sz="500" b="0" smtClean="0">
              <a:latin typeface="Arial" charset="0"/>
              <a:ea typeface="ＭＳ Ｐゴシック" pitchFamily="-112" charset="-128"/>
              <a:cs typeface="Arial" charset="0"/>
            </a:endParaRPr>
          </a:p>
          <a:p>
            <a:pPr>
              <a:buFont typeface="Arial" charset="0"/>
              <a:buNone/>
            </a:pPr>
            <a:r>
              <a:rPr lang="en-US" sz="2000" b="0" smtClean="0">
                <a:latin typeface="Arial" charset="0"/>
                <a:ea typeface="ＭＳ Ｐゴシック" pitchFamily="-112" charset="-128"/>
                <a:cs typeface="Arial" charset="0"/>
              </a:rPr>
              <a:t>We need to –</a:t>
            </a:r>
          </a:p>
          <a:p>
            <a:r>
              <a:rPr lang="en-US" sz="2000" b="0" smtClean="0">
                <a:latin typeface="Arial" charset="0"/>
                <a:ea typeface="ＭＳ Ｐゴシック" pitchFamily="-112" charset="-128"/>
                <a:cs typeface="Arial" charset="0"/>
              </a:rPr>
              <a:t>increase access to knowledgeable persons in educational R&amp;D units</a:t>
            </a:r>
          </a:p>
          <a:p>
            <a:r>
              <a:rPr lang="en-US" sz="2000" b="0" smtClean="0">
                <a:latin typeface="Arial" charset="0"/>
                <a:ea typeface="ＭＳ Ｐゴシック" pitchFamily="-112" charset="-128"/>
                <a:cs typeface="Arial" charset="0"/>
              </a:rPr>
              <a:t>provide resources to initiate, experiment, and implement innovations </a:t>
            </a:r>
          </a:p>
          <a:p>
            <a:r>
              <a:rPr lang="en-US" sz="2000" b="0" smtClean="0">
                <a:latin typeface="Arial" charset="0"/>
                <a:ea typeface="ＭＳ Ｐゴシック" pitchFamily="-112" charset="-128"/>
                <a:cs typeface="Arial" charset="0"/>
              </a:rPr>
              <a:t>ensure recruiting, hiring, and evaluation processes are supportive</a:t>
            </a:r>
          </a:p>
          <a:p>
            <a:endParaRPr lang="en-US" sz="2400" smtClean="0">
              <a:ea typeface="ＭＳ Ｐゴシック" pitchFamily="-112"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form broader collaborations </a:t>
            </a:r>
          </a:p>
        </p:txBody>
      </p:sp>
      <p:sp>
        <p:nvSpPr>
          <p:cNvPr id="45059" name="Rectangle 3"/>
          <p:cNvSpPr>
            <a:spLocks noChangeArrowheads="1"/>
          </p:cNvSpPr>
          <p:nvPr/>
        </p:nvSpPr>
        <p:spPr bwMode="auto">
          <a:xfrm>
            <a:off x="3657600" y="1447800"/>
            <a:ext cx="5334000" cy="2360613"/>
          </a:xfrm>
          <a:prstGeom prst="rect">
            <a:avLst/>
          </a:prstGeom>
          <a:noFill/>
          <a:ln w="9525">
            <a:noFill/>
            <a:miter lim="800000"/>
            <a:headEnd/>
            <a:tailEnd/>
          </a:ln>
        </p:spPr>
        <p:txBody>
          <a:bodyPr>
            <a:spAutoFit/>
          </a:bodyPr>
          <a:lstStyle/>
          <a:p>
            <a:pPr>
              <a:lnSpc>
                <a:spcPct val="110000"/>
              </a:lnSpc>
            </a:pPr>
            <a:r>
              <a:rPr lang="en-US" sz="2000"/>
              <a:t>Engineering education innovation is about </a:t>
            </a:r>
            <a:r>
              <a:rPr lang="en-US" sz="2000" u="sng">
                <a:cs typeface="Arial" charset="0"/>
              </a:rPr>
              <a:t>designing engineering learning environments</a:t>
            </a:r>
            <a:r>
              <a:rPr lang="en-US" sz="2000">
                <a:cs typeface="Arial" charset="0"/>
              </a:rPr>
              <a:t>. It requires, </a:t>
            </a:r>
            <a:r>
              <a:rPr lang="en-US" sz="2000" u="sng">
                <a:cs typeface="Arial" charset="0"/>
              </a:rPr>
              <a:t>at the least</a:t>
            </a:r>
            <a:r>
              <a:rPr lang="en-US" sz="2000">
                <a:cs typeface="Arial" charset="0"/>
              </a:rPr>
              <a:t>, engineering </a:t>
            </a:r>
            <a:r>
              <a:rPr lang="en-US" sz="2000" u="sng">
                <a:cs typeface="Arial" charset="0"/>
              </a:rPr>
              <a:t>and</a:t>
            </a:r>
            <a:r>
              <a:rPr lang="en-US" sz="2000">
                <a:cs typeface="Arial" charset="0"/>
              </a:rPr>
              <a:t> education expertise</a:t>
            </a:r>
            <a:r>
              <a:rPr lang="en-US" sz="2000"/>
              <a:t>, i.e., it is a cross-disciplinary endeavor.</a:t>
            </a:r>
          </a:p>
          <a:p>
            <a:pPr eaLnBrk="0" hangingPunct="0">
              <a:lnSpc>
                <a:spcPct val="110000"/>
              </a:lnSpc>
              <a:spcBef>
                <a:spcPct val="20000"/>
              </a:spcBef>
            </a:pPr>
            <a:endParaRPr lang="en-US" sz="1000">
              <a:cs typeface="Arial" charset="0"/>
            </a:endParaRPr>
          </a:p>
          <a:p>
            <a:pPr eaLnBrk="0" hangingPunct="0">
              <a:lnSpc>
                <a:spcPct val="110000"/>
              </a:lnSpc>
              <a:spcBef>
                <a:spcPct val="20000"/>
              </a:spcBef>
            </a:pPr>
            <a:endParaRPr lang="en-US" sz="2000">
              <a:cs typeface="Arial" charset="0"/>
            </a:endParaRPr>
          </a:p>
        </p:txBody>
      </p:sp>
      <p:grpSp>
        <p:nvGrpSpPr>
          <p:cNvPr id="45060" name="Group 19"/>
          <p:cNvGrpSpPr>
            <a:grpSpLocks/>
          </p:cNvGrpSpPr>
          <p:nvPr/>
        </p:nvGrpSpPr>
        <p:grpSpPr bwMode="auto">
          <a:xfrm>
            <a:off x="187325" y="3778250"/>
            <a:ext cx="3241675" cy="2589213"/>
            <a:chOff x="191" y="2400"/>
            <a:chExt cx="2042" cy="1631"/>
          </a:xfrm>
        </p:grpSpPr>
        <p:sp>
          <p:nvSpPr>
            <p:cNvPr id="2" name="Rectangle 33"/>
            <p:cNvSpPr>
              <a:spLocks noChangeArrowheads="1"/>
            </p:cNvSpPr>
            <p:nvPr/>
          </p:nvSpPr>
          <p:spPr bwMode="auto">
            <a:xfrm rot="-1907">
              <a:off x="191" y="2400"/>
              <a:ext cx="2042" cy="1631"/>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8"/>
                </a:srgbClr>
              </a:outerShdw>
            </a:effectLst>
          </p:spPr>
          <p:txBody>
            <a:bodyPr anchor="ctr"/>
            <a:lstStyle/>
            <a:p>
              <a:pPr algn="ctr"/>
              <a:endParaRPr lang="en-US">
                <a:solidFill>
                  <a:srgbClr val="FFFFFF"/>
                </a:solidFill>
                <a:latin typeface="Calibri" pitchFamily="-112" charset="0"/>
              </a:endParaRPr>
            </a:p>
          </p:txBody>
        </p:sp>
        <p:pic>
          <p:nvPicPr>
            <p:cNvPr id="45066" name="Picture 34" descr="r:\My Documents\Meetings, Conferences, Papers\Logos &amp; Pix\Images (with people)\IP Students at DHL.jpg"/>
            <p:cNvPicPr>
              <a:picLocks noChangeAspect="1" noChangeArrowheads="1"/>
            </p:cNvPicPr>
            <p:nvPr/>
          </p:nvPicPr>
          <p:blipFill>
            <a:blip r:embed="rId3" cstate="print"/>
            <a:srcRect r="2075"/>
            <a:stretch>
              <a:fillRect/>
            </a:stretch>
          </p:blipFill>
          <p:spPr bwMode="auto">
            <a:xfrm rot="-1874">
              <a:off x="265" y="2491"/>
              <a:ext cx="1894" cy="1450"/>
            </a:xfrm>
            <a:prstGeom prst="rect">
              <a:avLst/>
            </a:prstGeom>
            <a:noFill/>
            <a:ln w="9525">
              <a:noFill/>
              <a:miter lim="800000"/>
              <a:headEnd/>
              <a:tailEnd/>
            </a:ln>
          </p:spPr>
        </p:pic>
      </p:grpSp>
      <p:grpSp>
        <p:nvGrpSpPr>
          <p:cNvPr id="45061" name="Group 18"/>
          <p:cNvGrpSpPr>
            <a:grpSpLocks/>
          </p:cNvGrpSpPr>
          <p:nvPr/>
        </p:nvGrpSpPr>
        <p:grpSpPr bwMode="auto">
          <a:xfrm>
            <a:off x="187325" y="1295400"/>
            <a:ext cx="3241675" cy="2362200"/>
            <a:chOff x="118" y="767"/>
            <a:chExt cx="2042" cy="1488"/>
          </a:xfrm>
        </p:grpSpPr>
        <p:sp>
          <p:nvSpPr>
            <p:cNvPr id="34" name="Rectangle 33"/>
            <p:cNvSpPr>
              <a:spLocks noChangeArrowheads="1"/>
            </p:cNvSpPr>
            <p:nvPr/>
          </p:nvSpPr>
          <p:spPr bwMode="auto">
            <a:xfrm rot="-1907">
              <a:off x="118" y="767"/>
              <a:ext cx="2042" cy="1488"/>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8"/>
                </a:srgbClr>
              </a:outerShdw>
            </a:effectLst>
          </p:spPr>
          <p:txBody>
            <a:bodyPr anchor="ctr"/>
            <a:lstStyle/>
            <a:p>
              <a:pPr algn="ctr"/>
              <a:endParaRPr lang="en-US">
                <a:solidFill>
                  <a:srgbClr val="FFFFFF"/>
                </a:solidFill>
                <a:latin typeface="Calibri" pitchFamily="-112" charset="0"/>
              </a:endParaRPr>
            </a:p>
          </p:txBody>
        </p:sp>
        <p:pic>
          <p:nvPicPr>
            <p:cNvPr id="45064" name="Picture 11" descr="EPICS - 047"/>
            <p:cNvPicPr>
              <a:picLocks noChangeAspect="1" noChangeArrowheads="1"/>
            </p:cNvPicPr>
            <p:nvPr/>
          </p:nvPicPr>
          <p:blipFill>
            <a:blip r:embed="rId4" cstate="print"/>
            <a:srcRect/>
            <a:stretch>
              <a:fillRect/>
            </a:stretch>
          </p:blipFill>
          <p:spPr bwMode="auto">
            <a:xfrm>
              <a:off x="192" y="864"/>
              <a:ext cx="1894" cy="1293"/>
            </a:xfrm>
            <a:prstGeom prst="rect">
              <a:avLst/>
            </a:prstGeom>
            <a:noFill/>
            <a:ln w="9525">
              <a:noFill/>
              <a:miter lim="800000"/>
              <a:headEnd/>
              <a:tailEnd/>
            </a:ln>
          </p:spPr>
        </p:pic>
      </p:grpSp>
      <p:sp>
        <p:nvSpPr>
          <p:cNvPr id="45062" name="Rectangle 14"/>
          <p:cNvSpPr>
            <a:spLocks noGrp="1"/>
          </p:cNvSpPr>
          <p:nvPr>
            <p:ph type="body" sz="half" idx="4294967295"/>
          </p:nvPr>
        </p:nvSpPr>
        <p:spPr>
          <a:xfrm>
            <a:off x="3657600" y="3779838"/>
            <a:ext cx="4038600" cy="2620962"/>
          </a:xfrm>
        </p:spPr>
        <p:txBody>
          <a:bodyPr/>
          <a:lstStyle/>
          <a:p>
            <a:pPr marL="166688" indent="-166688">
              <a:lnSpc>
                <a:spcPct val="110000"/>
              </a:lnSpc>
              <a:buFontTx/>
              <a:buNone/>
            </a:pPr>
            <a:r>
              <a:rPr lang="en-US" sz="2000" b="0" smtClean="0">
                <a:latin typeface="Arial" charset="0"/>
                <a:ea typeface="ＭＳ Ｐゴシック" pitchFamily="-112" charset="-128"/>
                <a:cs typeface="Arial" charset="0"/>
              </a:rPr>
              <a:t>Our innovations should include –</a:t>
            </a:r>
          </a:p>
          <a:p>
            <a:pPr marL="512763" lvl="1" indent="-231775">
              <a:buFont typeface="Times" pitchFamily="-112" charset="0"/>
              <a:buChar char="•"/>
            </a:pPr>
            <a:r>
              <a:rPr lang="en-US" sz="1800" smtClean="0">
                <a:latin typeface="Arial" charset="0"/>
                <a:ea typeface="ＭＳ Ｐゴシック" pitchFamily="-112" charset="-128"/>
                <a:cs typeface="Arial" charset="0"/>
              </a:rPr>
              <a:t>students</a:t>
            </a:r>
          </a:p>
          <a:p>
            <a:pPr marL="512763" lvl="1" indent="-231775">
              <a:buFont typeface="Times" pitchFamily="-112" charset="0"/>
              <a:buChar char="•"/>
            </a:pPr>
            <a:r>
              <a:rPr lang="en-US" sz="1800" smtClean="0">
                <a:latin typeface="Arial" charset="0"/>
                <a:ea typeface="ＭＳ Ｐゴシック" pitchFamily="-112" charset="-128"/>
                <a:cs typeface="Arial" charset="0"/>
              </a:rPr>
              <a:t>learning scientists</a:t>
            </a:r>
          </a:p>
          <a:p>
            <a:pPr marL="512763" lvl="1" indent="-231775">
              <a:buFont typeface="Times" pitchFamily="-112" charset="0"/>
              <a:buChar char="•"/>
            </a:pPr>
            <a:r>
              <a:rPr lang="en-US" sz="1800" smtClean="0">
                <a:latin typeface="Arial" charset="0"/>
                <a:ea typeface="ＭＳ Ｐゴシック" pitchFamily="-112" charset="-128"/>
                <a:cs typeface="Arial" charset="0"/>
              </a:rPr>
              <a:t>learning technologists</a:t>
            </a:r>
          </a:p>
          <a:p>
            <a:pPr marL="512763" lvl="1" indent="-231775">
              <a:buFont typeface="Times" pitchFamily="-112" charset="0"/>
              <a:buChar char="•"/>
            </a:pPr>
            <a:r>
              <a:rPr lang="en-US" sz="1800" smtClean="0">
                <a:latin typeface="Arial" charset="0"/>
                <a:ea typeface="ＭＳ Ｐゴシック" pitchFamily="-112" charset="-128"/>
                <a:cs typeface="Arial" charset="0"/>
              </a:rPr>
              <a:t>employers</a:t>
            </a:r>
          </a:p>
          <a:p>
            <a:pPr marL="512763" lvl="1" indent="-231775">
              <a:buFont typeface="Times" pitchFamily="-112" charset="0"/>
              <a:buChar char="•"/>
            </a:pPr>
            <a:r>
              <a:rPr lang="en-US" sz="1800" smtClean="0">
                <a:latin typeface="Arial" charset="0"/>
                <a:ea typeface="ＭＳ Ｐゴシック" pitchFamily="-112" charset="-128"/>
                <a:cs typeface="Arial" charset="0"/>
              </a:rPr>
              <a:t>pre-college teachers</a:t>
            </a:r>
          </a:p>
          <a:p>
            <a:pPr marL="512763" lvl="1" indent="-231775">
              <a:buFont typeface="Times" pitchFamily="-112" charset="0"/>
              <a:buChar char="•"/>
            </a:pPr>
            <a:r>
              <a:rPr lang="en-US" sz="1800" smtClean="0">
                <a:latin typeface="Arial" charset="0"/>
                <a:ea typeface="ＭＳ Ｐゴシック" pitchFamily="-112" charset="-128"/>
                <a:cs typeface="Arial" charset="0"/>
              </a:rPr>
              <a:t>etc.</a:t>
            </a:r>
            <a:endParaRPr lang="en-US" sz="1800" b="1" smtClean="0">
              <a:latin typeface="Arial" charset="0"/>
              <a:ea typeface="ＭＳ Ｐゴシック" pitchFamily="-112" charset="-128"/>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2057400"/>
            <a:ext cx="4495800" cy="3287713"/>
          </a:xfrm>
          <a:prstGeom prst="rect">
            <a:avLst/>
          </a:prstGeom>
          <a:noFill/>
          <a:ln w="9525">
            <a:noFill/>
            <a:miter lim="800000"/>
            <a:headEnd/>
            <a:tailEnd/>
          </a:ln>
        </p:spPr>
        <p:txBody>
          <a:bodyPr>
            <a:spAutoFit/>
          </a:bodyPr>
          <a:lstStyle/>
          <a:p>
            <a:pPr eaLnBrk="0" hangingPunct="0">
              <a:lnSpc>
                <a:spcPct val="110000"/>
              </a:lnSpc>
              <a:spcBef>
                <a:spcPct val="20000"/>
              </a:spcBef>
            </a:pPr>
            <a:r>
              <a:rPr lang="en-US" sz="2000">
                <a:cs typeface="Arial" charset="0"/>
              </a:rPr>
              <a:t>An examination of recent literature, program announcements, conference themes, etc. make clear that a considerable amount of attention is being directed at making our engineering programs more –</a:t>
            </a:r>
          </a:p>
          <a:p>
            <a:pPr eaLnBrk="0" hangingPunct="0">
              <a:lnSpc>
                <a:spcPct val="110000"/>
              </a:lnSpc>
              <a:spcBef>
                <a:spcPct val="20000"/>
              </a:spcBef>
              <a:buFont typeface="Arial" charset="0"/>
              <a:buChar char="•"/>
            </a:pPr>
            <a:r>
              <a:rPr lang="en-US" sz="2000">
                <a:cs typeface="Arial" charset="0"/>
              </a:rPr>
              <a:t> engaging</a:t>
            </a:r>
          </a:p>
          <a:p>
            <a:pPr eaLnBrk="0" hangingPunct="0">
              <a:lnSpc>
                <a:spcPct val="110000"/>
              </a:lnSpc>
              <a:spcBef>
                <a:spcPct val="20000"/>
              </a:spcBef>
              <a:buFont typeface="Arial" charset="0"/>
              <a:buChar char="•"/>
            </a:pPr>
            <a:r>
              <a:rPr lang="en-US" sz="2000">
                <a:cs typeface="Arial" charset="0"/>
              </a:rPr>
              <a:t> relevant</a:t>
            </a:r>
          </a:p>
          <a:p>
            <a:pPr eaLnBrk="0" hangingPunct="0">
              <a:lnSpc>
                <a:spcPct val="110000"/>
              </a:lnSpc>
              <a:spcBef>
                <a:spcPct val="20000"/>
              </a:spcBef>
              <a:buFont typeface="Arial" charset="0"/>
              <a:buChar char="•"/>
            </a:pPr>
            <a:r>
              <a:rPr lang="en-US" sz="2000">
                <a:cs typeface="Arial" charset="0"/>
              </a:rPr>
              <a:t> welcoming</a:t>
            </a:r>
          </a:p>
        </p:txBody>
      </p:sp>
      <p:pic>
        <p:nvPicPr>
          <p:cNvPr id="5122" name="Picture 2"/>
          <p:cNvPicPr>
            <a:picLocks noChangeAspect="1" noChangeArrowheads="1"/>
          </p:cNvPicPr>
          <p:nvPr/>
        </p:nvPicPr>
        <p:blipFill>
          <a:blip r:embed="rId3" cstate="print"/>
          <a:srcRect/>
          <a:stretch>
            <a:fillRect/>
          </a:stretch>
        </p:blipFill>
        <p:spPr bwMode="auto">
          <a:xfrm>
            <a:off x="808038" y="1447800"/>
            <a:ext cx="1600200" cy="2495550"/>
          </a:xfrm>
          <a:prstGeom prst="rect">
            <a:avLst/>
          </a:prstGeom>
          <a:noFill/>
          <a:ln w="6350">
            <a:noFill/>
            <a:miter lim="800000"/>
            <a:headEnd/>
            <a:tailEnd/>
          </a:ln>
          <a:effectLst>
            <a:outerShdw blurRad="63500" dist="38100" dir="2700000" algn="tl" rotWithShape="0">
              <a:srgbClr val="000000">
                <a:alpha val="39999"/>
              </a:srgbClr>
            </a:outerShdw>
          </a:effectLst>
        </p:spPr>
      </p:pic>
      <p:pic>
        <p:nvPicPr>
          <p:cNvPr id="11" name="Picture 6"/>
          <p:cNvPicPr>
            <a:picLocks noChangeAspect="1" noChangeArrowheads="1"/>
          </p:cNvPicPr>
          <p:nvPr/>
        </p:nvPicPr>
        <p:blipFill>
          <a:blip r:embed="rId4" cstate="print"/>
          <a:srcRect/>
          <a:stretch>
            <a:fillRect/>
          </a:stretch>
        </p:blipFill>
        <p:spPr bwMode="auto">
          <a:xfrm>
            <a:off x="1339850" y="2073275"/>
            <a:ext cx="1600200" cy="2193925"/>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pic>
        <p:nvPicPr>
          <p:cNvPr id="4098" name="Picture 2"/>
          <p:cNvPicPr>
            <a:picLocks noChangeAspect="1" noChangeArrowheads="1"/>
          </p:cNvPicPr>
          <p:nvPr/>
        </p:nvPicPr>
        <p:blipFill>
          <a:blip r:embed="rId5" cstate="print"/>
          <a:srcRect/>
          <a:stretch>
            <a:fillRect/>
          </a:stretch>
        </p:blipFill>
        <p:spPr bwMode="auto">
          <a:xfrm>
            <a:off x="487363" y="2935288"/>
            <a:ext cx="1646237" cy="2112962"/>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0" name="Picture 25"/>
          <p:cNvPicPr>
            <a:picLocks noChangeAspect="1" noChangeArrowheads="1"/>
          </p:cNvPicPr>
          <p:nvPr/>
        </p:nvPicPr>
        <p:blipFill>
          <a:blip r:embed="rId6" cstate="print"/>
          <a:srcRect/>
          <a:stretch>
            <a:fillRect/>
          </a:stretch>
        </p:blipFill>
        <p:spPr bwMode="auto">
          <a:xfrm>
            <a:off x="1493838" y="3478213"/>
            <a:ext cx="1593850" cy="2084387"/>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pic>
        <p:nvPicPr>
          <p:cNvPr id="15" name="Picture 7"/>
          <p:cNvPicPr>
            <a:picLocks noChangeAspect="1" noChangeArrowheads="1"/>
          </p:cNvPicPr>
          <p:nvPr/>
        </p:nvPicPr>
        <p:blipFill>
          <a:blip r:embed="rId7" cstate="print"/>
          <a:srcRect/>
          <a:stretch>
            <a:fillRect/>
          </a:stretch>
        </p:blipFill>
        <p:spPr bwMode="auto">
          <a:xfrm>
            <a:off x="1119188" y="4087813"/>
            <a:ext cx="1577975" cy="2084387"/>
          </a:xfrm>
          <a:prstGeom prst="rect">
            <a:avLst/>
          </a:prstGeom>
          <a:noFill/>
          <a:ln w="6350">
            <a:noFill/>
            <a:miter lim="800000"/>
            <a:headEnd/>
            <a:tailEnd/>
          </a:ln>
          <a:effectLst>
            <a:outerShdw blurRad="63500" dist="38100" dir="2700000" algn="tl" rotWithShape="0">
              <a:srgbClr val="000000">
                <a:alpha val="39999"/>
              </a:srgbClr>
            </a:outerShdw>
          </a:effectLst>
        </p:spPr>
      </p:pic>
      <p:sp>
        <p:nvSpPr>
          <p:cNvPr id="47112"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integrating “what” we know about engineering </a:t>
            </a:r>
          </a:p>
          <a:p>
            <a:pPr algn="ctr" eaLnBrk="0" hangingPunct="0"/>
            <a:r>
              <a:rPr lang="en-US" sz="2800">
                <a:solidFill>
                  <a:schemeClr val="bg1"/>
                </a:solidFill>
                <a:latin typeface="Berlin Sans FB Demi" pitchFamily="34" charset="0"/>
              </a:rPr>
              <a:t>with “what” we know about learning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engaging learning environments</a:t>
            </a:r>
          </a:p>
        </p:txBody>
      </p:sp>
      <p:sp>
        <p:nvSpPr>
          <p:cNvPr id="49155" name="Rectangle 5"/>
          <p:cNvSpPr>
            <a:spLocks noChangeArrowheads="1"/>
          </p:cNvSpPr>
          <p:nvPr/>
        </p:nvSpPr>
        <p:spPr bwMode="auto">
          <a:xfrm>
            <a:off x="-76200" y="4025900"/>
            <a:ext cx="2133600" cy="393700"/>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US" sz="1800">
                <a:cs typeface="Arial" charset="0"/>
              </a:rPr>
              <a:t>…to this</a:t>
            </a:r>
          </a:p>
        </p:txBody>
      </p:sp>
      <p:pic>
        <p:nvPicPr>
          <p:cNvPr id="7172" name="Picture 4"/>
          <p:cNvPicPr>
            <a:picLocks noChangeAspect="1" noChangeArrowheads="1"/>
          </p:cNvPicPr>
          <p:nvPr/>
        </p:nvPicPr>
        <p:blipFill>
          <a:blip r:embed="rId3" cstate="print"/>
          <a:srcRect/>
          <a:stretch>
            <a:fillRect/>
          </a:stretch>
        </p:blipFill>
        <p:spPr bwMode="auto">
          <a:xfrm>
            <a:off x="7158038" y="1676400"/>
            <a:ext cx="1757362" cy="2286000"/>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sp>
        <p:nvSpPr>
          <p:cNvPr id="49157" name="Rectangle 3"/>
          <p:cNvSpPr txBox="1">
            <a:spLocks/>
          </p:cNvSpPr>
          <p:nvPr/>
        </p:nvSpPr>
        <p:spPr bwMode="auto">
          <a:xfrm>
            <a:off x="2971800" y="1752600"/>
            <a:ext cx="3581400" cy="4572000"/>
          </a:xfrm>
          <a:prstGeom prst="rect">
            <a:avLst/>
          </a:prstGeom>
          <a:noFill/>
          <a:ln w="9525">
            <a:noFill/>
            <a:miter lim="800000"/>
            <a:headEnd/>
            <a:tailEnd/>
          </a:ln>
        </p:spPr>
        <p:txBody>
          <a:bodyPr/>
          <a:lstStyle/>
          <a:p>
            <a:pPr eaLnBrk="0" hangingPunct="0">
              <a:lnSpc>
                <a:spcPct val="110000"/>
              </a:lnSpc>
              <a:spcBef>
                <a:spcPct val="20000"/>
              </a:spcBef>
            </a:pPr>
            <a:r>
              <a:rPr lang="en-US" sz="2000">
                <a:cs typeface="Arial" charset="0"/>
              </a:rPr>
              <a:t>Moving students from novice to competent practitioners is not a one way movement.</a:t>
            </a:r>
            <a:br>
              <a:rPr lang="en-US" sz="2000">
                <a:cs typeface="Arial" charset="0"/>
              </a:rPr>
            </a:br>
            <a:r>
              <a:rPr lang="en-US" sz="2000">
                <a:cs typeface="Arial" charset="0"/>
              </a:rPr>
              <a:t>It requires continuing</a:t>
            </a:r>
            <a:br>
              <a:rPr lang="en-US" sz="2000">
                <a:cs typeface="Arial" charset="0"/>
              </a:rPr>
            </a:br>
            <a:r>
              <a:rPr lang="en-US" sz="2000">
                <a:cs typeface="Arial" charset="0"/>
              </a:rPr>
              <a:t>back-and-forth movements from general principles to problem particularities</a:t>
            </a:r>
            <a:br>
              <a:rPr lang="en-US" sz="2000">
                <a:cs typeface="Arial" charset="0"/>
              </a:rPr>
            </a:br>
            <a:r>
              <a:rPr lang="en-US" sz="2000">
                <a:cs typeface="Arial" charset="0"/>
              </a:rPr>
              <a:t>as student builds sophisticated skills</a:t>
            </a:r>
            <a:br>
              <a:rPr lang="en-US" sz="2000">
                <a:cs typeface="Arial" charset="0"/>
              </a:rPr>
            </a:br>
            <a:r>
              <a:rPr lang="en-US" sz="2000">
                <a:cs typeface="Arial" charset="0"/>
              </a:rPr>
              <a:t>through various experiences.</a:t>
            </a:r>
            <a:r>
              <a:rPr lang="en-US" sz="800">
                <a:cs typeface="Arial" charset="0"/>
              </a:rPr>
              <a:t>	</a:t>
            </a:r>
          </a:p>
          <a:p>
            <a:pPr eaLnBrk="0" hangingPunct="0">
              <a:lnSpc>
                <a:spcPct val="110000"/>
              </a:lnSpc>
              <a:spcBef>
                <a:spcPct val="20000"/>
              </a:spcBef>
            </a:pPr>
            <a:r>
              <a:rPr lang="en-US" sz="1600">
                <a:cs typeface="Arial" charset="0"/>
              </a:rPr>
              <a:t>             </a:t>
            </a:r>
            <a:r>
              <a:rPr lang="en-US" sz="1600" i="1">
                <a:cs typeface="Arial" charset="0"/>
              </a:rPr>
              <a:t>Educating Engineers</a:t>
            </a:r>
            <a:r>
              <a:rPr lang="en-US" sz="1600">
                <a:cs typeface="Arial" charset="0"/>
              </a:rPr>
              <a:t>, 2009</a:t>
            </a:r>
          </a:p>
          <a:p>
            <a:pPr eaLnBrk="0" hangingPunct="0">
              <a:spcBef>
                <a:spcPct val="20000"/>
              </a:spcBef>
            </a:pPr>
            <a:endParaRPr lang="en-US" sz="1600">
              <a:latin typeface="Calibri" pitchFamily="-112" charset="0"/>
            </a:endParaRPr>
          </a:p>
        </p:txBody>
      </p:sp>
      <p:sp>
        <p:nvSpPr>
          <p:cNvPr id="49158" name="TextBox 8"/>
          <p:cNvSpPr txBox="1">
            <a:spLocks noChangeArrowheads="1"/>
          </p:cNvSpPr>
          <p:nvPr/>
        </p:nvSpPr>
        <p:spPr bwMode="auto">
          <a:xfrm>
            <a:off x="7010400" y="4127500"/>
            <a:ext cx="2057400" cy="1739900"/>
          </a:xfrm>
          <a:prstGeom prst="rect">
            <a:avLst/>
          </a:prstGeom>
          <a:noFill/>
          <a:ln w="9525">
            <a:noFill/>
            <a:miter lim="800000"/>
            <a:headEnd/>
            <a:tailEnd/>
          </a:ln>
        </p:spPr>
        <p:txBody>
          <a:bodyPr>
            <a:spAutoFit/>
          </a:bodyPr>
          <a:lstStyle/>
          <a:p>
            <a:pPr algn="ctr"/>
            <a:r>
              <a:rPr lang="en-US" sz="1800">
                <a:cs typeface="Arial" charset="0"/>
              </a:rPr>
              <a:t>“A Research Communications Studio to Promote an Inquiry-based Community of Practice” </a:t>
            </a:r>
            <a:r>
              <a:rPr lang="en-US" sz="1600">
                <a:cs typeface="Arial" charset="0"/>
              </a:rPr>
              <a:t>(p. 17)</a:t>
            </a:r>
          </a:p>
        </p:txBody>
      </p:sp>
      <p:sp>
        <p:nvSpPr>
          <p:cNvPr id="49159" name="Rectangle 12"/>
          <p:cNvSpPr>
            <a:spLocks noChangeArrowheads="1"/>
          </p:cNvSpPr>
          <p:nvPr/>
        </p:nvSpPr>
        <p:spPr bwMode="auto">
          <a:xfrm>
            <a:off x="304800" y="1524000"/>
            <a:ext cx="2057400" cy="996950"/>
          </a:xfrm>
          <a:prstGeom prst="rect">
            <a:avLst/>
          </a:prstGeom>
          <a:noFill/>
          <a:ln w="9525">
            <a:noFill/>
            <a:miter lim="800000"/>
            <a:headEnd/>
            <a:tailEnd/>
          </a:ln>
        </p:spPr>
        <p:txBody>
          <a:bodyPr>
            <a:spAutoFit/>
          </a:bodyPr>
          <a:lstStyle/>
          <a:p>
            <a:pPr eaLnBrk="0" hangingPunct="0">
              <a:lnSpc>
                <a:spcPct val="110000"/>
              </a:lnSpc>
              <a:spcBef>
                <a:spcPct val="20000"/>
              </a:spcBef>
            </a:pPr>
            <a:r>
              <a:rPr lang="en-US" sz="1800">
                <a:cs typeface="Arial" charset="0"/>
              </a:rPr>
              <a:t>Both students and faculty need to move from this…</a:t>
            </a:r>
          </a:p>
        </p:txBody>
      </p:sp>
      <p:pic>
        <p:nvPicPr>
          <p:cNvPr id="49160" name="Picture 3"/>
          <p:cNvPicPr>
            <a:picLocks noChangeAspect="1" noChangeArrowheads="1"/>
          </p:cNvPicPr>
          <p:nvPr/>
        </p:nvPicPr>
        <p:blipFill>
          <a:blip r:embed="rId4" cstate="print"/>
          <a:srcRect/>
          <a:stretch>
            <a:fillRect/>
          </a:stretch>
        </p:blipFill>
        <p:spPr bwMode="auto">
          <a:xfrm>
            <a:off x="642938" y="2500313"/>
            <a:ext cx="1184275" cy="1500187"/>
          </a:xfrm>
          <a:prstGeom prst="rect">
            <a:avLst/>
          </a:prstGeom>
          <a:noFill/>
          <a:ln w="9525">
            <a:noFill/>
            <a:miter lim="800000"/>
            <a:headEnd/>
            <a:tailEnd/>
          </a:ln>
        </p:spPr>
      </p:pic>
      <p:pic>
        <p:nvPicPr>
          <p:cNvPr id="49161" name="Picture 2"/>
          <p:cNvPicPr>
            <a:picLocks noChangeAspect="1" noChangeArrowheads="1"/>
          </p:cNvPicPr>
          <p:nvPr/>
        </p:nvPicPr>
        <p:blipFill>
          <a:blip r:embed="rId5" cstate="print"/>
          <a:srcRect/>
          <a:stretch>
            <a:fillRect/>
          </a:stretch>
        </p:blipFill>
        <p:spPr bwMode="auto">
          <a:xfrm>
            <a:off x="214313" y="4429125"/>
            <a:ext cx="2100262"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relevant learning environments</a:t>
            </a:r>
          </a:p>
        </p:txBody>
      </p:sp>
      <p:pic>
        <p:nvPicPr>
          <p:cNvPr id="8194" name="Picture 2"/>
          <p:cNvPicPr>
            <a:picLocks noChangeAspect="1" noChangeArrowheads="1"/>
          </p:cNvPicPr>
          <p:nvPr/>
        </p:nvPicPr>
        <p:blipFill>
          <a:blip r:embed="rId3" cstate="print"/>
          <a:srcRect/>
          <a:stretch>
            <a:fillRect/>
          </a:stretch>
        </p:blipFill>
        <p:spPr bwMode="auto">
          <a:xfrm>
            <a:off x="6934200" y="1600200"/>
            <a:ext cx="1905000" cy="2487613"/>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sp>
        <p:nvSpPr>
          <p:cNvPr id="51204" name="TextBox 3"/>
          <p:cNvSpPr txBox="1">
            <a:spLocks noChangeArrowheads="1"/>
          </p:cNvSpPr>
          <p:nvPr/>
        </p:nvSpPr>
        <p:spPr bwMode="auto">
          <a:xfrm>
            <a:off x="6824663" y="4114800"/>
            <a:ext cx="2209800" cy="2366963"/>
          </a:xfrm>
          <a:prstGeom prst="rect">
            <a:avLst/>
          </a:prstGeom>
          <a:noFill/>
          <a:ln w="9525">
            <a:noFill/>
            <a:miter lim="800000"/>
            <a:headEnd/>
            <a:tailEnd/>
          </a:ln>
        </p:spPr>
        <p:txBody>
          <a:bodyPr>
            <a:spAutoFit/>
          </a:bodyPr>
          <a:lstStyle/>
          <a:p>
            <a:pPr algn="ctr">
              <a:lnSpc>
                <a:spcPct val="120000"/>
              </a:lnSpc>
            </a:pPr>
            <a:r>
              <a:rPr lang="en-US" sz="1800">
                <a:cs typeface="Arial" charset="0"/>
              </a:rPr>
              <a:t>“Promoting Self-Directed, Life-Long Learning through an Experiential Global Studies Program”</a:t>
            </a:r>
            <a:br>
              <a:rPr lang="en-US" sz="1800">
                <a:cs typeface="Arial" charset="0"/>
              </a:rPr>
            </a:br>
            <a:r>
              <a:rPr lang="en-US" sz="1600">
                <a:cs typeface="Arial" charset="0"/>
              </a:rPr>
              <a:t>(p. 19)</a:t>
            </a:r>
            <a:endParaRPr lang="en-US" sz="1800">
              <a:cs typeface="Arial" charset="0"/>
            </a:endParaRPr>
          </a:p>
        </p:txBody>
      </p:sp>
      <p:sp>
        <p:nvSpPr>
          <p:cNvPr id="51205" name="Rectangle 5"/>
          <p:cNvSpPr>
            <a:spLocks noChangeArrowheads="1"/>
          </p:cNvSpPr>
          <p:nvPr/>
        </p:nvSpPr>
        <p:spPr bwMode="auto">
          <a:xfrm>
            <a:off x="3200400" y="1447800"/>
            <a:ext cx="3657600" cy="4492625"/>
          </a:xfrm>
          <a:prstGeom prst="rect">
            <a:avLst/>
          </a:prstGeom>
          <a:noFill/>
          <a:ln w="9525">
            <a:noFill/>
            <a:miter lim="800000"/>
            <a:headEnd/>
            <a:tailEnd/>
          </a:ln>
        </p:spPr>
        <p:txBody>
          <a:bodyPr>
            <a:spAutoFit/>
          </a:bodyPr>
          <a:lstStyle/>
          <a:p>
            <a:pPr marL="4763" indent="6350" eaLnBrk="0" hangingPunct="0">
              <a:lnSpc>
                <a:spcPct val="110000"/>
              </a:lnSpc>
              <a:spcBef>
                <a:spcPct val="20000"/>
              </a:spcBef>
              <a:buFont typeface="Arial" charset="0"/>
              <a:buNone/>
            </a:pPr>
            <a:r>
              <a:rPr lang="en-US" sz="2000">
                <a:cs typeface="Arial" charset="0"/>
              </a:rPr>
              <a:t>Opportunities for more relevant experiential learning can integrate the fundamental components of engineering education.</a:t>
            </a:r>
          </a:p>
          <a:p>
            <a:pPr marL="4763" indent="6350" eaLnBrk="0" hangingPunct="0">
              <a:lnSpc>
                <a:spcPct val="110000"/>
              </a:lnSpc>
              <a:spcBef>
                <a:spcPct val="20000"/>
              </a:spcBef>
              <a:buFont typeface="Arial" charset="0"/>
              <a:buNone/>
            </a:pPr>
            <a:endParaRPr lang="en-US" sz="1000">
              <a:cs typeface="Arial" charset="0"/>
            </a:endParaRPr>
          </a:p>
          <a:p>
            <a:pPr marL="4763" indent="6350" eaLnBrk="0" hangingPunct="0">
              <a:lnSpc>
                <a:spcPct val="110000"/>
              </a:lnSpc>
              <a:spcBef>
                <a:spcPct val="60000"/>
              </a:spcBef>
              <a:buFont typeface="Arial" charset="0"/>
              <a:buNone/>
            </a:pPr>
            <a:r>
              <a:rPr lang="en-US" sz="2000">
                <a:cs typeface="Arial" charset="0"/>
              </a:rPr>
              <a:t>Engineering programs should assure both the </a:t>
            </a:r>
            <a:r>
              <a:rPr lang="en-US" sz="2000" u="sng">
                <a:cs typeface="Arial" charset="0"/>
              </a:rPr>
              <a:t>curriculum</a:t>
            </a:r>
            <a:r>
              <a:rPr lang="en-US" sz="2000">
                <a:cs typeface="Arial" charset="0"/>
              </a:rPr>
              <a:t> (both formal and informal) and the </a:t>
            </a:r>
            <a:r>
              <a:rPr lang="en-US" sz="2000" u="sng">
                <a:cs typeface="Arial" charset="0"/>
              </a:rPr>
              <a:t>faculty</a:t>
            </a:r>
            <a:r>
              <a:rPr lang="en-US" sz="2000">
                <a:cs typeface="Arial" charset="0"/>
              </a:rPr>
              <a:t> are well prepared to offer multiple opportunities over time to experience “real world” engineering .</a:t>
            </a:r>
          </a:p>
        </p:txBody>
      </p:sp>
      <p:grpSp>
        <p:nvGrpSpPr>
          <p:cNvPr id="51206" name="Group 12"/>
          <p:cNvGrpSpPr>
            <a:grpSpLocks/>
          </p:cNvGrpSpPr>
          <p:nvPr/>
        </p:nvGrpSpPr>
        <p:grpSpPr bwMode="auto">
          <a:xfrm>
            <a:off x="152400" y="1447800"/>
            <a:ext cx="2895600" cy="2051050"/>
            <a:chOff x="48" y="864"/>
            <a:chExt cx="1824" cy="1292"/>
          </a:xfrm>
        </p:grpSpPr>
        <p:sp>
          <p:nvSpPr>
            <p:cNvPr id="10" name="Rectangle 87"/>
            <p:cNvSpPr>
              <a:spLocks noChangeArrowheads="1"/>
            </p:cNvSpPr>
            <p:nvPr/>
          </p:nvSpPr>
          <p:spPr bwMode="auto">
            <a:xfrm>
              <a:off x="48" y="864"/>
              <a:ext cx="1824" cy="1292"/>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51211" name="Picture 2"/>
            <p:cNvPicPr>
              <a:picLocks noChangeAspect="1" noChangeArrowheads="1"/>
            </p:cNvPicPr>
            <p:nvPr/>
          </p:nvPicPr>
          <p:blipFill>
            <a:blip r:embed="rId4" cstate="print"/>
            <a:srcRect b="4471"/>
            <a:stretch>
              <a:fillRect/>
            </a:stretch>
          </p:blipFill>
          <p:spPr bwMode="auto">
            <a:xfrm>
              <a:off x="120" y="971"/>
              <a:ext cx="1680" cy="1078"/>
            </a:xfrm>
            <a:prstGeom prst="rect">
              <a:avLst/>
            </a:prstGeom>
            <a:noFill/>
            <a:ln w="9525">
              <a:noFill/>
              <a:miter lim="800000"/>
              <a:headEnd/>
              <a:tailEnd/>
            </a:ln>
          </p:spPr>
        </p:pic>
      </p:grpSp>
      <p:grpSp>
        <p:nvGrpSpPr>
          <p:cNvPr id="51207" name="Group 11"/>
          <p:cNvGrpSpPr>
            <a:grpSpLocks/>
          </p:cNvGrpSpPr>
          <p:nvPr/>
        </p:nvGrpSpPr>
        <p:grpSpPr bwMode="auto">
          <a:xfrm>
            <a:off x="152400" y="3727450"/>
            <a:ext cx="2895600" cy="2292350"/>
            <a:chOff x="96" y="2300"/>
            <a:chExt cx="1824" cy="1444"/>
          </a:xfrm>
        </p:grpSpPr>
        <p:sp>
          <p:nvSpPr>
            <p:cNvPr id="12" name="Rectangle 87"/>
            <p:cNvSpPr>
              <a:spLocks noChangeArrowheads="1"/>
            </p:cNvSpPr>
            <p:nvPr/>
          </p:nvSpPr>
          <p:spPr bwMode="auto">
            <a:xfrm>
              <a:off x="96" y="2300"/>
              <a:ext cx="1824" cy="1444"/>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51209" name="Picture 7" descr="SACS2005_0352069-P1-109"/>
            <p:cNvPicPr>
              <a:picLocks noChangeAspect="1" noChangeArrowheads="1"/>
            </p:cNvPicPr>
            <p:nvPr/>
          </p:nvPicPr>
          <p:blipFill>
            <a:blip r:embed="rId5" cstate="print"/>
            <a:srcRect/>
            <a:stretch>
              <a:fillRect/>
            </a:stretch>
          </p:blipFill>
          <p:spPr bwMode="auto">
            <a:xfrm>
              <a:off x="168" y="2397"/>
              <a:ext cx="1680" cy="12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a fundamental question</a:t>
            </a:r>
          </a:p>
        </p:txBody>
      </p:sp>
      <p:sp>
        <p:nvSpPr>
          <p:cNvPr id="17411" name="Rectangle 2"/>
          <p:cNvSpPr>
            <a:spLocks noChangeArrowheads="1"/>
          </p:cNvSpPr>
          <p:nvPr/>
        </p:nvSpPr>
        <p:spPr bwMode="auto">
          <a:xfrm>
            <a:off x="3505200" y="2819400"/>
            <a:ext cx="5334000" cy="1766888"/>
          </a:xfrm>
          <a:prstGeom prst="rect">
            <a:avLst/>
          </a:prstGeom>
          <a:noFill/>
          <a:ln w="9525">
            <a:noFill/>
            <a:miter lim="800000"/>
            <a:headEnd/>
            <a:tailEnd/>
          </a:ln>
        </p:spPr>
        <p:txBody>
          <a:bodyPr>
            <a:spAutoFit/>
          </a:bodyPr>
          <a:lstStyle/>
          <a:p>
            <a:pPr eaLnBrk="0" hangingPunct="0">
              <a:lnSpc>
                <a:spcPct val="110000"/>
              </a:lnSpc>
              <a:spcBef>
                <a:spcPct val="20000"/>
              </a:spcBef>
            </a:pPr>
            <a:r>
              <a:rPr lang="en-US" sz="2000">
                <a:cs typeface="Arial" charset="0"/>
              </a:rPr>
              <a:t>How can we create an environment in which many exciting, engaging, and empowering engineering educational innovations can flourish and </a:t>
            </a:r>
            <a:r>
              <a:rPr lang="en-US" sz="2000" u="sng">
                <a:cs typeface="Arial" charset="0"/>
              </a:rPr>
              <a:t>make a significant difference</a:t>
            </a:r>
            <a:r>
              <a:rPr lang="en-US" sz="2000">
                <a:cs typeface="Arial" charset="0"/>
              </a:rPr>
              <a:t> in educating future engineers?</a:t>
            </a:r>
          </a:p>
        </p:txBody>
      </p:sp>
      <p:grpSp>
        <p:nvGrpSpPr>
          <p:cNvPr id="17412" name="Group 1029"/>
          <p:cNvGrpSpPr>
            <a:grpSpLocks/>
          </p:cNvGrpSpPr>
          <p:nvPr/>
        </p:nvGrpSpPr>
        <p:grpSpPr bwMode="auto">
          <a:xfrm>
            <a:off x="533400" y="2209800"/>
            <a:ext cx="2590800" cy="3429000"/>
            <a:chOff x="240" y="1392"/>
            <a:chExt cx="1632" cy="2160"/>
          </a:xfrm>
        </p:grpSpPr>
        <p:sp>
          <p:nvSpPr>
            <p:cNvPr id="4" name="Rectangle 8"/>
            <p:cNvSpPr>
              <a:spLocks noChangeArrowheads="1"/>
            </p:cNvSpPr>
            <p:nvPr/>
          </p:nvSpPr>
          <p:spPr bwMode="auto">
            <a:xfrm>
              <a:off x="240" y="1392"/>
              <a:ext cx="1632" cy="2160"/>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17414" name="Picture 14" descr="dl_k27_0069"/>
            <p:cNvPicPr>
              <a:picLocks noChangeAspect="1" noChangeArrowheads="1"/>
            </p:cNvPicPr>
            <p:nvPr/>
          </p:nvPicPr>
          <p:blipFill>
            <a:blip r:embed="rId3" cstate="print"/>
            <a:srcRect l="11435" r="21600"/>
            <a:stretch>
              <a:fillRect/>
            </a:stretch>
          </p:blipFill>
          <p:spPr bwMode="auto">
            <a:xfrm>
              <a:off x="342" y="1508"/>
              <a:ext cx="1428" cy="19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welcoming learning environments</a:t>
            </a:r>
          </a:p>
        </p:txBody>
      </p:sp>
      <p:pic>
        <p:nvPicPr>
          <p:cNvPr id="9218" name="Picture 2"/>
          <p:cNvPicPr>
            <a:picLocks noChangeAspect="1" noChangeArrowheads="1"/>
          </p:cNvPicPr>
          <p:nvPr/>
        </p:nvPicPr>
        <p:blipFill>
          <a:blip r:embed="rId3" cstate="print"/>
          <a:srcRect/>
          <a:stretch>
            <a:fillRect/>
          </a:stretch>
        </p:blipFill>
        <p:spPr bwMode="auto">
          <a:xfrm>
            <a:off x="1295400" y="2971800"/>
            <a:ext cx="1757363" cy="2286000"/>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sp>
        <p:nvSpPr>
          <p:cNvPr id="53252" name="TextBox 3"/>
          <p:cNvSpPr txBox="1">
            <a:spLocks noChangeArrowheads="1"/>
          </p:cNvSpPr>
          <p:nvPr/>
        </p:nvSpPr>
        <p:spPr bwMode="auto">
          <a:xfrm>
            <a:off x="228600" y="5329238"/>
            <a:ext cx="2438400" cy="1082675"/>
          </a:xfrm>
          <a:prstGeom prst="rect">
            <a:avLst/>
          </a:prstGeom>
          <a:noFill/>
          <a:ln w="9525">
            <a:noFill/>
            <a:miter lim="800000"/>
            <a:headEnd/>
            <a:tailEnd/>
          </a:ln>
        </p:spPr>
        <p:txBody>
          <a:bodyPr>
            <a:spAutoFit/>
          </a:bodyPr>
          <a:lstStyle/>
          <a:p>
            <a:pPr algn="ctr">
              <a:lnSpc>
                <a:spcPct val="120000"/>
              </a:lnSpc>
            </a:pPr>
            <a:r>
              <a:rPr lang="en-US" sz="1800">
                <a:cs typeface="Arial" charset="0"/>
              </a:rPr>
              <a:t>“Faculty Influence on Engineering Student Learning” </a:t>
            </a:r>
            <a:r>
              <a:rPr lang="en-US" sz="1600">
                <a:cs typeface="Arial" charset="0"/>
              </a:rPr>
              <a:t>(p. 21)</a:t>
            </a:r>
            <a:endParaRPr lang="en-US" sz="1800">
              <a:cs typeface="Arial" charset="0"/>
            </a:endParaRPr>
          </a:p>
        </p:txBody>
      </p:sp>
      <p:sp>
        <p:nvSpPr>
          <p:cNvPr id="53253" name="Rectangle 4"/>
          <p:cNvSpPr>
            <a:spLocks noChangeArrowheads="1"/>
          </p:cNvSpPr>
          <p:nvPr/>
        </p:nvSpPr>
        <p:spPr bwMode="auto">
          <a:xfrm>
            <a:off x="3352800" y="1676400"/>
            <a:ext cx="4953000" cy="4370388"/>
          </a:xfrm>
          <a:prstGeom prst="rect">
            <a:avLst/>
          </a:prstGeom>
          <a:noFill/>
          <a:ln w="9525">
            <a:noFill/>
            <a:miter lim="800000"/>
            <a:headEnd/>
            <a:tailEnd/>
          </a:ln>
        </p:spPr>
        <p:txBody>
          <a:bodyPr>
            <a:spAutoFit/>
          </a:bodyPr>
          <a:lstStyle/>
          <a:p>
            <a:pPr marL="227013" indent="-227013" eaLnBrk="0" hangingPunct="0">
              <a:lnSpc>
                <a:spcPct val="110000"/>
              </a:lnSpc>
              <a:spcBef>
                <a:spcPct val="20000"/>
              </a:spcBef>
              <a:buFont typeface="Arial" charset="0"/>
              <a:buChar char="•"/>
            </a:pPr>
            <a:r>
              <a:rPr lang="en-US" sz="2000">
                <a:cs typeface="Arial" charset="0"/>
              </a:rPr>
              <a:t>Studies show repeatedly that the most effective way to improve persistence is to improve the quality of the engineering learning experience (it is neither the students’ capabilities nor their potential for performing as an engineer that determines persistence).</a:t>
            </a:r>
          </a:p>
          <a:p>
            <a:pPr marL="227013" indent="-227013" eaLnBrk="0" hangingPunct="0">
              <a:lnSpc>
                <a:spcPct val="110000"/>
              </a:lnSpc>
              <a:spcBef>
                <a:spcPct val="20000"/>
              </a:spcBef>
              <a:buFont typeface="Arial" charset="0"/>
              <a:buChar char="•"/>
            </a:pPr>
            <a:endParaRPr lang="en-US" sz="1000">
              <a:cs typeface="Arial" charset="0"/>
            </a:endParaRPr>
          </a:p>
          <a:p>
            <a:pPr marL="227013" indent="-227013" eaLnBrk="0" hangingPunct="0">
              <a:lnSpc>
                <a:spcPct val="110000"/>
              </a:lnSpc>
              <a:spcBef>
                <a:spcPct val="20000"/>
              </a:spcBef>
              <a:buFont typeface="Arial" charset="0"/>
              <a:buChar char="•"/>
            </a:pPr>
            <a:r>
              <a:rPr lang="en-US" sz="2000">
                <a:cs typeface="Arial" charset="0"/>
              </a:rPr>
              <a:t>Often a root cause in the mismatch between students and faculty and their perceptions of the learning environment is a lack of knowledge about how people learn.</a:t>
            </a:r>
          </a:p>
        </p:txBody>
      </p:sp>
      <p:grpSp>
        <p:nvGrpSpPr>
          <p:cNvPr id="53254" name="Group 7"/>
          <p:cNvGrpSpPr>
            <a:grpSpLocks/>
          </p:cNvGrpSpPr>
          <p:nvPr/>
        </p:nvGrpSpPr>
        <p:grpSpPr bwMode="auto">
          <a:xfrm>
            <a:off x="228600" y="990600"/>
            <a:ext cx="1981200" cy="2514600"/>
            <a:chOff x="375" y="576"/>
            <a:chExt cx="1248" cy="1584"/>
          </a:xfrm>
        </p:grpSpPr>
        <p:sp>
          <p:nvSpPr>
            <p:cNvPr id="7" name="Rectangle 87"/>
            <p:cNvSpPr>
              <a:spLocks noChangeArrowheads="1"/>
            </p:cNvSpPr>
            <p:nvPr/>
          </p:nvSpPr>
          <p:spPr bwMode="auto">
            <a:xfrm>
              <a:off x="375" y="576"/>
              <a:ext cx="1248" cy="1584"/>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53256" name="Picture 6" descr="QEP_Grad2_0361541-P4-200"/>
            <p:cNvPicPr>
              <a:picLocks noChangeAspect="1" noChangeArrowheads="1"/>
            </p:cNvPicPr>
            <p:nvPr/>
          </p:nvPicPr>
          <p:blipFill>
            <a:blip r:embed="rId4" cstate="print"/>
            <a:srcRect/>
            <a:stretch>
              <a:fillRect/>
            </a:stretch>
          </p:blipFill>
          <p:spPr bwMode="auto">
            <a:xfrm>
              <a:off x="468" y="672"/>
              <a:ext cx="1062" cy="13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the hard part</a:t>
            </a:r>
          </a:p>
        </p:txBody>
      </p:sp>
      <p:sp>
        <p:nvSpPr>
          <p:cNvPr id="55299" name="Rectangle 3"/>
          <p:cNvSpPr txBox="1">
            <a:spLocks/>
          </p:cNvSpPr>
          <p:nvPr/>
        </p:nvSpPr>
        <p:spPr bwMode="auto">
          <a:xfrm>
            <a:off x="1066800" y="2209800"/>
            <a:ext cx="7239000" cy="3200400"/>
          </a:xfrm>
          <a:prstGeom prst="rect">
            <a:avLst/>
          </a:prstGeom>
          <a:noFill/>
          <a:ln w="9525">
            <a:noFill/>
            <a:miter lim="800000"/>
            <a:headEnd/>
            <a:tailEnd/>
          </a:ln>
        </p:spPr>
        <p:txBody>
          <a:bodyPr/>
          <a:lstStyle/>
          <a:p>
            <a:pPr eaLnBrk="0" hangingPunct="0">
              <a:lnSpc>
                <a:spcPct val="110000"/>
              </a:lnSpc>
              <a:spcBef>
                <a:spcPct val="20000"/>
              </a:spcBef>
            </a:pPr>
            <a:r>
              <a:rPr lang="en-US" sz="2000">
                <a:cs typeface="Arial" charset="0"/>
              </a:rPr>
              <a:t>“The hard part of being adaptive and innovative is that often it forces us to change ourselves, our environments, or both. These changes can evoke strong emotions and take us away from our momentary efficiencies and comfort zones by forcing us to unlearn old skills, [and] tolerate momentary chaos and ambiguity in order to move forward.”</a:t>
            </a:r>
            <a:br>
              <a:rPr lang="en-US" sz="2000">
                <a:cs typeface="Arial" charset="0"/>
              </a:rPr>
            </a:br>
            <a:endParaRPr lang="en-US" sz="800">
              <a:cs typeface="Arial" charset="0"/>
            </a:endParaRPr>
          </a:p>
          <a:p>
            <a:pPr eaLnBrk="0" hangingPunct="0">
              <a:lnSpc>
                <a:spcPct val="90000"/>
              </a:lnSpc>
              <a:spcBef>
                <a:spcPct val="20000"/>
              </a:spcBef>
            </a:pPr>
            <a:r>
              <a:rPr lang="en-US" sz="1600">
                <a:cs typeface="Arial" charset="0"/>
              </a:rPr>
              <a:t>				John Bransford</a:t>
            </a:r>
          </a:p>
          <a:p>
            <a:pPr eaLnBrk="0" hangingPunct="0">
              <a:lnSpc>
                <a:spcPct val="90000"/>
              </a:lnSpc>
              <a:spcBef>
                <a:spcPct val="20000"/>
              </a:spcBef>
            </a:pPr>
            <a:r>
              <a:rPr lang="en-US" sz="1600">
                <a:cs typeface="Arial" charset="0"/>
              </a:rPr>
              <a:t>				Co-editor, </a:t>
            </a:r>
            <a:r>
              <a:rPr lang="en-US" sz="1600" i="1">
                <a:cs typeface="Arial" charset="0"/>
              </a:rPr>
              <a:t>How People Learn</a:t>
            </a:r>
            <a:endParaRPr lang="en-US" sz="1600">
              <a:cs typeface="Arial" charset="0"/>
            </a:endParaRPr>
          </a:p>
          <a:p>
            <a:pPr eaLnBrk="0" hangingPunct="0">
              <a:spcBef>
                <a:spcPct val="20000"/>
              </a:spcBef>
            </a:pPr>
            <a:endParaRPr lang="en-US" sz="1600">
              <a:latin typeface="Calibri" pitchFamily="-11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phase 2 — engaging the engineering community</a:t>
            </a:r>
          </a:p>
        </p:txBody>
      </p:sp>
      <p:sp>
        <p:nvSpPr>
          <p:cNvPr id="57347" name="Rectangle 2"/>
          <p:cNvSpPr>
            <a:spLocks noChangeArrowheads="1"/>
          </p:cNvSpPr>
          <p:nvPr/>
        </p:nvSpPr>
        <p:spPr bwMode="auto">
          <a:xfrm>
            <a:off x="-76200" y="1600200"/>
            <a:ext cx="6400800" cy="4611688"/>
          </a:xfrm>
          <a:prstGeom prst="rect">
            <a:avLst/>
          </a:prstGeom>
          <a:noFill/>
          <a:ln w="9525">
            <a:noFill/>
            <a:miter lim="800000"/>
            <a:headEnd/>
            <a:tailEnd/>
          </a:ln>
        </p:spPr>
        <p:txBody>
          <a:bodyPr>
            <a:spAutoFit/>
          </a:bodyPr>
          <a:lstStyle/>
          <a:p>
            <a:pPr marL="227013" eaLnBrk="0" hangingPunct="0">
              <a:lnSpc>
                <a:spcPct val="110000"/>
              </a:lnSpc>
              <a:spcBef>
                <a:spcPct val="20000"/>
              </a:spcBef>
            </a:pPr>
            <a:r>
              <a:rPr lang="en-US" sz="2000">
                <a:solidFill>
                  <a:srgbClr val="878787"/>
                </a:solidFill>
                <a:cs typeface="Arial" charset="0"/>
              </a:rPr>
              <a:t>Taking action with those ready to move forward with some suggested actions to get started </a:t>
            </a:r>
            <a:r>
              <a:rPr lang="en-US" sz="1600">
                <a:solidFill>
                  <a:srgbClr val="878787"/>
                </a:solidFill>
                <a:cs typeface="Arial" charset="0"/>
              </a:rPr>
              <a:t>(pp. 21-26)</a:t>
            </a:r>
            <a:endParaRPr lang="en-US" sz="1600">
              <a:cs typeface="Arial" charset="0"/>
            </a:endParaRPr>
          </a:p>
          <a:p>
            <a:pPr marL="227013" eaLnBrk="0" hangingPunct="0">
              <a:lnSpc>
                <a:spcPct val="110000"/>
              </a:lnSpc>
              <a:spcBef>
                <a:spcPct val="20000"/>
              </a:spcBef>
            </a:pPr>
            <a:endParaRPr lang="en-US" sz="2000">
              <a:cs typeface="Arial" charset="0"/>
            </a:endParaRPr>
          </a:p>
          <a:p>
            <a:pPr marL="227013" eaLnBrk="0" hangingPunct="0">
              <a:lnSpc>
                <a:spcPct val="110000"/>
              </a:lnSpc>
              <a:spcBef>
                <a:spcPct val="20000"/>
              </a:spcBef>
            </a:pPr>
            <a:r>
              <a:rPr lang="en-US" sz="2000">
                <a:cs typeface="Arial" charset="0"/>
              </a:rPr>
              <a:t>Feedback from the broader engineering community, i.e., catalyzing the conversation: </a:t>
            </a:r>
          </a:p>
          <a:p>
            <a:pPr marL="460375" lvl="1" indent="-233363" eaLnBrk="0" hangingPunct="0">
              <a:lnSpc>
                <a:spcPct val="110000"/>
              </a:lnSpc>
              <a:spcBef>
                <a:spcPct val="20000"/>
              </a:spcBef>
              <a:buFont typeface="Arial" charset="0"/>
              <a:buChar char="•"/>
            </a:pPr>
            <a:r>
              <a:rPr lang="en-US" sz="2000">
                <a:cs typeface="Arial" charset="0"/>
              </a:rPr>
              <a:t>Project Web site for the community-at-large at </a:t>
            </a:r>
            <a:r>
              <a:rPr lang="en-US" sz="2000">
                <a:cs typeface="Arial" charset="0"/>
                <a:hlinkClick r:id="rId3"/>
              </a:rPr>
              <a:t>www.asee.org</a:t>
            </a:r>
            <a:r>
              <a:rPr lang="en-US" sz="2000">
                <a:cs typeface="Arial" charset="0"/>
              </a:rPr>
              <a:t> open for comments from</a:t>
            </a:r>
            <a:br>
              <a:rPr lang="en-US" sz="2000">
                <a:cs typeface="Arial" charset="0"/>
              </a:rPr>
            </a:br>
            <a:r>
              <a:rPr lang="en-US" sz="2000">
                <a:cs typeface="Arial" charset="0"/>
              </a:rPr>
              <a:t>June 23, 2009 to March 1, 2010</a:t>
            </a:r>
          </a:p>
          <a:p>
            <a:pPr marL="460375" lvl="1" indent="-233363" eaLnBrk="0" hangingPunct="0">
              <a:lnSpc>
                <a:spcPct val="110000"/>
              </a:lnSpc>
              <a:spcBef>
                <a:spcPct val="20000"/>
              </a:spcBef>
              <a:buFont typeface="Arial" charset="0"/>
              <a:buChar char="•"/>
            </a:pPr>
            <a:r>
              <a:rPr lang="en-US" sz="2000">
                <a:cs typeface="Arial" charset="0"/>
              </a:rPr>
              <a:t>Sample of engineering programs and engineering education-related organizations</a:t>
            </a:r>
          </a:p>
          <a:p>
            <a:pPr marL="460375" lvl="1" indent="-233363" eaLnBrk="0" hangingPunct="0">
              <a:lnSpc>
                <a:spcPct val="110000"/>
              </a:lnSpc>
              <a:spcBef>
                <a:spcPct val="20000"/>
              </a:spcBef>
              <a:buFont typeface="Arial" charset="0"/>
              <a:buChar char="•"/>
            </a:pPr>
            <a:endParaRPr lang="en-US" sz="1000">
              <a:cs typeface="Arial" charset="0"/>
            </a:endParaRPr>
          </a:p>
          <a:p>
            <a:pPr marL="460375" lvl="1" indent="-233363" eaLnBrk="0" hangingPunct="0">
              <a:lnSpc>
                <a:spcPct val="110000"/>
              </a:lnSpc>
              <a:spcBef>
                <a:spcPct val="20000"/>
              </a:spcBef>
            </a:pPr>
            <a:r>
              <a:rPr lang="en-US" sz="2000">
                <a:cs typeface="Arial" charset="0"/>
              </a:rPr>
              <a:t>The feedback will be synthesized and incorporated into a (Phase 2) final report issued next year.</a:t>
            </a:r>
          </a:p>
        </p:txBody>
      </p:sp>
      <p:pic>
        <p:nvPicPr>
          <p:cNvPr id="1026" name="Picture 2"/>
          <p:cNvPicPr>
            <a:picLocks noChangeAspect="1" noChangeArrowheads="1"/>
          </p:cNvPicPr>
          <p:nvPr/>
        </p:nvPicPr>
        <p:blipFill>
          <a:blip r:embed="rId4" cstate="print"/>
          <a:srcRect/>
          <a:stretch>
            <a:fillRect/>
          </a:stretch>
        </p:blipFill>
        <p:spPr bwMode="auto">
          <a:xfrm>
            <a:off x="6629400" y="1295400"/>
            <a:ext cx="2328863" cy="3022600"/>
          </a:xfrm>
          <a:prstGeom prst="rect">
            <a:avLst/>
          </a:prstGeom>
          <a:noFill/>
          <a:ln w="9525">
            <a:solidFill>
              <a:srgbClr val="A6A6A6"/>
            </a:solidFill>
            <a:miter lim="800000"/>
            <a:headEnd/>
            <a:tailEnd/>
          </a:ln>
          <a:effectLst>
            <a:outerShdw blurRad="63500" dist="38100" dir="2700000" algn="tl" rotWithShape="0">
              <a:srgbClr val="000000">
                <a:alpha val="39999"/>
              </a:srgbClr>
            </a:outerShdw>
          </a:effectLst>
        </p:spPr>
      </p:pic>
      <p:sp>
        <p:nvSpPr>
          <p:cNvPr id="57349" name="Line Callout 1 (Accent Bar) 9"/>
          <p:cNvSpPr>
            <a:spLocks/>
          </p:cNvSpPr>
          <p:nvPr/>
        </p:nvSpPr>
        <p:spPr bwMode="auto">
          <a:xfrm>
            <a:off x="5257800" y="1828800"/>
            <a:ext cx="914400" cy="381000"/>
          </a:xfrm>
          <a:prstGeom prst="accentCallout1">
            <a:avLst>
              <a:gd name="adj1" fmla="val 30000"/>
              <a:gd name="adj2" fmla="val 108333"/>
              <a:gd name="adj3" fmla="val 369583"/>
              <a:gd name="adj4" fmla="val 193579"/>
            </a:avLst>
          </a:prstGeom>
          <a:noFill/>
          <a:ln w="25400">
            <a:solidFill>
              <a:schemeClr val="tx1"/>
            </a:solidFill>
            <a:miter lim="800000"/>
            <a:headEnd/>
            <a:tailEnd type="arrow" w="med" len="med"/>
          </a:ln>
        </p:spPr>
        <p:txBody>
          <a:bodyPr anchor="ctr"/>
          <a:lstStyle/>
          <a:p>
            <a:pPr algn="ctr"/>
            <a:endParaRPr lang="en-US">
              <a:solidFill>
                <a:srgbClr val="FFFFFF"/>
              </a:solidFill>
              <a:latin typeface="Calibri" pitchFamily="-112" charset="0"/>
            </a:endParaRPr>
          </a:p>
        </p:txBody>
      </p:sp>
      <p:grpSp>
        <p:nvGrpSpPr>
          <p:cNvPr id="57350" name="Group 11"/>
          <p:cNvGrpSpPr>
            <a:grpSpLocks/>
          </p:cNvGrpSpPr>
          <p:nvPr/>
        </p:nvGrpSpPr>
        <p:grpSpPr bwMode="auto">
          <a:xfrm>
            <a:off x="6629400" y="4484688"/>
            <a:ext cx="2330450" cy="1839912"/>
            <a:chOff x="1224" y="2189"/>
            <a:chExt cx="1488" cy="1159"/>
          </a:xfrm>
        </p:grpSpPr>
        <p:sp>
          <p:nvSpPr>
            <p:cNvPr id="15" name="Rectangle 87"/>
            <p:cNvSpPr>
              <a:spLocks noChangeArrowheads="1"/>
            </p:cNvSpPr>
            <p:nvPr/>
          </p:nvSpPr>
          <p:spPr bwMode="auto">
            <a:xfrm>
              <a:off x="1224" y="2189"/>
              <a:ext cx="1488" cy="1159"/>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57352" name="Picture 14" descr="QEP_engine_2_015988-P1 99"/>
            <p:cNvPicPr>
              <a:picLocks noChangeAspect="1" noChangeArrowheads="1"/>
            </p:cNvPicPr>
            <p:nvPr/>
          </p:nvPicPr>
          <p:blipFill>
            <a:blip r:embed="rId5" cstate="print"/>
            <a:srcRect l="7001" r="5000" b="6288"/>
            <a:stretch>
              <a:fillRect/>
            </a:stretch>
          </p:blipFill>
          <p:spPr bwMode="auto">
            <a:xfrm>
              <a:off x="1296" y="2256"/>
              <a:ext cx="1344" cy="10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762000" y="228600"/>
            <a:ext cx="8001000" cy="830263"/>
          </a:xfrm>
          <a:prstGeom prst="rect">
            <a:avLst/>
          </a:prstGeom>
          <a:noFill/>
          <a:ln w="9525">
            <a:noFill/>
            <a:miter lim="800000"/>
            <a:headEnd/>
            <a:tailEnd/>
          </a:ln>
        </p:spPr>
        <p:txBody>
          <a:bodyPr>
            <a:spAutoFit/>
          </a:bodyPr>
          <a:lstStyle/>
          <a:p>
            <a:r>
              <a:rPr lang="en-US">
                <a:solidFill>
                  <a:srgbClr val="FFFFFF"/>
                </a:solidFill>
              </a:rPr>
              <a:t>Recommendations for Engineering Faculty, Chairs and Deans</a:t>
            </a:r>
          </a:p>
        </p:txBody>
      </p:sp>
      <p:sp>
        <p:nvSpPr>
          <p:cNvPr id="3" name="TextBox 2"/>
          <p:cNvSpPr txBox="1"/>
          <p:nvPr/>
        </p:nvSpPr>
        <p:spPr>
          <a:xfrm>
            <a:off x="762000" y="1600200"/>
            <a:ext cx="7391400" cy="3786188"/>
          </a:xfrm>
          <a:prstGeom prst="rect">
            <a:avLst/>
          </a:prstGeom>
          <a:noFill/>
        </p:spPr>
        <p:txBody>
          <a:bodyPr>
            <a:spAutoFit/>
          </a:bodyPr>
          <a:lstStyle/>
          <a:p>
            <a:pPr marL="231775" indent="-231775">
              <a:buFont typeface="Arial" charset="0"/>
              <a:buChar char="•"/>
            </a:pPr>
            <a:r>
              <a:rPr lang="en-US"/>
              <a:t>Link engineering education practice and research</a:t>
            </a:r>
          </a:p>
          <a:p>
            <a:pPr marL="231775" indent="-231775">
              <a:buFont typeface="Arial" charset="0"/>
              <a:buChar char="•"/>
            </a:pPr>
            <a:r>
              <a:rPr lang="en-US"/>
              <a:t>Support and recognize educational innovation</a:t>
            </a:r>
          </a:p>
          <a:p>
            <a:pPr marL="231775" indent="-231775">
              <a:buFont typeface="Arial" charset="0"/>
              <a:buChar char="•"/>
            </a:pPr>
            <a:r>
              <a:rPr lang="en-US"/>
              <a:t>Prepare future faculty</a:t>
            </a:r>
          </a:p>
          <a:p>
            <a:pPr marL="231775" indent="-231775">
              <a:buFont typeface="Arial" charset="0"/>
              <a:buChar char="•"/>
            </a:pPr>
            <a:r>
              <a:rPr lang="en-US"/>
              <a:t>Integrate the curriculum</a:t>
            </a:r>
          </a:p>
          <a:p>
            <a:pPr marL="231775" indent="-231775">
              <a:buFont typeface="Arial" charset="0"/>
              <a:buChar char="•"/>
            </a:pPr>
            <a:r>
              <a:rPr lang="en-US"/>
              <a:t>Promote learning through entrepreneurship</a:t>
            </a:r>
          </a:p>
          <a:p>
            <a:pPr marL="231775" indent="-231775">
              <a:buFont typeface="Arial" charset="0"/>
              <a:buChar char="•"/>
            </a:pPr>
            <a:r>
              <a:rPr lang="en-US"/>
              <a:t>Educate the global engineer</a:t>
            </a:r>
          </a:p>
          <a:p>
            <a:pPr marL="231775" indent="-231775">
              <a:buFont typeface="Arial" charset="0"/>
              <a:buChar char="•"/>
            </a:pPr>
            <a:r>
              <a:rPr lang="en-US"/>
              <a:t>Develop leaders</a:t>
            </a:r>
          </a:p>
          <a:p>
            <a:pPr marL="231775" indent="-231775">
              <a:buFont typeface="Arial" charset="0"/>
              <a:buChar char="•"/>
            </a:pPr>
            <a:r>
              <a:rPr lang="en-US"/>
              <a:t>Promote learning through service</a:t>
            </a:r>
          </a:p>
          <a:p>
            <a:pPr marL="231775" indent="-231775">
              <a:buFont typeface="Arial" charset="0"/>
              <a:buChar char="•"/>
            </a:pPr>
            <a:r>
              <a:rPr lang="en-US"/>
              <a:t>Enhance faculty experience</a:t>
            </a:r>
          </a:p>
          <a:p>
            <a:pPr marL="231775" indent="-231775">
              <a:buFont typeface="Arial" charset="0"/>
              <a:buChar char="•"/>
            </a:pPr>
            <a:endParaRPr lang="en-US"/>
          </a:p>
        </p:txBody>
      </p:sp>
      <p:sp>
        <p:nvSpPr>
          <p:cNvPr id="4" name="TextBox 3"/>
          <p:cNvSpPr txBox="1">
            <a:spLocks noChangeArrowheads="1"/>
          </p:cNvSpPr>
          <p:nvPr/>
        </p:nvSpPr>
        <p:spPr bwMode="auto">
          <a:xfrm>
            <a:off x="685800" y="5715000"/>
            <a:ext cx="8077200" cy="461963"/>
          </a:xfrm>
          <a:prstGeom prst="rect">
            <a:avLst/>
          </a:prstGeom>
          <a:noFill/>
          <a:ln w="9525">
            <a:noFill/>
            <a:miter lim="800000"/>
            <a:headEnd/>
            <a:tailEnd/>
          </a:ln>
        </p:spPr>
        <p:txBody>
          <a:bodyPr>
            <a:spAutoFit/>
          </a:bodyPr>
          <a:lstStyle/>
          <a:p>
            <a:pPr algn="ctr"/>
            <a:r>
              <a:rPr lang="en-US"/>
              <a:t>How does this help ECEDHA?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1752600" y="2590800"/>
            <a:ext cx="5715000" cy="461963"/>
          </a:xfrm>
          <a:prstGeom prst="rect">
            <a:avLst/>
          </a:prstGeom>
          <a:noFill/>
          <a:ln w="9525">
            <a:noFill/>
            <a:miter lim="800000"/>
            <a:headEnd/>
            <a:tailEnd/>
          </a:ln>
        </p:spPr>
        <p:txBody>
          <a:bodyPr>
            <a:spAutoFit/>
          </a:bodyPr>
          <a:lstStyle/>
          <a:p>
            <a:r>
              <a:rPr lang="en-US"/>
              <a:t>Thank you.</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1524000" y="457200"/>
            <a:ext cx="7620000" cy="5929313"/>
          </a:xfrm>
        </p:spPr>
        <p:txBody>
          <a:bodyPr/>
          <a:lstStyle/>
          <a:p>
            <a:pPr eaLnBrk="1" hangingPunct="1"/>
            <a:r>
              <a:rPr lang="en-US" b="1" smtClean="0">
                <a:latin typeface="Berlin Sans FB Demi" pitchFamily="34" charset="0"/>
                <a:ea typeface="ＭＳ Ｐゴシック" pitchFamily="-112" charset="-128"/>
                <a:cs typeface="Tahoma" pitchFamily="-112" charset="0"/>
              </a:rPr>
              <a:t>Your turn!</a:t>
            </a:r>
            <a:br>
              <a:rPr lang="en-US" b="1" smtClean="0">
                <a:latin typeface="Berlin Sans FB Demi" pitchFamily="34" charset="0"/>
                <a:ea typeface="ＭＳ Ｐゴシック" pitchFamily="-112" charset="-128"/>
                <a:cs typeface="Tahoma" pitchFamily="-112" charset="0"/>
              </a:rPr>
            </a:br>
            <a:r>
              <a:rPr lang="en-US" b="1" smtClean="0">
                <a:latin typeface="Berlin Sans FB Demi" pitchFamily="34" charset="0"/>
                <a:ea typeface="ＭＳ Ｐゴシック" pitchFamily="-112" charset="-128"/>
                <a:cs typeface="Tahoma" pitchFamily="-112" charset="0"/>
              </a:rPr>
              <a:t>An Opportunity to </a:t>
            </a:r>
            <a:br>
              <a:rPr lang="en-US" b="1" smtClean="0">
                <a:latin typeface="Berlin Sans FB Demi" pitchFamily="34" charset="0"/>
                <a:ea typeface="ＭＳ Ｐゴシック" pitchFamily="-112" charset="-128"/>
                <a:cs typeface="Tahoma" pitchFamily="-112" charset="0"/>
              </a:rPr>
            </a:br>
            <a:r>
              <a:rPr lang="en-US" b="1" smtClean="0">
                <a:latin typeface="Berlin Sans FB Demi" pitchFamily="34" charset="0"/>
                <a:ea typeface="ＭＳ Ｐゴシック" pitchFamily="-112" charset="-128"/>
                <a:cs typeface="Tahoma" pitchFamily="-112" charset="0"/>
              </a:rPr>
              <a:t>Share Your Thoughts</a:t>
            </a:r>
            <a:br>
              <a:rPr lang="en-US" b="1" smtClean="0">
                <a:latin typeface="Berlin Sans FB Demi" pitchFamily="34" charset="0"/>
                <a:ea typeface="ＭＳ Ｐゴシック" pitchFamily="-112" charset="-128"/>
                <a:cs typeface="Tahoma" pitchFamily="-112" charset="0"/>
              </a:rPr>
            </a:br>
            <a:r>
              <a:rPr lang="en-US" b="1" smtClean="0">
                <a:latin typeface="Berlin Sans FB Demi" pitchFamily="34" charset="0"/>
                <a:ea typeface="ＭＳ Ｐゴシック" pitchFamily="-112" charset="-128"/>
                <a:cs typeface="Tahoma" pitchFamily="-112" charset="0"/>
              </a:rPr>
              <a:t/>
            </a:r>
            <a:br>
              <a:rPr lang="en-US" b="1" smtClean="0">
                <a:latin typeface="Berlin Sans FB Demi" pitchFamily="34" charset="0"/>
                <a:ea typeface="ＭＳ Ｐゴシック" pitchFamily="-112" charset="-128"/>
                <a:cs typeface="Tahoma" pitchFamily="-112" charset="0"/>
              </a:rPr>
            </a:br>
            <a:r>
              <a:rPr lang="en-US" sz="2400" smtClean="0">
                <a:latin typeface="Berlin Sans FB Demi" pitchFamily="34" charset="0"/>
                <a:ea typeface="ＭＳ Ｐゴシック" pitchFamily="-112" charset="-128"/>
                <a:cs typeface="Tahoma" pitchFamily="-112" charset="0"/>
              </a:rPr>
              <a:t>Sarah A. Rajala</a:t>
            </a:r>
            <a:r>
              <a:rPr lang="en-US" sz="2400" smtClean="0">
                <a:latin typeface="Berlin Sans FB" pitchFamily="34" charset="0"/>
                <a:ea typeface="ＭＳ Ｐゴシック" pitchFamily="-112" charset="-128"/>
                <a:cs typeface="Tahoma" pitchFamily="-112" charset="0"/>
              </a:rPr>
              <a:t/>
            </a:r>
            <a:br>
              <a:rPr lang="en-US" sz="2400" smtClean="0">
                <a:latin typeface="Berlin Sans FB" pitchFamily="34" charset="0"/>
                <a:ea typeface="ＭＳ Ｐゴシック" pitchFamily="-112" charset="-128"/>
                <a:cs typeface="Tahoma" pitchFamily="-112" charset="0"/>
              </a:rPr>
            </a:br>
            <a:r>
              <a:rPr lang="en-US" sz="2400" smtClean="0">
                <a:latin typeface="Berlin Sans FB" pitchFamily="34" charset="0"/>
                <a:ea typeface="ＭＳ Ｐゴシック" pitchFamily="-112" charset="-128"/>
                <a:cs typeface="Tahoma" pitchFamily="-112" charset="0"/>
              </a:rPr>
              <a:t>Mississippi State University</a:t>
            </a:r>
            <a:br>
              <a:rPr lang="en-US" sz="2400" smtClean="0">
                <a:latin typeface="Berlin Sans FB" pitchFamily="34" charset="0"/>
                <a:ea typeface="ＭＳ Ｐゴシック" pitchFamily="-112" charset="-128"/>
                <a:cs typeface="Tahoma" pitchFamily="-112" charset="0"/>
              </a:rPr>
            </a:br>
            <a:r>
              <a:rPr lang="en-US" sz="2400" smtClean="0">
                <a:latin typeface="Berlin Sans FB" pitchFamily="34" charset="0"/>
                <a:ea typeface="ＭＳ Ｐゴシック" pitchFamily="-112" charset="-128"/>
                <a:cs typeface="Tahoma" pitchFamily="-112" charset="0"/>
              </a:rPr>
              <a:t>ASEE President 2008-09</a:t>
            </a:r>
            <a:endParaRPr lang="en-US" sz="2400" smtClean="0">
              <a:latin typeface="Berlin Sans FB" pitchFamily="34" charset="0"/>
              <a:ea typeface="ＭＳ Ｐゴシック" pitchFamily="-112" charset="-128"/>
            </a:endParaRPr>
          </a:p>
        </p:txBody>
      </p:sp>
      <p:pic>
        <p:nvPicPr>
          <p:cNvPr id="61443" name="Picture 24" descr="R:\My Documents\Meetings, Conferences, Papers\Logos &amp; Pix\ASEE\Largelogo.jpg"/>
          <p:cNvPicPr>
            <a:picLocks noChangeAspect="1" noChangeArrowheads="1"/>
          </p:cNvPicPr>
          <p:nvPr/>
        </p:nvPicPr>
        <p:blipFill>
          <a:blip r:embed="rId3" cstate="print"/>
          <a:srcRect/>
          <a:stretch>
            <a:fillRect/>
          </a:stretch>
        </p:blipFill>
        <p:spPr bwMode="auto">
          <a:xfrm>
            <a:off x="152400" y="3962400"/>
            <a:ext cx="1295400" cy="1257300"/>
          </a:xfrm>
          <a:prstGeom prst="rect">
            <a:avLst/>
          </a:prstGeom>
          <a:noFill/>
          <a:ln w="31750">
            <a:noFill/>
            <a:miter lim="800000"/>
            <a:headEnd/>
            <a:tailEnd/>
          </a:ln>
        </p:spPr>
      </p:pic>
      <p:sp>
        <p:nvSpPr>
          <p:cNvPr id="26" name="Rectangle 25"/>
          <p:cNvSpPr/>
          <p:nvPr/>
        </p:nvSpPr>
        <p:spPr>
          <a:xfrm>
            <a:off x="0" y="0"/>
            <a:ext cx="1524000" cy="3810000"/>
          </a:xfrm>
          <a:prstGeom prst="rect">
            <a:avLst/>
          </a:prstGeom>
          <a:solidFill>
            <a:srgbClr val="92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8" name="Rectangle 7"/>
          <p:cNvSpPr/>
          <p:nvPr/>
        </p:nvSpPr>
        <p:spPr>
          <a:xfrm>
            <a:off x="0" y="5334000"/>
            <a:ext cx="1524000" cy="15240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61446" name="Rectangle 11"/>
          <p:cNvSpPr>
            <a:spLocks noChangeArrowheads="1"/>
          </p:cNvSpPr>
          <p:nvPr/>
        </p:nvSpPr>
        <p:spPr bwMode="auto">
          <a:xfrm>
            <a:off x="0" y="0"/>
            <a:ext cx="9144000" cy="68580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help launch the next phase by focusing on 3 questions</a:t>
            </a:r>
          </a:p>
        </p:txBody>
      </p:sp>
      <p:sp>
        <p:nvSpPr>
          <p:cNvPr id="63491" name="Rectangle 4"/>
          <p:cNvSpPr>
            <a:spLocks noGrp="1"/>
          </p:cNvSpPr>
          <p:nvPr>
            <p:ph type="body" idx="4294967295"/>
          </p:nvPr>
        </p:nvSpPr>
        <p:spPr>
          <a:xfrm>
            <a:off x="457200" y="1524000"/>
            <a:ext cx="8229600" cy="4525963"/>
          </a:xfrm>
        </p:spPr>
        <p:txBody>
          <a:bodyPr/>
          <a:lstStyle/>
          <a:p>
            <a:pPr marL="457200" indent="-457200" eaLnBrk="1" hangingPunct="1">
              <a:spcBef>
                <a:spcPct val="0"/>
              </a:spcBef>
              <a:buFontTx/>
              <a:buNone/>
            </a:pPr>
            <a:r>
              <a:rPr lang="en-US" sz="2000" b="0" smtClean="0">
                <a:latin typeface="Arial" charset="0"/>
                <a:ea typeface="ＭＳ Ｐゴシック" pitchFamily="-112" charset="-128"/>
              </a:rPr>
              <a:t>How can you, your home organization, or other organizations,</a:t>
            </a:r>
            <a:br>
              <a:rPr lang="en-US" sz="2000" b="0" smtClean="0">
                <a:latin typeface="Arial" charset="0"/>
                <a:ea typeface="ＭＳ Ｐゴシック" pitchFamily="-112" charset="-128"/>
              </a:rPr>
            </a:br>
            <a:r>
              <a:rPr lang="en-US" sz="2000" b="0" smtClean="0">
                <a:latin typeface="Arial" charset="0"/>
                <a:ea typeface="ＭＳ Ｐゴシック" pitchFamily="-112" charset="-128"/>
              </a:rPr>
              <a:t>including ASEE, act on the report’s ideas?</a:t>
            </a:r>
          </a:p>
          <a:p>
            <a:pPr marL="457200" indent="-457200" eaLnBrk="1" hangingPunct="1">
              <a:spcBef>
                <a:spcPct val="0"/>
              </a:spcBef>
              <a:buFontTx/>
              <a:buNone/>
            </a:pPr>
            <a:endParaRPr lang="en-US" sz="2000" b="0" smtClean="0">
              <a:latin typeface="Arial" charset="0"/>
              <a:ea typeface="ＭＳ Ｐゴシック" pitchFamily="-112" charset="-128"/>
            </a:endParaRPr>
          </a:p>
          <a:p>
            <a:pPr marL="457200" indent="-457200" eaLnBrk="1" hangingPunct="1">
              <a:lnSpc>
                <a:spcPct val="105000"/>
              </a:lnSpc>
              <a:spcBef>
                <a:spcPct val="100000"/>
              </a:spcBef>
              <a:buFontTx/>
              <a:buNone/>
            </a:pPr>
            <a:r>
              <a:rPr lang="en-US" sz="2000" b="0" smtClean="0">
                <a:latin typeface="Arial" charset="0"/>
                <a:ea typeface="ＭＳ Ｐゴシック" pitchFamily="-112" charset="-128"/>
              </a:rPr>
              <a:t>1.    </a:t>
            </a:r>
            <a:r>
              <a:rPr lang="en-US" sz="2000" smtClean="0">
                <a:latin typeface="Arial" charset="0"/>
                <a:ea typeface="ＭＳ Ｐゴシック" pitchFamily="-112" charset="-128"/>
              </a:rPr>
              <a:t>[Who] </a:t>
            </a:r>
            <a:r>
              <a:rPr lang="en-US" sz="2000" b="0" smtClean="0">
                <a:latin typeface="Arial" charset="0"/>
                <a:ea typeface="ＭＳ Ｐゴシック" pitchFamily="-112" charset="-128"/>
              </a:rPr>
              <a:t>How can more engineering faculty engage in</a:t>
            </a:r>
            <a:r>
              <a:rPr lang="en-US" sz="2000" i="1" smtClean="0">
                <a:latin typeface="Arial" charset="0"/>
                <a:ea typeface="ＭＳ Ｐゴシック" pitchFamily="-112" charset="-128"/>
              </a:rPr>
              <a:t> scholarly and systematic innovation</a:t>
            </a:r>
            <a:r>
              <a:rPr lang="en-US" sz="2000" b="0" smtClean="0">
                <a:latin typeface="Arial" charset="0"/>
                <a:ea typeface="ＭＳ Ｐゴシック" pitchFamily="-112" charset="-128"/>
              </a:rPr>
              <a:t> in engineering education?</a:t>
            </a:r>
          </a:p>
          <a:p>
            <a:pPr marL="457200" indent="-457200" eaLnBrk="1" hangingPunct="1">
              <a:lnSpc>
                <a:spcPct val="105000"/>
              </a:lnSpc>
              <a:spcBef>
                <a:spcPct val="100000"/>
              </a:spcBef>
              <a:buFontTx/>
              <a:buNone/>
            </a:pPr>
            <a:r>
              <a:rPr lang="en-US" sz="2000" b="0" smtClean="0">
                <a:latin typeface="Arial" charset="0"/>
                <a:ea typeface="ＭＳ Ｐゴシック" pitchFamily="-112" charset="-128"/>
              </a:rPr>
              <a:t>2.    </a:t>
            </a:r>
            <a:r>
              <a:rPr lang="en-US" sz="2000" smtClean="0">
                <a:latin typeface="Arial" charset="0"/>
                <a:ea typeface="ＭＳ Ｐゴシック" pitchFamily="-112" charset="-128"/>
              </a:rPr>
              <a:t>[How]</a:t>
            </a:r>
            <a:r>
              <a:rPr lang="en-US" sz="2000" b="0" smtClean="0">
                <a:latin typeface="Arial" charset="0"/>
                <a:ea typeface="ＭＳ Ｐゴシック" pitchFamily="-112" charset="-128"/>
              </a:rPr>
              <a:t> How can innovation as a </a:t>
            </a:r>
            <a:r>
              <a:rPr lang="en-US" sz="2000" i="1" smtClean="0">
                <a:latin typeface="Arial" charset="0"/>
                <a:ea typeface="ＭＳ Ｐゴシック" pitchFamily="-112" charset="-128"/>
              </a:rPr>
              <a:t>cycle of educational practice and research</a:t>
            </a:r>
            <a:r>
              <a:rPr lang="en-US" sz="2000" b="0" smtClean="0">
                <a:latin typeface="Arial" charset="0"/>
                <a:ea typeface="ＭＳ Ｐゴシック" pitchFamily="-112" charset="-128"/>
              </a:rPr>
              <a:t> be practiced more effectively?</a:t>
            </a:r>
          </a:p>
          <a:p>
            <a:pPr marL="457200" indent="-457200" eaLnBrk="1" hangingPunct="1">
              <a:lnSpc>
                <a:spcPct val="105000"/>
              </a:lnSpc>
              <a:spcBef>
                <a:spcPct val="100000"/>
              </a:spcBef>
              <a:buFontTx/>
              <a:buNone/>
            </a:pPr>
            <a:r>
              <a:rPr lang="en-US" sz="2000" b="0" smtClean="0">
                <a:latin typeface="Arial" charset="0"/>
                <a:ea typeface="ＭＳ Ｐゴシック" pitchFamily="-112" charset="-128"/>
              </a:rPr>
              <a:t>3.    </a:t>
            </a:r>
            <a:r>
              <a:rPr lang="en-US" sz="2000" smtClean="0">
                <a:latin typeface="Arial" charset="0"/>
                <a:ea typeface="ＭＳ Ｐゴシック" pitchFamily="-112" charset="-128"/>
              </a:rPr>
              <a:t>[What]</a:t>
            </a:r>
            <a:r>
              <a:rPr lang="en-US" sz="2000" b="0" smtClean="0">
                <a:latin typeface="Arial" charset="0"/>
                <a:ea typeface="ＭＳ Ｐゴシック" pitchFamily="-112" charset="-128"/>
              </a:rPr>
              <a:t> What can we do to make engineering programs more </a:t>
            </a:r>
            <a:r>
              <a:rPr lang="en-US" sz="2000" i="1" smtClean="0">
                <a:latin typeface="Arial" charset="0"/>
                <a:ea typeface="ＭＳ Ｐゴシック" pitchFamily="-112" charset="-128"/>
              </a:rPr>
              <a:t>engaging, relevant, or welcoming</a:t>
            </a:r>
            <a:r>
              <a:rPr lang="en-US" sz="2000" b="0" smtClean="0">
                <a:latin typeface="Arial" charset="0"/>
                <a:ea typeface="ＭＳ Ｐゴシック" pitchFamily="-112" charset="-128"/>
              </a:rPr>
              <a:t> based on what we know about learning?</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“think - pair - share”</a:t>
            </a:r>
          </a:p>
        </p:txBody>
      </p:sp>
      <p:sp>
        <p:nvSpPr>
          <p:cNvPr id="65539" name="Rectangle 3"/>
          <p:cNvSpPr>
            <a:spLocks noGrp="1"/>
          </p:cNvSpPr>
          <p:nvPr>
            <p:ph type="body" idx="4294967295"/>
          </p:nvPr>
        </p:nvSpPr>
        <p:spPr>
          <a:xfrm>
            <a:off x="457200" y="1600200"/>
            <a:ext cx="8458200" cy="4525963"/>
          </a:xfrm>
        </p:spPr>
        <p:txBody>
          <a:bodyPr/>
          <a:lstStyle/>
          <a:p>
            <a:pPr>
              <a:lnSpc>
                <a:spcPct val="80000"/>
              </a:lnSpc>
            </a:pPr>
            <a:r>
              <a:rPr lang="en-US" b="0" smtClean="0">
                <a:ea typeface="ＭＳ Ｐゴシック" pitchFamily="-112" charset="-128"/>
              </a:rPr>
              <a:t>Think:</a:t>
            </a:r>
          </a:p>
          <a:p>
            <a:pPr lvl="1">
              <a:lnSpc>
                <a:spcPct val="80000"/>
              </a:lnSpc>
            </a:pPr>
            <a:r>
              <a:rPr lang="en-US" smtClean="0">
                <a:ea typeface="ＭＳ Ｐゴシック" pitchFamily="-112" charset="-128"/>
              </a:rPr>
              <a:t>Pick one of the 3 questions. </a:t>
            </a:r>
          </a:p>
          <a:p>
            <a:pPr lvl="1">
              <a:lnSpc>
                <a:spcPct val="80000"/>
              </a:lnSpc>
            </a:pPr>
            <a:r>
              <a:rPr lang="en-US" smtClean="0">
                <a:ea typeface="ＭＳ Ｐゴシック" pitchFamily="-112" charset="-128"/>
              </a:rPr>
              <a:t>For 3-4 minutes, think and write your response on the card.</a:t>
            </a:r>
          </a:p>
          <a:p>
            <a:pPr>
              <a:lnSpc>
                <a:spcPct val="80000"/>
              </a:lnSpc>
              <a:spcBef>
                <a:spcPct val="100000"/>
              </a:spcBef>
            </a:pPr>
            <a:r>
              <a:rPr lang="en-US" b="0" smtClean="0">
                <a:ea typeface="ＭＳ Ｐゴシック" pitchFamily="-112" charset="-128"/>
              </a:rPr>
              <a:t>Pair:</a:t>
            </a:r>
          </a:p>
          <a:p>
            <a:pPr lvl="1">
              <a:lnSpc>
                <a:spcPct val="80000"/>
              </a:lnSpc>
            </a:pPr>
            <a:r>
              <a:rPr lang="en-US" smtClean="0">
                <a:ea typeface="ＭＳ Ｐゴシック" pitchFamily="-112" charset="-128"/>
              </a:rPr>
              <a:t>Turn to your neighbor, introduce yourself.</a:t>
            </a:r>
          </a:p>
          <a:p>
            <a:pPr lvl="1">
              <a:lnSpc>
                <a:spcPct val="80000"/>
              </a:lnSpc>
            </a:pPr>
            <a:r>
              <a:rPr lang="en-US" smtClean="0">
                <a:ea typeface="ＭＳ Ｐゴシック" pitchFamily="-112" charset="-128"/>
              </a:rPr>
              <a:t>For 8-10 minutes, talk about your responses.</a:t>
            </a:r>
            <a:endParaRPr lang="en-US" b="1" smtClean="0">
              <a:ea typeface="ＭＳ Ｐゴシック" pitchFamily="-112" charset="-128"/>
            </a:endParaRPr>
          </a:p>
          <a:p>
            <a:pPr>
              <a:lnSpc>
                <a:spcPct val="80000"/>
              </a:lnSpc>
              <a:spcBef>
                <a:spcPct val="100000"/>
              </a:spcBef>
            </a:pPr>
            <a:r>
              <a:rPr lang="en-US" b="0" smtClean="0">
                <a:ea typeface="ＭＳ Ｐゴシック" pitchFamily="-112" charset="-128"/>
              </a:rPr>
              <a:t>Share:</a:t>
            </a:r>
          </a:p>
          <a:p>
            <a:pPr lvl="1">
              <a:lnSpc>
                <a:spcPct val="80000"/>
              </a:lnSpc>
            </a:pPr>
            <a:r>
              <a:rPr lang="en-US" smtClean="0">
                <a:ea typeface="ＭＳ Ｐゴシック" pitchFamily="-112" charset="-128"/>
              </a:rPr>
              <a:t>Moderators circulating through the room will ask audience participants to share their responses.</a:t>
            </a:r>
          </a:p>
          <a:p>
            <a:pPr lvl="1">
              <a:lnSpc>
                <a:spcPct val="80000"/>
              </a:lnSpc>
            </a:pPr>
            <a:r>
              <a:rPr lang="en-US" smtClean="0">
                <a:ea typeface="ＭＳ Ｐゴシック" pitchFamily="-112" charset="-128"/>
              </a:rPr>
              <a:t>We’ll collect the index cards at the end of the session.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a:xfrm>
            <a:off x="457200" y="76200"/>
            <a:ext cx="8229600" cy="1143000"/>
          </a:xfrm>
        </p:spPr>
        <p:txBody>
          <a:bodyPr/>
          <a:lstStyle/>
          <a:p>
            <a:r>
              <a:rPr lang="en-US" smtClean="0">
                <a:solidFill>
                  <a:schemeClr val="bg1"/>
                </a:solidFill>
                <a:ea typeface="ＭＳ Ｐゴシック" pitchFamily="-112" charset="-128"/>
              </a:rPr>
              <a:t>facilitators</a:t>
            </a:r>
            <a:endParaRPr lang="en-US" smtClean="0">
              <a:ea typeface="ＭＳ Ｐゴシック" pitchFamily="-112" charset="-128"/>
            </a:endParaRPr>
          </a:p>
        </p:txBody>
      </p:sp>
      <p:sp>
        <p:nvSpPr>
          <p:cNvPr id="67587" name="Rectangle 3"/>
          <p:cNvSpPr>
            <a:spLocks noGrp="1"/>
          </p:cNvSpPr>
          <p:nvPr>
            <p:ph type="body" idx="4294967295"/>
          </p:nvPr>
        </p:nvSpPr>
        <p:spPr/>
        <p:txBody>
          <a:bodyPr/>
          <a:lstStyle/>
          <a:p>
            <a:pPr marL="533400" indent="-533400">
              <a:buFont typeface="Arial" charset="0"/>
              <a:buAutoNum type="arabicPeriod"/>
            </a:pPr>
            <a:r>
              <a:rPr lang="en-US" b="0" smtClean="0">
                <a:ea typeface="ＭＳ Ｐゴシック" pitchFamily="-112" charset="-128"/>
              </a:rPr>
              <a:t>Karl Smith, Purdue University</a:t>
            </a:r>
          </a:p>
          <a:p>
            <a:pPr marL="533400" indent="-533400">
              <a:buFont typeface="Arial" charset="0"/>
              <a:buAutoNum type="arabicPeriod"/>
            </a:pPr>
            <a:r>
              <a:rPr lang="en-US" b="0" smtClean="0">
                <a:ea typeface="ＭＳ Ｐゴシック" pitchFamily="-112" charset="-128"/>
              </a:rPr>
              <a:t>Cindy Atman, University of Washington</a:t>
            </a:r>
          </a:p>
          <a:p>
            <a:pPr marL="533400" indent="-533400">
              <a:buFont typeface="Arial" charset="0"/>
              <a:buAutoNum type="arabicPeriod"/>
            </a:pPr>
            <a:r>
              <a:rPr lang="en-US" b="0" smtClean="0">
                <a:ea typeface="ＭＳ Ｐゴシック" pitchFamily="-112" charset="-128"/>
              </a:rPr>
              <a:t>Larry Shuman, University of Pittsburgh</a:t>
            </a:r>
          </a:p>
          <a:p>
            <a:pPr marL="533400" indent="-533400">
              <a:buFont typeface="Arial" charset="0"/>
              <a:buAutoNum type="arabicPeriod"/>
            </a:pPr>
            <a:r>
              <a:rPr lang="en-US" b="0" smtClean="0">
                <a:ea typeface="ＭＳ Ｐゴシック" pitchFamily="-112" charset="-128"/>
              </a:rPr>
              <a:t>Sheri Sheppard, Stanford University</a:t>
            </a:r>
          </a:p>
          <a:p>
            <a:pPr marL="533400" indent="-533400">
              <a:buFont typeface="Arial" charset="0"/>
              <a:buAutoNum type="arabicPeriod"/>
            </a:pPr>
            <a:r>
              <a:rPr lang="en-US" b="0" smtClean="0">
                <a:ea typeface="ＭＳ Ｐゴシック" pitchFamily="-112" charset="-128"/>
              </a:rPr>
              <a:t>Gary Gabriele, Villanova University</a:t>
            </a:r>
          </a:p>
          <a:p>
            <a:pPr marL="533400" indent="-533400">
              <a:buFont typeface="Arial" charset="0"/>
              <a:buAutoNum type="arabicPeriod"/>
            </a:pPr>
            <a:r>
              <a:rPr lang="en-US" b="0" smtClean="0">
                <a:ea typeface="ＭＳ Ｐゴシック" pitchFamily="-112" charset="-128"/>
              </a:rPr>
              <a:t>Aditya Johri, Virginia Tech</a:t>
            </a:r>
          </a:p>
          <a:p>
            <a:pPr marL="533400" indent="-533400">
              <a:buFont typeface="Arial" charset="0"/>
              <a:buAutoNum type="arabicPeriod"/>
            </a:pPr>
            <a:r>
              <a:rPr lang="en-US" b="0" smtClean="0">
                <a:ea typeface="ＭＳ Ｐゴシック" pitchFamily="-112" charset="-128"/>
              </a:rPr>
              <a:t>Donna Llewellyn, Georgia Tech</a:t>
            </a:r>
          </a:p>
          <a:p>
            <a:pPr marL="533400" indent="-533400">
              <a:buFont typeface="Arial" charset="0"/>
              <a:buAutoNum type="arabicPeriod"/>
            </a:pPr>
            <a:r>
              <a:rPr lang="en-US" b="0" smtClean="0">
                <a:ea typeface="ＭＳ Ｐゴシック" pitchFamily="-112" charset="-128"/>
              </a:rPr>
              <a:t>Norman Fortenberry, NAE CASEE</a:t>
            </a:r>
          </a:p>
          <a:p>
            <a:pPr marL="533400" indent="-533400">
              <a:buFont typeface="Arial" charset="0"/>
              <a:buAutoNum type="arabicPeriod"/>
            </a:pPr>
            <a:endParaRPr lang="en-US" b="0" smtClean="0">
              <a:ea typeface="ＭＳ Ｐゴシック" pitchFamily="-112" charset="-128"/>
            </a:endParaRPr>
          </a:p>
          <a:p>
            <a:pPr marL="533400" indent="-533400">
              <a:buFont typeface="Arial" charset="0"/>
              <a:buAutoNum type="arabicPeriod"/>
            </a:pPr>
            <a:endParaRPr lang="en-US" b="0" smtClean="0">
              <a:ea typeface="ＭＳ Ｐゴシック" pitchFamily="-112" charset="-128"/>
            </a:endParaRPr>
          </a:p>
          <a:p>
            <a:pPr marL="533400" indent="-533400">
              <a:buFont typeface="Arial" charset="0"/>
              <a:buAutoNum type="arabicPeriod"/>
            </a:pPr>
            <a:endParaRPr lang="en-US" b="0" smtClean="0">
              <a:ea typeface="ＭＳ Ｐゴシック" pitchFamily="-112" charset="-128"/>
            </a:endParaRPr>
          </a:p>
          <a:p>
            <a:pPr marL="533400" indent="-533400">
              <a:buFont typeface="Arial" charset="0"/>
              <a:buAutoNum type="arabicPeriod"/>
            </a:pPr>
            <a:endParaRPr lang="en-US" b="0" smtClean="0">
              <a:ea typeface="ＭＳ Ｐゴシック" pitchFamily="-112" charset="-128"/>
            </a:endParaRPr>
          </a:p>
          <a:p>
            <a:pPr marL="533400" indent="-533400">
              <a:buFont typeface="Arial" charset="0"/>
              <a:buAutoNum type="arabicPeriod"/>
            </a:pPr>
            <a:endParaRPr lang="en-US" b="0" smtClean="0">
              <a:ea typeface="ＭＳ Ｐゴシック" pitchFamily="-112"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your turn!</a:t>
            </a:r>
          </a:p>
        </p:txBody>
      </p:sp>
      <p:sp>
        <p:nvSpPr>
          <p:cNvPr id="69635" name="Rectangle 3"/>
          <p:cNvSpPr>
            <a:spLocks noGrp="1"/>
          </p:cNvSpPr>
          <p:nvPr>
            <p:ph type="body" idx="4294967295"/>
          </p:nvPr>
        </p:nvSpPr>
        <p:spPr>
          <a:xfrm>
            <a:off x="457200" y="1371600"/>
            <a:ext cx="8229600" cy="4678363"/>
          </a:xfrm>
        </p:spPr>
        <p:txBody>
          <a:bodyPr/>
          <a:lstStyle/>
          <a:p>
            <a:pPr marL="533400" indent="-533400" eaLnBrk="1" hangingPunct="1">
              <a:spcBef>
                <a:spcPct val="0"/>
              </a:spcBef>
              <a:buFontTx/>
              <a:buNone/>
            </a:pPr>
            <a:r>
              <a:rPr lang="en-US" sz="2000" smtClean="0">
                <a:latin typeface="Arial" charset="0"/>
                <a:ea typeface="ＭＳ Ｐゴシック" pitchFamily="-112" charset="-128"/>
              </a:rPr>
              <a:t>Instructions:</a:t>
            </a:r>
            <a:endParaRPr lang="en-US" sz="2000" b="0" i="1" smtClean="0">
              <a:latin typeface="Arial" charset="0"/>
              <a:ea typeface="ＭＳ Ｐゴシック" pitchFamily="-112" charset="-128"/>
            </a:endParaRPr>
          </a:p>
          <a:p>
            <a:pPr marL="1104900" lvl="1" indent="-457200" eaLnBrk="1" hangingPunct="1">
              <a:spcBef>
                <a:spcPct val="0"/>
              </a:spcBef>
              <a:buFontTx/>
              <a:buChar char="•"/>
            </a:pPr>
            <a:r>
              <a:rPr lang="en-US" sz="1800" i="1" smtClean="0">
                <a:latin typeface="Arial" charset="0"/>
                <a:ea typeface="ＭＳ Ｐゴシック" pitchFamily="-112" charset="-128"/>
              </a:rPr>
              <a:t>Pick a question and write the number of an index card.</a:t>
            </a:r>
          </a:p>
          <a:p>
            <a:pPr marL="1104900" lvl="1" indent="-457200" eaLnBrk="1" hangingPunct="1">
              <a:spcBef>
                <a:spcPct val="0"/>
              </a:spcBef>
              <a:buFontTx/>
              <a:buChar char="•"/>
            </a:pPr>
            <a:r>
              <a:rPr lang="en-US" sz="1800" i="1" smtClean="0">
                <a:latin typeface="Arial" charset="0"/>
                <a:ea typeface="ＭＳ Ｐゴシック" pitchFamily="-112" charset="-128"/>
              </a:rPr>
              <a:t>Write up to three suggested actions - legibly!</a:t>
            </a:r>
          </a:p>
          <a:p>
            <a:pPr marL="1104900" lvl="1" indent="-457200" eaLnBrk="1" hangingPunct="1">
              <a:spcBef>
                <a:spcPct val="0"/>
              </a:spcBef>
              <a:buFontTx/>
              <a:buChar char="•"/>
            </a:pPr>
            <a:r>
              <a:rPr lang="en-US" sz="1800" i="1" smtClean="0">
                <a:latin typeface="Arial" charset="0"/>
                <a:ea typeface="ＭＳ Ｐゴシック" pitchFamily="-112" charset="-128"/>
              </a:rPr>
              <a:t>Identify who could or should address them (you, your home organization, ASEE, others).</a:t>
            </a:r>
            <a:endParaRPr lang="en-US" sz="1800" b="1" smtClean="0">
              <a:latin typeface="Arial" charset="0"/>
              <a:ea typeface="ＭＳ Ｐゴシック" pitchFamily="-112" charset="-128"/>
            </a:endParaRPr>
          </a:p>
          <a:p>
            <a:pPr marL="533400" indent="-533400" eaLnBrk="1" hangingPunct="1">
              <a:spcBef>
                <a:spcPct val="0"/>
              </a:spcBef>
              <a:buFontTx/>
              <a:buNone/>
            </a:pPr>
            <a:endParaRPr lang="en-US" sz="2000" smtClean="0">
              <a:latin typeface="Arial" charset="0"/>
              <a:ea typeface="ＭＳ Ｐゴシック" pitchFamily="-112" charset="-128"/>
            </a:endParaRPr>
          </a:p>
          <a:p>
            <a:pPr marL="533400" indent="-533400" eaLnBrk="1" hangingPunct="1">
              <a:spcBef>
                <a:spcPct val="0"/>
              </a:spcBef>
              <a:buFontTx/>
              <a:buNone/>
            </a:pPr>
            <a:r>
              <a:rPr lang="en-US" sz="2000" smtClean="0">
                <a:latin typeface="Arial" charset="0"/>
                <a:ea typeface="ＭＳ Ｐゴシック" pitchFamily="-112" charset="-128"/>
              </a:rPr>
              <a:t>Questions:</a:t>
            </a:r>
            <a:r>
              <a:rPr lang="en-US" sz="2000" b="0" smtClean="0">
                <a:latin typeface="Arial" charset="0"/>
                <a:ea typeface="ＭＳ Ｐゴシック" pitchFamily="-112" charset="-128"/>
              </a:rPr>
              <a:t> </a:t>
            </a:r>
          </a:p>
          <a:p>
            <a:pPr marL="533400" indent="-533400" eaLnBrk="1" hangingPunct="1">
              <a:spcBef>
                <a:spcPct val="0"/>
              </a:spcBef>
              <a:buFont typeface="Arial" charset="0"/>
              <a:buAutoNum type="arabicPeriod"/>
            </a:pPr>
            <a:r>
              <a:rPr lang="en-US" sz="2000" smtClean="0">
                <a:latin typeface="Arial" charset="0"/>
                <a:ea typeface="ＭＳ Ｐゴシック" pitchFamily="-112" charset="-128"/>
              </a:rPr>
              <a:t>[Who] </a:t>
            </a:r>
            <a:r>
              <a:rPr lang="en-US" sz="2000" b="0" smtClean="0">
                <a:latin typeface="Arial" charset="0"/>
                <a:ea typeface="ＭＳ Ｐゴシック" pitchFamily="-112" charset="-128"/>
              </a:rPr>
              <a:t>How can more engineering faculty engage in</a:t>
            </a:r>
            <a:r>
              <a:rPr lang="en-US" sz="2000" i="1" smtClean="0">
                <a:latin typeface="Arial" charset="0"/>
                <a:ea typeface="ＭＳ Ｐゴシック" pitchFamily="-112" charset="-128"/>
              </a:rPr>
              <a:t> scholarly and systematic innovation</a:t>
            </a:r>
            <a:r>
              <a:rPr lang="en-US" sz="2000" b="0" smtClean="0">
                <a:latin typeface="Arial" charset="0"/>
                <a:ea typeface="ＭＳ Ｐゴシック" pitchFamily="-112" charset="-128"/>
              </a:rPr>
              <a:t> in engineering education?</a:t>
            </a:r>
          </a:p>
          <a:p>
            <a:pPr marL="533400" indent="-533400" eaLnBrk="1" hangingPunct="1">
              <a:lnSpc>
                <a:spcPct val="105000"/>
              </a:lnSpc>
              <a:spcBef>
                <a:spcPct val="100000"/>
              </a:spcBef>
              <a:buFont typeface="Arial" charset="0"/>
              <a:buAutoNum type="arabicPeriod"/>
            </a:pPr>
            <a:r>
              <a:rPr lang="en-US" sz="2000" smtClean="0">
                <a:latin typeface="Arial" charset="0"/>
                <a:ea typeface="ＭＳ Ｐゴシック" pitchFamily="-112" charset="-128"/>
              </a:rPr>
              <a:t>[How]</a:t>
            </a:r>
            <a:r>
              <a:rPr lang="en-US" sz="2000" b="0" smtClean="0">
                <a:latin typeface="Arial" charset="0"/>
                <a:ea typeface="ＭＳ Ｐゴシック" pitchFamily="-112" charset="-128"/>
              </a:rPr>
              <a:t> How can innovation as a </a:t>
            </a:r>
            <a:r>
              <a:rPr lang="en-US" sz="2000" i="1" smtClean="0">
                <a:latin typeface="Arial" charset="0"/>
                <a:ea typeface="ＭＳ Ｐゴシック" pitchFamily="-112" charset="-128"/>
              </a:rPr>
              <a:t>cycle of educational practice and research</a:t>
            </a:r>
            <a:r>
              <a:rPr lang="en-US" sz="2000" b="0" smtClean="0">
                <a:latin typeface="Arial" charset="0"/>
                <a:ea typeface="ＭＳ Ｐゴシック" pitchFamily="-112" charset="-128"/>
              </a:rPr>
              <a:t> be practiced more effectively?</a:t>
            </a:r>
          </a:p>
          <a:p>
            <a:pPr marL="533400" indent="-533400" eaLnBrk="1" hangingPunct="1">
              <a:lnSpc>
                <a:spcPct val="105000"/>
              </a:lnSpc>
              <a:spcBef>
                <a:spcPct val="100000"/>
              </a:spcBef>
              <a:buFont typeface="Arial" charset="0"/>
              <a:buAutoNum type="arabicPeriod"/>
            </a:pPr>
            <a:r>
              <a:rPr lang="en-US" sz="2000" smtClean="0">
                <a:latin typeface="Arial" charset="0"/>
                <a:ea typeface="ＭＳ Ｐゴシック" pitchFamily="-112" charset="-128"/>
              </a:rPr>
              <a:t>[What]</a:t>
            </a:r>
            <a:r>
              <a:rPr lang="en-US" sz="2000" b="0" smtClean="0">
                <a:latin typeface="Arial" charset="0"/>
                <a:ea typeface="ＭＳ Ｐゴシック" pitchFamily="-112" charset="-128"/>
              </a:rPr>
              <a:t> What can we do to make engineering programs more </a:t>
            </a:r>
            <a:r>
              <a:rPr lang="en-US" sz="2000" i="1" smtClean="0">
                <a:latin typeface="Arial" charset="0"/>
                <a:ea typeface="ＭＳ Ｐゴシック" pitchFamily="-112" charset="-128"/>
              </a:rPr>
              <a:t>engaging, relevant, or welcoming</a:t>
            </a:r>
            <a:r>
              <a:rPr lang="en-US" sz="2000" b="0" smtClean="0">
                <a:latin typeface="Arial" charset="0"/>
                <a:ea typeface="ＭＳ Ｐゴシック" pitchFamily="-112" charset="-128"/>
              </a:rPr>
              <a:t> based on what we know about learning?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57200" y="381000"/>
            <a:ext cx="8380413" cy="461963"/>
          </a:xfrm>
          <a:prstGeom prst="rect">
            <a:avLst/>
          </a:prstGeom>
          <a:noFill/>
          <a:ln w="9525">
            <a:noFill/>
            <a:miter lim="800000"/>
            <a:headEnd/>
            <a:tailEnd/>
          </a:ln>
        </p:spPr>
        <p:txBody>
          <a:bodyPr wrap="none">
            <a:spAutoFit/>
          </a:bodyPr>
          <a:lstStyle/>
          <a:p>
            <a:r>
              <a:rPr lang="en-US">
                <a:solidFill>
                  <a:schemeClr val="bg1"/>
                </a:solidFill>
              </a:rPr>
              <a:t>Charles Vest, President of National Academy of Engineering</a:t>
            </a:r>
          </a:p>
        </p:txBody>
      </p:sp>
      <p:sp>
        <p:nvSpPr>
          <p:cNvPr id="19459" name="TextBox 2"/>
          <p:cNvSpPr txBox="1">
            <a:spLocks noChangeArrowheads="1"/>
          </p:cNvSpPr>
          <p:nvPr/>
        </p:nvSpPr>
        <p:spPr bwMode="auto">
          <a:xfrm>
            <a:off x="381000" y="1371600"/>
            <a:ext cx="8458200" cy="4524375"/>
          </a:xfrm>
          <a:prstGeom prst="rect">
            <a:avLst/>
          </a:prstGeom>
          <a:noFill/>
          <a:ln w="9525">
            <a:noFill/>
            <a:miter lim="800000"/>
            <a:headEnd/>
            <a:tailEnd/>
          </a:ln>
        </p:spPr>
        <p:txBody>
          <a:bodyPr>
            <a:spAutoFit/>
          </a:bodyPr>
          <a:lstStyle/>
          <a:p>
            <a:r>
              <a:rPr lang="en-US"/>
              <a:t>“As we think of the challenges ahead, it is important to remember that students are driven by passion, curiosity, engagement, and dreams. Although we cannot know exactly what they should be taught, we can focus on the environment in which they learn and the forces, ideas, inspirations, and empowering situations to which they are exposed. </a:t>
            </a:r>
          </a:p>
          <a:p>
            <a:endParaRPr lang="en-US"/>
          </a:p>
          <a:p>
            <a:r>
              <a:rPr lang="en-US"/>
              <a:t>In the long run, making universities and engineering schools exciting, creative, adventurous, rigorous, demanding, and empowering milieus is more important than specifying curricular details.”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24" descr="R:\My Documents\Meetings, Conferences, Papers\Logos &amp; Pix\ASEE\Largelogo.jpg"/>
          <p:cNvPicPr>
            <a:picLocks noChangeAspect="1" noChangeArrowheads="1"/>
          </p:cNvPicPr>
          <p:nvPr/>
        </p:nvPicPr>
        <p:blipFill>
          <a:blip r:embed="rId3" cstate="print"/>
          <a:srcRect/>
          <a:stretch>
            <a:fillRect/>
          </a:stretch>
        </p:blipFill>
        <p:spPr bwMode="auto">
          <a:xfrm>
            <a:off x="152400" y="3962400"/>
            <a:ext cx="1295400" cy="1257300"/>
          </a:xfrm>
          <a:prstGeom prst="rect">
            <a:avLst/>
          </a:prstGeom>
          <a:noFill/>
          <a:ln w="31750">
            <a:noFill/>
            <a:miter lim="800000"/>
            <a:headEnd/>
            <a:tailEnd/>
          </a:ln>
        </p:spPr>
      </p:pic>
      <p:sp>
        <p:nvSpPr>
          <p:cNvPr id="26" name="Rectangle 25"/>
          <p:cNvSpPr/>
          <p:nvPr/>
        </p:nvSpPr>
        <p:spPr>
          <a:xfrm>
            <a:off x="0" y="0"/>
            <a:ext cx="1524000" cy="3810000"/>
          </a:xfrm>
          <a:prstGeom prst="rect">
            <a:avLst/>
          </a:prstGeom>
          <a:solidFill>
            <a:srgbClr val="92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8" name="Rectangle 7"/>
          <p:cNvSpPr/>
          <p:nvPr/>
        </p:nvSpPr>
        <p:spPr>
          <a:xfrm>
            <a:off x="0" y="5334000"/>
            <a:ext cx="1524000" cy="15240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71685" name="Rectangle 11"/>
          <p:cNvSpPr>
            <a:spLocks noChangeArrowheads="1"/>
          </p:cNvSpPr>
          <p:nvPr/>
        </p:nvSpPr>
        <p:spPr bwMode="auto">
          <a:xfrm>
            <a:off x="0" y="0"/>
            <a:ext cx="9144000" cy="6858000"/>
          </a:xfrm>
          <a:prstGeom prst="rect">
            <a:avLst/>
          </a:prstGeom>
          <a:noFill/>
          <a:ln w="28575">
            <a:solidFill>
              <a:schemeClr val="tx1"/>
            </a:solidFill>
            <a:miter lim="800000"/>
            <a:headEnd/>
            <a:tailEnd/>
          </a:ln>
        </p:spPr>
        <p:txBody>
          <a:bodyPr wrap="none" anchor="ctr"/>
          <a:lstStyle/>
          <a:p>
            <a:endParaRPr lang="en-US"/>
          </a:p>
        </p:txBody>
      </p:sp>
      <p:sp>
        <p:nvSpPr>
          <p:cNvPr id="71686" name="Rectangle 6"/>
          <p:cNvSpPr>
            <a:spLocks noChangeArrowheads="1"/>
          </p:cNvSpPr>
          <p:nvPr/>
        </p:nvSpPr>
        <p:spPr bwMode="auto">
          <a:xfrm>
            <a:off x="2857500" y="2133600"/>
            <a:ext cx="4533900" cy="2911475"/>
          </a:xfrm>
          <a:prstGeom prst="rect">
            <a:avLst/>
          </a:prstGeom>
          <a:noFill/>
          <a:ln w="9525">
            <a:noFill/>
            <a:miter lim="800000"/>
            <a:headEnd/>
            <a:tailEnd/>
          </a:ln>
        </p:spPr>
        <p:txBody>
          <a:bodyPr wrap="none">
            <a:spAutoFit/>
          </a:bodyPr>
          <a:lstStyle/>
          <a:p>
            <a:pPr algn="ctr" eaLnBrk="0" hangingPunct="0">
              <a:lnSpc>
                <a:spcPct val="110000"/>
              </a:lnSpc>
            </a:pPr>
            <a:r>
              <a:rPr lang="en-US" sz="2800" b="1">
                <a:latin typeface="Berlin Sans FB" pitchFamily="34" charset="0"/>
                <a:cs typeface="Tahoma" pitchFamily="-112" charset="0"/>
              </a:rPr>
              <a:t>The Path Forward</a:t>
            </a:r>
          </a:p>
          <a:p>
            <a:pPr algn="ctr" eaLnBrk="0" hangingPunct="0">
              <a:lnSpc>
                <a:spcPct val="110000"/>
              </a:lnSpc>
            </a:pPr>
            <a:endParaRPr lang="en-US" sz="2800" b="1">
              <a:latin typeface="Berlin Sans FB" pitchFamily="34" charset="0"/>
              <a:cs typeface="Tahoma" pitchFamily="-112" charset="0"/>
            </a:endParaRPr>
          </a:p>
          <a:p>
            <a:pPr algn="ctr" eaLnBrk="0" hangingPunct="0">
              <a:lnSpc>
                <a:spcPct val="110000"/>
              </a:lnSpc>
            </a:pPr>
            <a:r>
              <a:rPr lang="en-US" sz="2800">
                <a:latin typeface="Berlin Sans FB" pitchFamily="34" charset="0"/>
                <a:cs typeface="Tahoma" pitchFamily="-112" charset="0"/>
              </a:rPr>
              <a:t>J. P. Mohsen</a:t>
            </a:r>
          </a:p>
          <a:p>
            <a:pPr algn="ctr" eaLnBrk="0" hangingPunct="0">
              <a:lnSpc>
                <a:spcPct val="110000"/>
              </a:lnSpc>
            </a:pPr>
            <a:r>
              <a:rPr lang="en-US" sz="2800">
                <a:latin typeface="Berlin Sans FB" pitchFamily="34" charset="0"/>
                <a:cs typeface="Tahoma" pitchFamily="-112" charset="0"/>
              </a:rPr>
              <a:t>University of Louisville</a:t>
            </a:r>
          </a:p>
          <a:p>
            <a:pPr algn="ctr" eaLnBrk="0" hangingPunct="0">
              <a:lnSpc>
                <a:spcPct val="110000"/>
              </a:lnSpc>
            </a:pPr>
            <a:r>
              <a:rPr lang="en-US" sz="2800">
                <a:latin typeface="Berlin Sans FB" pitchFamily="34" charset="0"/>
                <a:cs typeface="Tahoma" pitchFamily="-112" charset="0"/>
              </a:rPr>
              <a:t>ASEE President 2009-2010</a:t>
            </a:r>
          </a:p>
          <a:p>
            <a:pPr algn="ctr" eaLnBrk="0" hangingPunct="0">
              <a:lnSpc>
                <a:spcPct val="110000"/>
              </a:lnSpc>
            </a:pPr>
            <a:endParaRPr lang="en-US" sz="2800">
              <a:latin typeface="Berlin Sans FB" pitchFamily="34" charset="0"/>
              <a:cs typeface="Tahoma" pitchFamily="-112"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1524000" y="685800"/>
            <a:ext cx="7239000" cy="5929313"/>
          </a:xfrm>
        </p:spPr>
        <p:txBody>
          <a:bodyPr/>
          <a:lstStyle/>
          <a:p>
            <a:pPr eaLnBrk="1" hangingPunct="1"/>
            <a:r>
              <a:rPr lang="en-US" sz="6000" b="1" smtClean="0">
                <a:latin typeface="Berlin Sans FB Demi" pitchFamily="34" charset="0"/>
                <a:ea typeface="ＭＳ Ｐゴシック" pitchFamily="-112" charset="-128"/>
                <a:cs typeface="Tahoma" pitchFamily="-112" charset="0"/>
              </a:rPr>
              <a:t>Thank you!</a:t>
            </a:r>
            <a:r>
              <a:rPr lang="en-US" b="1" smtClean="0">
                <a:latin typeface="Berlin Sans FB Demi" pitchFamily="34" charset="0"/>
                <a:ea typeface="ＭＳ Ｐゴシック" pitchFamily="-112" charset="-128"/>
                <a:cs typeface="Tahoma" pitchFamily="-112" charset="0"/>
              </a:rPr>
              <a:t/>
            </a:r>
            <a:br>
              <a:rPr lang="en-US" b="1" smtClean="0">
                <a:latin typeface="Berlin Sans FB Demi" pitchFamily="34" charset="0"/>
                <a:ea typeface="ＭＳ Ｐゴシック" pitchFamily="-112" charset="-128"/>
                <a:cs typeface="Tahoma" pitchFamily="-112" charset="0"/>
              </a:rPr>
            </a:br>
            <a:r>
              <a:rPr lang="en-US" b="1" smtClean="0">
                <a:latin typeface="Berlin Sans FB Demi" pitchFamily="34" charset="0"/>
                <a:ea typeface="ＭＳ Ｐゴシック" pitchFamily="-112" charset="-128"/>
                <a:cs typeface="Tahoma" pitchFamily="-112" charset="0"/>
              </a:rPr>
              <a:t/>
            </a:r>
            <a:br>
              <a:rPr lang="en-US" b="1" smtClean="0">
                <a:latin typeface="Berlin Sans FB Demi"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Please drop your cards </a:t>
            </a:r>
            <a:br>
              <a:rPr lang="en-US" sz="2800" smtClean="0">
                <a:latin typeface="Berlin Sans FB"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in the boxes by the doors.</a:t>
            </a:r>
            <a:br>
              <a:rPr lang="en-US" sz="2800" smtClean="0">
                <a:latin typeface="Berlin Sans FB"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
            </a:r>
            <a:br>
              <a:rPr lang="en-US" sz="2800" smtClean="0">
                <a:latin typeface="Berlin Sans FB"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Come to the follow-up panel session 2312 10:30-noon. </a:t>
            </a:r>
            <a:br>
              <a:rPr lang="en-US" sz="2800" smtClean="0">
                <a:latin typeface="Berlin Sans FB"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
            </a:r>
            <a:br>
              <a:rPr lang="en-US" sz="2800" smtClean="0">
                <a:latin typeface="Berlin Sans FB"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Contribute your thoughts</a:t>
            </a:r>
            <a:br>
              <a:rPr lang="en-US" sz="2800" smtClean="0">
                <a:latin typeface="Berlin Sans FB"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on the project Web page at </a:t>
            </a:r>
            <a:r>
              <a:rPr lang="en-US" sz="2800" smtClean="0">
                <a:latin typeface="Berlin Sans FB" pitchFamily="34" charset="0"/>
                <a:ea typeface="ＭＳ Ｐゴシック" pitchFamily="-112" charset="-128"/>
                <a:cs typeface="Tahoma" pitchFamily="-112" charset="0"/>
                <a:hlinkClick r:id="rId3"/>
              </a:rPr>
              <a:t>www.asee.org</a:t>
            </a:r>
            <a:r>
              <a:rPr lang="en-US" sz="2800" smtClean="0">
                <a:latin typeface="Berlin Sans FB" pitchFamily="34" charset="0"/>
                <a:ea typeface="ＭＳ Ｐゴシック" pitchFamily="-112" charset="-128"/>
                <a:cs typeface="Tahoma" pitchFamily="-112" charset="0"/>
              </a:rPr>
              <a:t>.</a:t>
            </a:r>
            <a:br>
              <a:rPr lang="en-US" sz="2800" smtClean="0">
                <a:latin typeface="Berlin Sans FB" pitchFamily="34" charset="0"/>
                <a:ea typeface="ＭＳ Ｐゴシック" pitchFamily="-112" charset="-128"/>
                <a:cs typeface="Tahoma" pitchFamily="-112" charset="0"/>
              </a:rPr>
            </a:br>
            <a:r>
              <a:rPr lang="en-US" sz="2800" smtClean="0">
                <a:latin typeface="Berlin Sans FB" pitchFamily="34" charset="0"/>
                <a:ea typeface="ＭＳ Ｐゴシック" pitchFamily="-112" charset="-128"/>
                <a:cs typeface="Tahoma" pitchFamily="-112" charset="0"/>
              </a:rPr>
              <a:t> The site will be open for comments from June 23, 2009 until March 1, 2010.</a:t>
            </a:r>
            <a:r>
              <a:rPr lang="en-US" sz="2800" smtClean="0">
                <a:latin typeface="Berlin Sans FB" pitchFamily="34" charset="0"/>
                <a:ea typeface="ＭＳ Ｐゴシック" pitchFamily="-112" charset="-128"/>
              </a:rPr>
              <a:t/>
            </a:r>
            <a:br>
              <a:rPr lang="en-US" sz="2800" smtClean="0">
                <a:latin typeface="Berlin Sans FB" pitchFamily="34" charset="0"/>
                <a:ea typeface="ＭＳ Ｐゴシック" pitchFamily="-112" charset="-128"/>
              </a:rPr>
            </a:br>
            <a:endParaRPr lang="en-US" sz="2400" smtClean="0">
              <a:latin typeface="Berlin Sans FB" pitchFamily="34" charset="0"/>
              <a:ea typeface="ＭＳ Ｐゴシック" pitchFamily="-112" charset="-128"/>
            </a:endParaRPr>
          </a:p>
        </p:txBody>
      </p:sp>
      <p:pic>
        <p:nvPicPr>
          <p:cNvPr id="73731" name="Picture 24" descr="R:\My Documents\Meetings, Conferences, Papers\Logos &amp; Pix\ASEE\Largelogo.jpg"/>
          <p:cNvPicPr>
            <a:picLocks noChangeAspect="1" noChangeArrowheads="1"/>
          </p:cNvPicPr>
          <p:nvPr/>
        </p:nvPicPr>
        <p:blipFill>
          <a:blip r:embed="rId4" cstate="print"/>
          <a:srcRect/>
          <a:stretch>
            <a:fillRect/>
          </a:stretch>
        </p:blipFill>
        <p:spPr bwMode="auto">
          <a:xfrm>
            <a:off x="152400" y="3962400"/>
            <a:ext cx="1295400" cy="1257300"/>
          </a:xfrm>
          <a:prstGeom prst="rect">
            <a:avLst/>
          </a:prstGeom>
          <a:noFill/>
          <a:ln w="31750">
            <a:noFill/>
            <a:miter lim="800000"/>
            <a:headEnd/>
            <a:tailEnd/>
          </a:ln>
        </p:spPr>
      </p:pic>
      <p:sp>
        <p:nvSpPr>
          <p:cNvPr id="26" name="Rectangle 25"/>
          <p:cNvSpPr/>
          <p:nvPr/>
        </p:nvSpPr>
        <p:spPr>
          <a:xfrm>
            <a:off x="0" y="0"/>
            <a:ext cx="1524000" cy="3810000"/>
          </a:xfrm>
          <a:prstGeom prst="rect">
            <a:avLst/>
          </a:prstGeom>
          <a:solidFill>
            <a:srgbClr val="92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8" name="Rectangle 7"/>
          <p:cNvSpPr/>
          <p:nvPr/>
        </p:nvSpPr>
        <p:spPr>
          <a:xfrm>
            <a:off x="0" y="5334000"/>
            <a:ext cx="1524000" cy="15240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12" charset="-128"/>
            </a:endParaRPr>
          </a:p>
        </p:txBody>
      </p:sp>
      <p:sp>
        <p:nvSpPr>
          <p:cNvPr id="73734" name="Rectangle 11"/>
          <p:cNvSpPr>
            <a:spLocks noChangeArrowheads="1"/>
          </p:cNvSpPr>
          <p:nvPr/>
        </p:nvSpPr>
        <p:spPr bwMode="auto">
          <a:xfrm>
            <a:off x="0" y="0"/>
            <a:ext cx="9144000" cy="6858000"/>
          </a:xfrm>
          <a:prstGeom prst="rect">
            <a:avLst/>
          </a:prstGeom>
          <a:noFill/>
          <a:ln w="2857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a foundational premise</a:t>
            </a:r>
          </a:p>
        </p:txBody>
      </p:sp>
      <p:sp>
        <p:nvSpPr>
          <p:cNvPr id="20483" name="Rectangle 3"/>
          <p:cNvSpPr txBox="1">
            <a:spLocks/>
          </p:cNvSpPr>
          <p:nvPr/>
        </p:nvSpPr>
        <p:spPr bwMode="auto">
          <a:xfrm>
            <a:off x="3810000" y="2133600"/>
            <a:ext cx="4191000" cy="3429000"/>
          </a:xfrm>
          <a:prstGeom prst="rect">
            <a:avLst/>
          </a:prstGeom>
          <a:noFill/>
          <a:ln w="9525">
            <a:noFill/>
            <a:miter lim="800000"/>
            <a:headEnd/>
            <a:tailEnd/>
          </a:ln>
        </p:spPr>
        <p:txBody>
          <a:bodyPr/>
          <a:lstStyle/>
          <a:p>
            <a:pPr eaLnBrk="0" hangingPunct="0">
              <a:lnSpc>
                <a:spcPct val="110000"/>
              </a:lnSpc>
              <a:spcBef>
                <a:spcPct val="20000"/>
              </a:spcBef>
              <a:buFont typeface="Arial" charset="0"/>
              <a:buNone/>
            </a:pPr>
            <a:r>
              <a:rPr lang="en-US" sz="2000">
                <a:cs typeface="Arial" charset="0"/>
              </a:rPr>
              <a:t>Pedagogy cannot make up for a lack of content — but inattention        to pedagogy can seriously compromise learning</a:t>
            </a:r>
          </a:p>
          <a:p>
            <a:pPr eaLnBrk="0" hangingPunct="0">
              <a:lnSpc>
                <a:spcPct val="110000"/>
              </a:lnSpc>
              <a:spcBef>
                <a:spcPct val="20000"/>
              </a:spcBef>
              <a:buFont typeface="Arial" charset="0"/>
              <a:buNone/>
            </a:pPr>
            <a:endParaRPr lang="en-US" sz="2000">
              <a:cs typeface="Arial" charset="0"/>
            </a:endParaRPr>
          </a:p>
          <a:p>
            <a:pPr eaLnBrk="0" hangingPunct="0">
              <a:lnSpc>
                <a:spcPct val="110000"/>
              </a:lnSpc>
              <a:spcBef>
                <a:spcPct val="20000"/>
              </a:spcBef>
              <a:buFont typeface="Arial" charset="0"/>
              <a:buNone/>
            </a:pPr>
            <a:endParaRPr lang="en-US" sz="2000">
              <a:cs typeface="Arial" charset="0"/>
            </a:endParaRPr>
          </a:p>
          <a:p>
            <a:pPr eaLnBrk="0" hangingPunct="0">
              <a:lnSpc>
                <a:spcPct val="110000"/>
              </a:lnSpc>
              <a:spcBef>
                <a:spcPct val="20000"/>
              </a:spcBef>
              <a:buFont typeface="Arial" charset="0"/>
              <a:buNone/>
            </a:pPr>
            <a:endParaRPr lang="en-US" sz="1100">
              <a:cs typeface="Arial" charset="0"/>
            </a:endParaRPr>
          </a:p>
          <a:p>
            <a:pPr eaLnBrk="0" hangingPunct="0">
              <a:lnSpc>
                <a:spcPct val="110000"/>
              </a:lnSpc>
              <a:spcBef>
                <a:spcPct val="20000"/>
              </a:spcBef>
              <a:buFont typeface="Arial" charset="0"/>
              <a:buNone/>
            </a:pPr>
            <a:r>
              <a:rPr lang="en-US" sz="2000">
                <a:cs typeface="Arial" charset="0"/>
              </a:rPr>
              <a:t>High-quality learning environments are the result of attention to both content </a:t>
            </a:r>
            <a:r>
              <a:rPr lang="en-US" sz="2000" u="sng">
                <a:cs typeface="Arial" charset="0"/>
              </a:rPr>
              <a:t>and</a:t>
            </a:r>
            <a:r>
              <a:rPr lang="en-US" sz="2000">
                <a:cs typeface="Arial" charset="0"/>
              </a:rPr>
              <a:t> how people learn</a:t>
            </a:r>
            <a:endParaRPr lang="en-US" sz="1600">
              <a:cs typeface="Arial" charset="0"/>
            </a:endParaRPr>
          </a:p>
          <a:p>
            <a:pPr eaLnBrk="0" hangingPunct="0">
              <a:lnSpc>
                <a:spcPct val="110000"/>
              </a:lnSpc>
              <a:spcBef>
                <a:spcPct val="20000"/>
              </a:spcBef>
              <a:buFont typeface="Arial" charset="0"/>
              <a:buChar char="•"/>
            </a:pPr>
            <a:endParaRPr lang="en-US" sz="2000">
              <a:cs typeface="Arial" charset="0"/>
            </a:endParaRPr>
          </a:p>
        </p:txBody>
      </p:sp>
      <p:grpSp>
        <p:nvGrpSpPr>
          <p:cNvPr id="20484" name="Group 1036"/>
          <p:cNvGrpSpPr>
            <a:grpSpLocks/>
          </p:cNvGrpSpPr>
          <p:nvPr/>
        </p:nvGrpSpPr>
        <p:grpSpPr bwMode="auto">
          <a:xfrm>
            <a:off x="457200" y="4114800"/>
            <a:ext cx="2971800" cy="2171700"/>
            <a:chOff x="288" y="2592"/>
            <a:chExt cx="1872" cy="1368"/>
          </a:xfrm>
        </p:grpSpPr>
        <p:sp>
          <p:nvSpPr>
            <p:cNvPr id="2" name="Rectangle 87"/>
            <p:cNvSpPr>
              <a:spLocks noChangeArrowheads="1"/>
            </p:cNvSpPr>
            <p:nvPr/>
          </p:nvSpPr>
          <p:spPr bwMode="auto">
            <a:xfrm>
              <a:off x="288" y="2592"/>
              <a:ext cx="1872" cy="1368"/>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20490" name="Picture 20" descr="QEP_GTREP_stu_res_0452377-P2-171"/>
            <p:cNvPicPr>
              <a:picLocks noChangeAspect="1" noChangeArrowheads="1"/>
            </p:cNvPicPr>
            <p:nvPr/>
          </p:nvPicPr>
          <p:blipFill>
            <a:blip r:embed="rId3" cstate="print"/>
            <a:srcRect/>
            <a:stretch>
              <a:fillRect/>
            </a:stretch>
          </p:blipFill>
          <p:spPr bwMode="auto">
            <a:xfrm>
              <a:off x="391" y="2697"/>
              <a:ext cx="1666" cy="1159"/>
            </a:xfrm>
            <a:prstGeom prst="rect">
              <a:avLst/>
            </a:prstGeom>
            <a:noFill/>
            <a:ln w="9525">
              <a:noFill/>
              <a:miter lim="800000"/>
              <a:headEnd/>
              <a:tailEnd/>
            </a:ln>
          </p:spPr>
        </p:pic>
      </p:grpSp>
      <p:grpSp>
        <p:nvGrpSpPr>
          <p:cNvPr id="20485" name="Group 1035"/>
          <p:cNvGrpSpPr>
            <a:grpSpLocks/>
          </p:cNvGrpSpPr>
          <p:nvPr/>
        </p:nvGrpSpPr>
        <p:grpSpPr bwMode="auto">
          <a:xfrm>
            <a:off x="457200" y="1752600"/>
            <a:ext cx="2971800" cy="2171700"/>
            <a:chOff x="288" y="1104"/>
            <a:chExt cx="1872" cy="1368"/>
          </a:xfrm>
        </p:grpSpPr>
        <p:sp>
          <p:nvSpPr>
            <p:cNvPr id="8" name="Rectangle 87"/>
            <p:cNvSpPr>
              <a:spLocks noChangeArrowheads="1"/>
            </p:cNvSpPr>
            <p:nvPr/>
          </p:nvSpPr>
          <p:spPr bwMode="auto">
            <a:xfrm>
              <a:off x="288" y="1104"/>
              <a:ext cx="1872" cy="1368"/>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20488" name="Picture 3"/>
            <p:cNvPicPr>
              <a:picLocks noChangeAspect="1" noChangeArrowheads="1"/>
            </p:cNvPicPr>
            <p:nvPr/>
          </p:nvPicPr>
          <p:blipFill>
            <a:blip r:embed="rId4" cstate="print"/>
            <a:srcRect/>
            <a:stretch>
              <a:fillRect/>
            </a:stretch>
          </p:blipFill>
          <p:spPr bwMode="auto">
            <a:xfrm>
              <a:off x="391" y="1206"/>
              <a:ext cx="1666" cy="1164"/>
            </a:xfrm>
            <a:prstGeom prst="rect">
              <a:avLst/>
            </a:prstGeom>
            <a:noFill/>
            <a:ln w="9525">
              <a:noFill/>
              <a:miter lim="800000"/>
              <a:headEnd/>
              <a:tailEnd/>
            </a:ln>
          </p:spPr>
        </p:pic>
      </p:grpSp>
      <p:sp>
        <p:nvSpPr>
          <p:cNvPr id="20486" name="Title 1"/>
          <p:cNvSpPr txBox="1">
            <a:spLocks/>
          </p:cNvSpPr>
          <p:nvPr/>
        </p:nvSpPr>
        <p:spPr bwMode="auto">
          <a:xfrm>
            <a:off x="0" y="914400"/>
            <a:ext cx="9144000" cy="1143000"/>
          </a:xfrm>
          <a:prstGeom prst="rect">
            <a:avLst/>
          </a:prstGeom>
          <a:noFill/>
          <a:ln w="9525">
            <a:noFill/>
            <a:miter lim="800000"/>
            <a:headEnd/>
            <a:tailEnd/>
          </a:ln>
        </p:spPr>
        <p:txBody>
          <a:bodyPr anchor="ctr"/>
          <a:lstStyle/>
          <a:p>
            <a:pPr algn="ctr" eaLnBrk="0" hangingPunct="0"/>
            <a:r>
              <a:rPr lang="en-US" sz="2000" b="1">
                <a:latin typeface="Tahoma" pitchFamily="-112" charset="0"/>
                <a:cs typeface="Tahoma" pitchFamily="-112" charset="0"/>
              </a:rPr>
              <a:t>How we teach is as important as what we teach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the focus of the report</a:t>
            </a:r>
          </a:p>
        </p:txBody>
      </p:sp>
      <p:sp>
        <p:nvSpPr>
          <p:cNvPr id="22531" name="Rectangle 3"/>
          <p:cNvSpPr txBox="1">
            <a:spLocks/>
          </p:cNvSpPr>
          <p:nvPr/>
        </p:nvSpPr>
        <p:spPr bwMode="auto">
          <a:xfrm>
            <a:off x="4437063" y="2286000"/>
            <a:ext cx="4173537" cy="2057400"/>
          </a:xfrm>
          <a:prstGeom prst="rect">
            <a:avLst/>
          </a:prstGeom>
          <a:noFill/>
          <a:ln w="9525">
            <a:noFill/>
            <a:miter lim="800000"/>
            <a:headEnd/>
            <a:tailEnd/>
          </a:ln>
        </p:spPr>
        <p:txBody>
          <a:bodyPr/>
          <a:lstStyle/>
          <a:p>
            <a:pPr eaLnBrk="0" hangingPunct="0">
              <a:lnSpc>
                <a:spcPct val="110000"/>
              </a:lnSpc>
              <a:spcBef>
                <a:spcPct val="20000"/>
              </a:spcBef>
              <a:buFont typeface="Arial" charset="0"/>
              <a:buNone/>
            </a:pPr>
            <a:r>
              <a:rPr lang="en-US" sz="2000">
                <a:cs typeface="Arial" charset="0"/>
              </a:rPr>
              <a:t>This report is NOT about preparing the “next generation” engineer or about what we know about learning </a:t>
            </a:r>
            <a:r>
              <a:rPr lang="en-US" sz="2000" i="1">
                <a:cs typeface="Arial" charset="0"/>
              </a:rPr>
              <a:t>per se.</a:t>
            </a:r>
            <a:r>
              <a:rPr lang="en-US" sz="2000">
                <a:cs typeface="Arial" charset="0"/>
              </a:rPr>
              <a:t> Rather, it </a:t>
            </a:r>
            <a:r>
              <a:rPr lang="en-US" sz="2000" u="sng">
                <a:cs typeface="Arial" charset="0"/>
              </a:rPr>
              <a:t>connects</a:t>
            </a:r>
            <a:r>
              <a:rPr lang="en-US" sz="2000">
                <a:cs typeface="Arial" charset="0"/>
              </a:rPr>
              <a:t> these two bodies of knowledge.</a:t>
            </a:r>
          </a:p>
          <a:p>
            <a:pPr eaLnBrk="0" hangingPunct="0">
              <a:lnSpc>
                <a:spcPct val="110000"/>
              </a:lnSpc>
              <a:spcBef>
                <a:spcPct val="20000"/>
              </a:spcBef>
              <a:buFont typeface="Arial" charset="0"/>
              <a:buNone/>
            </a:pPr>
            <a:endParaRPr lang="en-US" sz="2000" b="1">
              <a:latin typeface="Tahoma" pitchFamily="-112" charset="0"/>
              <a:cs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2198688" y="1828800"/>
            <a:ext cx="1916112" cy="26670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261938" y="1828800"/>
            <a:ext cx="1809750" cy="2662238"/>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9" name="Up-Down Arrow 8"/>
          <p:cNvSpPr>
            <a:spLocks noChangeArrowheads="1"/>
          </p:cNvSpPr>
          <p:nvPr/>
        </p:nvSpPr>
        <p:spPr bwMode="auto">
          <a:xfrm rot="-5400000">
            <a:off x="1828800" y="2667000"/>
            <a:ext cx="609600" cy="914400"/>
          </a:xfrm>
          <a:prstGeom prst="upDownArrow">
            <a:avLst>
              <a:gd name="adj1" fmla="val 50000"/>
              <a:gd name="adj2" fmla="val 50000"/>
            </a:avLst>
          </a:prstGeom>
          <a:solidFill>
            <a:srgbClr val="C4CDB3"/>
          </a:solidFill>
          <a:ln w="6350">
            <a:solidFill>
              <a:srgbClr val="7F7F7F"/>
            </a:solidFill>
            <a:miter lim="800000"/>
            <a:headEnd/>
            <a:tailEnd/>
          </a:ln>
          <a:effectLst>
            <a:outerShdw blurRad="63500" dist="38100" dir="2700000" algn="tl" rotWithShape="0">
              <a:srgbClr val="000000">
                <a:alpha val="39998"/>
              </a:srgbClr>
            </a:outerShdw>
          </a:effectLst>
        </p:spPr>
        <p:txBody>
          <a:bodyPr vert="eaVert" anchor="ctr"/>
          <a:lstStyle/>
          <a:p>
            <a:pPr algn="ctr"/>
            <a:endParaRPr lang="en-US">
              <a:solidFill>
                <a:srgbClr val="FFFFFF"/>
              </a:solidFill>
              <a:latin typeface="Calibri" pitchFamily="-112" charset="0"/>
            </a:endParaRPr>
          </a:p>
        </p:txBody>
      </p:sp>
      <p:sp>
        <p:nvSpPr>
          <p:cNvPr id="22535" name="Rectangle 6"/>
          <p:cNvSpPr>
            <a:spLocks noChangeArrowheads="1"/>
          </p:cNvSpPr>
          <p:nvPr/>
        </p:nvSpPr>
        <p:spPr bwMode="auto">
          <a:xfrm>
            <a:off x="0" y="4800600"/>
            <a:ext cx="9144000" cy="427038"/>
          </a:xfrm>
          <a:prstGeom prst="rect">
            <a:avLst/>
          </a:prstGeom>
          <a:noFill/>
          <a:ln w="9525">
            <a:noFill/>
            <a:miter lim="800000"/>
            <a:headEnd/>
            <a:tailEnd/>
          </a:ln>
        </p:spPr>
        <p:txBody>
          <a:bodyPr>
            <a:spAutoFit/>
          </a:bodyPr>
          <a:lstStyle/>
          <a:p>
            <a:pPr algn="ctr" eaLnBrk="0" hangingPunct="0">
              <a:lnSpc>
                <a:spcPct val="110000"/>
              </a:lnSpc>
              <a:spcBef>
                <a:spcPct val="20000"/>
              </a:spcBef>
            </a:pPr>
            <a:r>
              <a:rPr lang="en-US" sz="2000">
                <a:latin typeface="Tahoma" pitchFamily="-112" charset="0"/>
                <a:cs typeface="Arial" charset="0"/>
              </a:rPr>
              <a:t>This report is about </a:t>
            </a:r>
            <a:r>
              <a:rPr lang="en-US" sz="2000" b="1">
                <a:latin typeface="Tahoma" pitchFamily="-112" charset="0"/>
                <a:cs typeface="Arial" charset="0"/>
              </a:rPr>
              <a:t>engineering learning.</a:t>
            </a:r>
            <a:endParaRPr lang="en-US" sz="2000" b="1">
              <a:latin typeface="Tahoma" pitchFamily="-112" charset="0"/>
              <a:cs typeface="Tahoma" pitchFamily="-11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the purpose of the Phase 1 report</a:t>
            </a:r>
          </a:p>
        </p:txBody>
      </p:sp>
      <p:sp>
        <p:nvSpPr>
          <p:cNvPr id="24579" name="Rectangle 3"/>
          <p:cNvSpPr txBox="1">
            <a:spLocks/>
          </p:cNvSpPr>
          <p:nvPr/>
        </p:nvSpPr>
        <p:spPr bwMode="auto">
          <a:xfrm>
            <a:off x="4114800" y="1447800"/>
            <a:ext cx="4953000" cy="4648200"/>
          </a:xfrm>
          <a:prstGeom prst="rect">
            <a:avLst/>
          </a:prstGeom>
          <a:noFill/>
          <a:ln w="9525">
            <a:noFill/>
            <a:miter lim="800000"/>
            <a:headEnd/>
            <a:tailEnd/>
          </a:ln>
        </p:spPr>
        <p:txBody>
          <a:bodyPr/>
          <a:lstStyle/>
          <a:p>
            <a:pPr eaLnBrk="0" hangingPunct="0">
              <a:lnSpc>
                <a:spcPct val="110000"/>
              </a:lnSpc>
              <a:spcBef>
                <a:spcPct val="20000"/>
              </a:spcBef>
              <a:buFont typeface="Arial" charset="0"/>
              <a:buNone/>
            </a:pPr>
            <a:r>
              <a:rPr lang="en-US" sz="2000">
                <a:cs typeface="Arial" charset="0"/>
              </a:rPr>
              <a:t>…to </a:t>
            </a:r>
            <a:r>
              <a:rPr lang="en-US" sz="2000" b="1">
                <a:latin typeface="Tahoma" pitchFamily="-112" charset="0"/>
                <a:cs typeface="Tahoma" pitchFamily="-112" charset="0"/>
              </a:rPr>
              <a:t>catalyze a conversation on creating and sustaining a vibrant engineering academic culture for scholarly and systematic educational innovation </a:t>
            </a:r>
            <a:r>
              <a:rPr lang="en-US" sz="2000">
                <a:cs typeface="Arial" charset="0"/>
              </a:rPr>
              <a:t>— just as we have for technological innovation</a:t>
            </a:r>
            <a:r>
              <a:rPr lang="en-US" sz="1000">
                <a:cs typeface="Arial" charset="0"/>
              </a:rPr>
              <a:t> </a:t>
            </a:r>
            <a:r>
              <a:rPr lang="en-US" sz="2000">
                <a:cs typeface="Arial" charset="0"/>
              </a:rPr>
              <a:t>— to ensure that the U.S. engineering profession has the right people with the right talent for a global society.</a:t>
            </a:r>
          </a:p>
          <a:p>
            <a:pPr eaLnBrk="0" hangingPunct="0">
              <a:lnSpc>
                <a:spcPct val="110000"/>
              </a:lnSpc>
              <a:spcBef>
                <a:spcPct val="20000"/>
              </a:spcBef>
              <a:buFont typeface="Arial" charset="0"/>
              <a:buNone/>
            </a:pPr>
            <a:endParaRPr lang="en-US" sz="1000">
              <a:cs typeface="Arial" charset="0"/>
            </a:endParaRPr>
          </a:p>
          <a:p>
            <a:pPr eaLnBrk="0" hangingPunct="0">
              <a:lnSpc>
                <a:spcPct val="110000"/>
              </a:lnSpc>
              <a:spcBef>
                <a:spcPct val="20000"/>
              </a:spcBef>
              <a:buFont typeface="Arial" charset="0"/>
              <a:buNone/>
            </a:pPr>
            <a:r>
              <a:rPr lang="en-US" sz="2000" b="1">
                <a:latin typeface="Tahoma" pitchFamily="-112" charset="0"/>
                <a:cs typeface="Tahoma" pitchFamily="-112" charset="0"/>
              </a:rPr>
              <a:t>Two-phase project :</a:t>
            </a:r>
          </a:p>
          <a:p>
            <a:pPr eaLnBrk="0" hangingPunct="0">
              <a:lnSpc>
                <a:spcPct val="110000"/>
              </a:lnSpc>
              <a:spcBef>
                <a:spcPct val="20000"/>
              </a:spcBef>
              <a:buFont typeface="Arial" charset="0"/>
              <a:buNone/>
            </a:pPr>
            <a:r>
              <a:rPr lang="en-US" sz="2000">
                <a:cs typeface="Arial" charset="0"/>
              </a:rPr>
              <a:t>Phase 1 ─ A report for conversation</a:t>
            </a:r>
          </a:p>
          <a:p>
            <a:pPr eaLnBrk="0" hangingPunct="0">
              <a:lnSpc>
                <a:spcPct val="110000"/>
              </a:lnSpc>
              <a:spcBef>
                <a:spcPct val="20000"/>
              </a:spcBef>
              <a:buFont typeface="Arial" charset="0"/>
              <a:buNone/>
            </a:pPr>
            <a:r>
              <a:rPr lang="en-US" sz="2000">
                <a:cs typeface="Arial" charset="0"/>
              </a:rPr>
              <a:t>Phase 2 ─ Contributions from the broader engineering community and final report</a:t>
            </a:r>
          </a:p>
          <a:p>
            <a:pPr eaLnBrk="0" hangingPunct="0">
              <a:lnSpc>
                <a:spcPct val="110000"/>
              </a:lnSpc>
              <a:spcBef>
                <a:spcPct val="20000"/>
              </a:spcBef>
              <a:buFont typeface="Arial" charset="0"/>
              <a:buChar char="•"/>
            </a:pPr>
            <a:endParaRPr lang="en-US" sz="2000">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152400" y="1447800"/>
            <a:ext cx="3640138" cy="4724400"/>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grpSp>
        <p:nvGrpSpPr>
          <p:cNvPr id="24581" name="Group 1032"/>
          <p:cNvGrpSpPr>
            <a:grpSpLocks/>
          </p:cNvGrpSpPr>
          <p:nvPr/>
        </p:nvGrpSpPr>
        <p:grpSpPr bwMode="auto">
          <a:xfrm>
            <a:off x="914400" y="2724150"/>
            <a:ext cx="2667000" cy="2000250"/>
            <a:chOff x="816" y="1668"/>
            <a:chExt cx="1680" cy="1260"/>
          </a:xfrm>
        </p:grpSpPr>
        <p:sp>
          <p:nvSpPr>
            <p:cNvPr id="10" name="Rectangle 87"/>
            <p:cNvSpPr>
              <a:spLocks noChangeArrowheads="1"/>
            </p:cNvSpPr>
            <p:nvPr/>
          </p:nvSpPr>
          <p:spPr bwMode="auto">
            <a:xfrm>
              <a:off x="816" y="1668"/>
              <a:ext cx="1680" cy="1260"/>
            </a:xfrm>
            <a:prstGeom prst="rect">
              <a:avLst/>
            </a:prstGeom>
            <a:solidFill>
              <a:schemeClr val="bg1"/>
            </a:solidFill>
            <a:ln w="6350">
              <a:solidFill>
                <a:srgbClr val="A6A6A6"/>
              </a:solidFill>
              <a:miter lim="800000"/>
              <a:headEnd/>
              <a:tailEnd/>
            </a:ln>
            <a:effectLst>
              <a:outerShdw blurRad="63500" dist="38100" dir="2700000" algn="tl" rotWithShape="0">
                <a:srgbClr val="000000">
                  <a:alpha val="39999"/>
                </a:srgbClr>
              </a:outerShdw>
            </a:effectLst>
          </p:spPr>
          <p:txBody>
            <a:bodyPr wrap="none" anchor="ctr"/>
            <a:lstStyle/>
            <a:p>
              <a:endParaRPr lang="en-US"/>
            </a:p>
          </p:txBody>
        </p:sp>
        <p:pic>
          <p:nvPicPr>
            <p:cNvPr id="24583" name="Picture 5"/>
            <p:cNvPicPr>
              <a:picLocks noChangeAspect="1" noChangeArrowheads="1"/>
            </p:cNvPicPr>
            <p:nvPr/>
          </p:nvPicPr>
          <p:blipFill>
            <a:blip r:embed="rId4" cstate="print"/>
            <a:srcRect/>
            <a:stretch>
              <a:fillRect/>
            </a:stretch>
          </p:blipFill>
          <p:spPr bwMode="auto">
            <a:xfrm>
              <a:off x="914" y="1772"/>
              <a:ext cx="1483" cy="10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 who, what, and how</a:t>
            </a:r>
          </a:p>
        </p:txBody>
      </p:sp>
      <p:sp>
        <p:nvSpPr>
          <p:cNvPr id="26627" name="Rectangle 3"/>
          <p:cNvSpPr txBox="1">
            <a:spLocks/>
          </p:cNvSpPr>
          <p:nvPr/>
        </p:nvSpPr>
        <p:spPr bwMode="auto">
          <a:xfrm>
            <a:off x="1219200" y="2362200"/>
            <a:ext cx="6705600" cy="3048000"/>
          </a:xfrm>
          <a:prstGeom prst="rect">
            <a:avLst/>
          </a:prstGeom>
          <a:noFill/>
          <a:ln w="9525">
            <a:noFill/>
            <a:miter lim="800000"/>
            <a:headEnd/>
            <a:tailEnd/>
          </a:ln>
        </p:spPr>
        <p:txBody>
          <a:bodyPr/>
          <a:lstStyle/>
          <a:p>
            <a:pPr eaLnBrk="0" hangingPunct="0">
              <a:lnSpc>
                <a:spcPct val="110000"/>
              </a:lnSpc>
              <a:spcBef>
                <a:spcPct val="20000"/>
              </a:spcBef>
            </a:pPr>
            <a:r>
              <a:rPr lang="en-US" sz="2000">
                <a:cs typeface="Arial" charset="0"/>
              </a:rPr>
              <a:t>Most reports emphasize </a:t>
            </a:r>
            <a:r>
              <a:rPr lang="en-US" sz="2000" b="1">
                <a:latin typeface="Tahoma" pitchFamily="-112" charset="0"/>
                <a:cs typeface="Tahoma" pitchFamily="-112" charset="0"/>
              </a:rPr>
              <a:t>“what” </a:t>
            </a:r>
            <a:r>
              <a:rPr lang="en-US" sz="2000">
                <a:cs typeface="Arial" charset="0"/>
              </a:rPr>
              <a:t>needs to change (e.g., topics to cover, experiences to offer);</a:t>
            </a:r>
          </a:p>
          <a:p>
            <a:pPr eaLnBrk="0" hangingPunct="0">
              <a:lnSpc>
                <a:spcPct val="110000"/>
              </a:lnSpc>
              <a:spcBef>
                <a:spcPct val="20000"/>
              </a:spcBef>
            </a:pPr>
            <a:endParaRPr lang="en-US" sz="2000">
              <a:cs typeface="Arial" charset="0"/>
            </a:endParaRPr>
          </a:p>
          <a:p>
            <a:pPr eaLnBrk="0" hangingPunct="0">
              <a:lnSpc>
                <a:spcPct val="110000"/>
              </a:lnSpc>
              <a:spcBef>
                <a:spcPct val="20000"/>
              </a:spcBef>
            </a:pPr>
            <a:r>
              <a:rPr lang="en-US" sz="2000" b="1">
                <a:latin typeface="Tahoma" pitchFamily="-112" charset="0"/>
                <a:cs typeface="Tahoma" pitchFamily="-112" charset="0"/>
              </a:rPr>
              <a:t>“who” </a:t>
            </a:r>
            <a:r>
              <a:rPr lang="en-US" sz="2000">
                <a:cs typeface="Arial" charset="0"/>
              </a:rPr>
              <a:t>should drive the change and </a:t>
            </a:r>
            <a:r>
              <a:rPr lang="en-US" sz="2000" b="1">
                <a:latin typeface="Tahoma" pitchFamily="-112" charset="0"/>
                <a:cs typeface="Tahoma" pitchFamily="-112" charset="0"/>
              </a:rPr>
              <a:t>“how” </a:t>
            </a:r>
            <a:r>
              <a:rPr lang="en-US" sz="2000">
                <a:cs typeface="Arial" charset="0"/>
              </a:rPr>
              <a:t>have not been as fully discussed — but largely determine how quickly and how well change occurs and how it is sustained.</a:t>
            </a:r>
          </a:p>
          <a:p>
            <a:pPr eaLnBrk="0" hangingPunct="0">
              <a:lnSpc>
                <a:spcPct val="110000"/>
              </a:lnSpc>
              <a:spcBef>
                <a:spcPct val="20000"/>
              </a:spcBef>
            </a:pPr>
            <a:endParaRPr lang="en-US" sz="2000">
              <a:cs typeface="Arial" charset="0"/>
            </a:endParaRPr>
          </a:p>
          <a:p>
            <a:pPr eaLnBrk="0" hangingPunct="0">
              <a:lnSpc>
                <a:spcPct val="110000"/>
              </a:lnSpc>
              <a:spcBef>
                <a:spcPct val="20000"/>
              </a:spcBef>
            </a:pPr>
            <a:endParaRPr lang="en-US" sz="200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 “how” the landscape of </a:t>
            </a:r>
          </a:p>
          <a:p>
            <a:pPr algn="ctr" eaLnBrk="0" hangingPunct="0"/>
            <a:r>
              <a:rPr lang="en-US" sz="2800">
                <a:solidFill>
                  <a:schemeClr val="bg1"/>
                </a:solidFill>
                <a:latin typeface="Berlin Sans FB Demi" pitchFamily="34" charset="0"/>
              </a:rPr>
              <a:t>educational innovation looks today</a:t>
            </a:r>
          </a:p>
        </p:txBody>
      </p:sp>
      <p:sp>
        <p:nvSpPr>
          <p:cNvPr id="28675" name="Text Box 6"/>
          <p:cNvSpPr txBox="1">
            <a:spLocks noChangeArrowheads="1"/>
          </p:cNvSpPr>
          <p:nvPr/>
        </p:nvSpPr>
        <p:spPr bwMode="auto">
          <a:xfrm>
            <a:off x="533400" y="4191000"/>
            <a:ext cx="2263775" cy="1006475"/>
          </a:xfrm>
          <a:prstGeom prst="rect">
            <a:avLst/>
          </a:prstGeom>
          <a:noFill/>
          <a:ln w="9525">
            <a:noFill/>
            <a:miter lim="800000"/>
            <a:headEnd/>
            <a:tailEnd/>
          </a:ln>
        </p:spPr>
        <p:txBody>
          <a:bodyPr>
            <a:spAutoFit/>
          </a:bodyPr>
          <a:lstStyle/>
          <a:p>
            <a:pPr algn="ctr"/>
            <a:r>
              <a:rPr lang="en-US" sz="2000"/>
              <a:t>(Engineering) education researchers</a:t>
            </a:r>
          </a:p>
        </p:txBody>
      </p:sp>
      <p:sp>
        <p:nvSpPr>
          <p:cNvPr id="28676" name="Line 10"/>
          <p:cNvSpPr>
            <a:spLocks noChangeShapeType="1"/>
          </p:cNvSpPr>
          <p:nvPr/>
        </p:nvSpPr>
        <p:spPr bwMode="auto">
          <a:xfrm>
            <a:off x="2590800" y="4191000"/>
            <a:ext cx="1524000" cy="1600200"/>
          </a:xfrm>
          <a:prstGeom prst="line">
            <a:avLst/>
          </a:prstGeom>
          <a:noFill/>
          <a:ln w="57150" cap="rnd">
            <a:solidFill>
              <a:schemeClr val="tx1"/>
            </a:solidFill>
            <a:round/>
            <a:headEnd/>
            <a:tailEnd/>
          </a:ln>
        </p:spPr>
        <p:txBody>
          <a:bodyPr wrap="none" anchor="ctr"/>
          <a:lstStyle/>
          <a:p>
            <a:endParaRPr lang="en-US"/>
          </a:p>
        </p:txBody>
      </p:sp>
      <p:sp>
        <p:nvSpPr>
          <p:cNvPr id="28677" name="Text Box 13"/>
          <p:cNvSpPr txBox="1">
            <a:spLocks noChangeArrowheads="1"/>
          </p:cNvSpPr>
          <p:nvPr/>
        </p:nvSpPr>
        <p:spPr bwMode="auto">
          <a:xfrm>
            <a:off x="5791200" y="4191000"/>
            <a:ext cx="1997075" cy="1006475"/>
          </a:xfrm>
          <a:prstGeom prst="rect">
            <a:avLst/>
          </a:prstGeom>
          <a:noFill/>
          <a:ln w="9525">
            <a:noFill/>
            <a:miter lim="800000"/>
            <a:headEnd/>
            <a:tailEnd/>
          </a:ln>
        </p:spPr>
        <p:txBody>
          <a:bodyPr>
            <a:spAutoFit/>
          </a:bodyPr>
          <a:lstStyle/>
          <a:p>
            <a:pPr algn="ctr"/>
            <a:r>
              <a:rPr lang="en-US" sz="2000"/>
              <a:t>Engineering education practitioners</a:t>
            </a:r>
          </a:p>
        </p:txBody>
      </p:sp>
      <p:sp>
        <p:nvSpPr>
          <p:cNvPr id="28678" name="Line 8"/>
          <p:cNvSpPr>
            <a:spLocks noChangeShapeType="1"/>
          </p:cNvSpPr>
          <p:nvPr/>
        </p:nvSpPr>
        <p:spPr bwMode="auto">
          <a:xfrm>
            <a:off x="5334000" y="4191000"/>
            <a:ext cx="2819400" cy="0"/>
          </a:xfrm>
          <a:prstGeom prst="line">
            <a:avLst/>
          </a:prstGeom>
          <a:noFill/>
          <a:ln w="57150" cap="rnd">
            <a:solidFill>
              <a:schemeClr val="tx1"/>
            </a:solidFill>
            <a:round/>
            <a:headEnd/>
            <a:tailEnd/>
          </a:ln>
        </p:spPr>
        <p:txBody>
          <a:bodyPr wrap="none" anchor="ctr"/>
          <a:lstStyle/>
          <a:p>
            <a:endParaRPr lang="en-US"/>
          </a:p>
        </p:txBody>
      </p:sp>
      <p:sp>
        <p:nvSpPr>
          <p:cNvPr id="28679" name="Text Box 6"/>
          <p:cNvSpPr txBox="1">
            <a:spLocks noChangeArrowheads="1"/>
          </p:cNvSpPr>
          <p:nvPr/>
        </p:nvSpPr>
        <p:spPr bwMode="auto">
          <a:xfrm>
            <a:off x="2895600" y="3581400"/>
            <a:ext cx="2406650" cy="1431925"/>
          </a:xfrm>
          <a:prstGeom prst="rect">
            <a:avLst/>
          </a:prstGeom>
          <a:noFill/>
          <a:ln w="9525">
            <a:noFill/>
            <a:miter lim="800000"/>
            <a:headEnd/>
            <a:tailEnd/>
          </a:ln>
        </p:spPr>
        <p:txBody>
          <a:bodyPr>
            <a:spAutoFit/>
          </a:bodyPr>
          <a:lstStyle/>
          <a:p>
            <a:pPr algn="ctr">
              <a:lnSpc>
                <a:spcPct val="110000"/>
              </a:lnSpc>
            </a:pPr>
            <a:endParaRPr lang="en-US" sz="2000" b="1">
              <a:latin typeface="Tahoma" pitchFamily="-112" charset="0"/>
              <a:cs typeface="Tahoma" pitchFamily="-112" charset="0"/>
            </a:endParaRPr>
          </a:p>
          <a:p>
            <a:pPr algn="ctr">
              <a:lnSpc>
                <a:spcPct val="110000"/>
              </a:lnSpc>
            </a:pPr>
            <a:r>
              <a:rPr lang="en-US" sz="2000" b="1">
                <a:latin typeface="Tahoma" pitchFamily="-112" charset="0"/>
                <a:cs typeface="Tahoma" pitchFamily="-112" charset="0"/>
              </a:rPr>
              <a:t>How do we bridge the divide?</a:t>
            </a:r>
          </a:p>
        </p:txBody>
      </p:sp>
      <p:cxnSp>
        <p:nvCxnSpPr>
          <p:cNvPr id="23" name="Straight Connector 22"/>
          <p:cNvCxnSpPr/>
          <p:nvPr/>
        </p:nvCxnSpPr>
        <p:spPr>
          <a:xfrm rot="5400000" flipH="1" flipV="1">
            <a:off x="3924300" y="4381500"/>
            <a:ext cx="1600200" cy="121920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5072063" y="2071688"/>
            <a:ext cx="754062"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22"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5786438" y="2071688"/>
            <a:ext cx="754062"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0"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6572250" y="2071688"/>
            <a:ext cx="754063"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1"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7358063" y="2071688"/>
            <a:ext cx="754062"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2"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5143500" y="3071813"/>
            <a:ext cx="754063"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4"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5857875" y="3071813"/>
            <a:ext cx="754063"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5"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6643688" y="3071813"/>
            <a:ext cx="754062"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6" name="Picture 2" descr="C:\Documents and Settings\JLohmann\Local Settings\Temporary Internet Files\Content.IE5\TUOQF5F3\MCj04298270000[1].wmf"/>
          <p:cNvPicPr>
            <a:picLocks noChangeAspect="1" noChangeArrowheads="1"/>
          </p:cNvPicPr>
          <p:nvPr/>
        </p:nvPicPr>
        <p:blipFill>
          <a:blip r:embed="rId3" cstate="print"/>
          <a:srcRect/>
          <a:stretch>
            <a:fillRect/>
          </a:stretch>
        </p:blipFill>
        <p:spPr bwMode="auto">
          <a:xfrm>
            <a:off x="7429500" y="3071813"/>
            <a:ext cx="754063" cy="9223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7" name="Picture 3" descr="C:\Documents and Settings\JLohmann\Local Settings\Temporary Internet Files\Content.IE5\1VEOO3AK\MCj04377970000[1].wmf"/>
          <p:cNvPicPr>
            <a:picLocks noChangeAspect="1" noChangeArrowheads="1"/>
          </p:cNvPicPr>
          <p:nvPr/>
        </p:nvPicPr>
        <p:blipFill>
          <a:blip r:embed="rId4" cstate="print"/>
          <a:srcRect/>
          <a:stretch>
            <a:fillRect/>
          </a:stretch>
        </p:blipFill>
        <p:spPr bwMode="auto">
          <a:xfrm>
            <a:off x="685800" y="3429000"/>
            <a:ext cx="635000" cy="5715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8" name="Picture 3" descr="C:\Documents and Settings\JLohmann\Local Settings\Temporary Internet Files\Content.IE5\1VEOO3AK\MCj04377970000[1].wmf"/>
          <p:cNvPicPr>
            <a:picLocks noChangeAspect="1" noChangeArrowheads="1"/>
          </p:cNvPicPr>
          <p:nvPr/>
        </p:nvPicPr>
        <p:blipFill>
          <a:blip r:embed="rId4" cstate="print"/>
          <a:srcRect/>
          <a:stretch>
            <a:fillRect/>
          </a:stretch>
        </p:blipFill>
        <p:spPr bwMode="auto">
          <a:xfrm>
            <a:off x="1371600" y="3429000"/>
            <a:ext cx="635000" cy="5715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9" name="Picture 3" descr="C:\Documents and Settings\JLohmann\Local Settings\Temporary Internet Files\Content.IE5\1VEOO3AK\MCj04377970000[1].wmf"/>
          <p:cNvPicPr>
            <a:picLocks noChangeAspect="1" noChangeArrowheads="1"/>
          </p:cNvPicPr>
          <p:nvPr/>
        </p:nvPicPr>
        <p:blipFill>
          <a:blip r:embed="rId4" cstate="print"/>
          <a:srcRect/>
          <a:stretch>
            <a:fillRect/>
          </a:stretch>
        </p:blipFill>
        <p:spPr bwMode="auto">
          <a:xfrm>
            <a:off x="2057400" y="3429000"/>
            <a:ext cx="635000" cy="5715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28692" name="Line 8"/>
          <p:cNvSpPr>
            <a:spLocks noChangeShapeType="1"/>
          </p:cNvSpPr>
          <p:nvPr/>
        </p:nvSpPr>
        <p:spPr bwMode="auto">
          <a:xfrm flipV="1">
            <a:off x="762000" y="4191000"/>
            <a:ext cx="1828800" cy="0"/>
          </a:xfrm>
          <a:prstGeom prst="line">
            <a:avLst/>
          </a:prstGeom>
          <a:noFill/>
          <a:ln w="57150" cap="rnd">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r>
              <a:rPr lang="en-US" sz="2800">
                <a:solidFill>
                  <a:schemeClr val="bg1"/>
                </a:solidFill>
                <a:latin typeface="Berlin Sans FB Demi" pitchFamily="34" charset="0"/>
              </a:rPr>
              <a:t>a proposed model</a:t>
            </a:r>
          </a:p>
        </p:txBody>
      </p:sp>
      <p:sp>
        <p:nvSpPr>
          <p:cNvPr id="30723" name="TextBox 3"/>
          <p:cNvSpPr txBox="1">
            <a:spLocks noChangeArrowheads="1"/>
          </p:cNvSpPr>
          <p:nvPr/>
        </p:nvSpPr>
        <p:spPr bwMode="auto">
          <a:xfrm>
            <a:off x="4800600" y="2514600"/>
            <a:ext cx="1981200" cy="701675"/>
          </a:xfrm>
          <a:prstGeom prst="rect">
            <a:avLst/>
          </a:prstGeom>
          <a:noFill/>
          <a:ln w="9525">
            <a:noFill/>
            <a:miter lim="800000"/>
            <a:headEnd/>
            <a:tailEnd/>
          </a:ln>
        </p:spPr>
        <p:txBody>
          <a:bodyPr>
            <a:spAutoFit/>
          </a:bodyPr>
          <a:lstStyle/>
          <a:p>
            <a:r>
              <a:rPr lang="en-US" sz="2000">
                <a:cs typeface="Arial" charset="0"/>
              </a:rPr>
              <a:t>identifies and motivates</a:t>
            </a:r>
          </a:p>
        </p:txBody>
      </p:sp>
      <p:sp>
        <p:nvSpPr>
          <p:cNvPr id="30724" name="TextBox 4"/>
          <p:cNvSpPr txBox="1">
            <a:spLocks noChangeArrowheads="1"/>
          </p:cNvSpPr>
          <p:nvPr/>
        </p:nvSpPr>
        <p:spPr bwMode="auto">
          <a:xfrm>
            <a:off x="4800600" y="4495800"/>
            <a:ext cx="1981200" cy="396875"/>
          </a:xfrm>
          <a:prstGeom prst="rect">
            <a:avLst/>
          </a:prstGeom>
          <a:noFill/>
          <a:ln w="9525">
            <a:noFill/>
            <a:miter lim="800000"/>
            <a:headEnd/>
            <a:tailEnd/>
          </a:ln>
        </p:spPr>
        <p:txBody>
          <a:bodyPr>
            <a:spAutoFit/>
          </a:bodyPr>
          <a:lstStyle/>
          <a:p>
            <a:r>
              <a:rPr lang="en-US" sz="2000">
                <a:cs typeface="Arial" charset="0"/>
              </a:rPr>
              <a:t>which lead to</a:t>
            </a:r>
          </a:p>
        </p:txBody>
      </p:sp>
      <p:sp>
        <p:nvSpPr>
          <p:cNvPr id="30725" name="TextBox 5"/>
          <p:cNvSpPr txBox="1">
            <a:spLocks noChangeArrowheads="1"/>
          </p:cNvSpPr>
          <p:nvPr/>
        </p:nvSpPr>
        <p:spPr bwMode="auto">
          <a:xfrm>
            <a:off x="0" y="4495800"/>
            <a:ext cx="1905000" cy="396875"/>
          </a:xfrm>
          <a:prstGeom prst="rect">
            <a:avLst/>
          </a:prstGeom>
          <a:noFill/>
          <a:ln w="9525">
            <a:noFill/>
            <a:miter lim="800000"/>
            <a:headEnd/>
            <a:tailEnd/>
          </a:ln>
        </p:spPr>
        <p:txBody>
          <a:bodyPr>
            <a:spAutoFit/>
          </a:bodyPr>
          <a:lstStyle/>
          <a:p>
            <a:pPr algn="r"/>
            <a:r>
              <a:rPr lang="en-US" sz="2000">
                <a:cs typeface="Arial" charset="0"/>
              </a:rPr>
              <a:t>that results in</a:t>
            </a:r>
          </a:p>
        </p:txBody>
      </p:sp>
      <p:sp>
        <p:nvSpPr>
          <p:cNvPr id="30726" name="TextBox 6"/>
          <p:cNvSpPr txBox="1">
            <a:spLocks noChangeArrowheads="1"/>
          </p:cNvSpPr>
          <p:nvPr/>
        </p:nvSpPr>
        <p:spPr bwMode="auto">
          <a:xfrm>
            <a:off x="-152400" y="2514600"/>
            <a:ext cx="2057400" cy="701675"/>
          </a:xfrm>
          <a:prstGeom prst="rect">
            <a:avLst/>
          </a:prstGeom>
          <a:noFill/>
          <a:ln w="9525">
            <a:noFill/>
            <a:miter lim="800000"/>
            <a:headEnd/>
            <a:tailEnd/>
          </a:ln>
        </p:spPr>
        <p:txBody>
          <a:bodyPr>
            <a:spAutoFit/>
          </a:bodyPr>
          <a:lstStyle/>
          <a:p>
            <a:pPr algn="r"/>
            <a:r>
              <a:rPr lang="en-US" sz="2000">
                <a:cs typeface="Arial" charset="0"/>
              </a:rPr>
              <a:t>which help improve</a:t>
            </a:r>
          </a:p>
        </p:txBody>
      </p:sp>
      <p:sp>
        <p:nvSpPr>
          <p:cNvPr id="30727" name="TextBox 7"/>
          <p:cNvSpPr txBox="1">
            <a:spLocks noChangeArrowheads="1"/>
          </p:cNvSpPr>
          <p:nvPr/>
        </p:nvSpPr>
        <p:spPr bwMode="auto">
          <a:xfrm>
            <a:off x="1143000" y="3200400"/>
            <a:ext cx="1447800" cy="1006475"/>
          </a:xfrm>
          <a:prstGeom prst="rect">
            <a:avLst/>
          </a:prstGeom>
          <a:solidFill>
            <a:schemeClr val="bg1"/>
          </a:solidFill>
          <a:ln w="9525">
            <a:noFill/>
            <a:miter lim="800000"/>
            <a:headEnd/>
            <a:tailEnd/>
          </a:ln>
        </p:spPr>
        <p:txBody>
          <a:bodyPr>
            <a:spAutoFit/>
          </a:bodyPr>
          <a:lstStyle/>
          <a:p>
            <a:pPr algn="ctr"/>
            <a:endParaRPr lang="en-US" sz="2000" b="1">
              <a:latin typeface="Tahoma" pitchFamily="-112" charset="0"/>
              <a:cs typeface="Tahoma" pitchFamily="-112" charset="0"/>
            </a:endParaRPr>
          </a:p>
          <a:p>
            <a:pPr algn="ctr"/>
            <a:r>
              <a:rPr lang="en-US" sz="2000" b="1">
                <a:latin typeface="Tahoma" pitchFamily="-112" charset="0"/>
                <a:cs typeface="Tahoma" pitchFamily="-112" charset="0"/>
              </a:rPr>
              <a:t>Answers</a:t>
            </a:r>
          </a:p>
          <a:p>
            <a:pPr algn="ctr"/>
            <a:r>
              <a:rPr lang="en-US" sz="2000" b="1">
                <a:latin typeface="Tahoma" pitchFamily="-112" charset="0"/>
                <a:cs typeface="Tahoma" pitchFamily="-112" charset="0"/>
              </a:rPr>
              <a:t>Insights</a:t>
            </a:r>
          </a:p>
        </p:txBody>
      </p:sp>
      <p:sp>
        <p:nvSpPr>
          <p:cNvPr id="30728" name="TextBox 8"/>
          <p:cNvSpPr txBox="1">
            <a:spLocks noChangeArrowheads="1"/>
          </p:cNvSpPr>
          <p:nvPr/>
        </p:nvSpPr>
        <p:spPr bwMode="auto">
          <a:xfrm>
            <a:off x="2438400" y="2209800"/>
            <a:ext cx="1828800" cy="701675"/>
          </a:xfrm>
          <a:prstGeom prst="rect">
            <a:avLst/>
          </a:prstGeom>
          <a:solidFill>
            <a:schemeClr val="bg1"/>
          </a:solidFill>
          <a:ln w="9525">
            <a:noFill/>
            <a:miter lim="800000"/>
            <a:headEnd/>
            <a:tailEnd/>
          </a:ln>
        </p:spPr>
        <p:txBody>
          <a:bodyPr>
            <a:spAutoFit/>
          </a:bodyPr>
          <a:lstStyle/>
          <a:p>
            <a:pPr algn="ctr"/>
            <a:r>
              <a:rPr lang="en-US" sz="2000" b="1">
                <a:latin typeface="Tahoma" pitchFamily="-112" charset="0"/>
                <a:cs typeface="Tahoma" pitchFamily="-112" charset="0"/>
              </a:rPr>
              <a:t>Educational Practice</a:t>
            </a:r>
          </a:p>
        </p:txBody>
      </p:sp>
      <p:sp>
        <p:nvSpPr>
          <p:cNvPr id="30729" name="TextBox 9"/>
          <p:cNvSpPr txBox="1">
            <a:spLocks noChangeArrowheads="1"/>
          </p:cNvSpPr>
          <p:nvPr/>
        </p:nvSpPr>
        <p:spPr bwMode="auto">
          <a:xfrm>
            <a:off x="3962400" y="3200400"/>
            <a:ext cx="1600200" cy="1006475"/>
          </a:xfrm>
          <a:prstGeom prst="rect">
            <a:avLst/>
          </a:prstGeom>
          <a:solidFill>
            <a:schemeClr val="bg1"/>
          </a:solidFill>
          <a:ln w="9525">
            <a:noFill/>
            <a:miter lim="800000"/>
            <a:headEnd/>
            <a:tailEnd/>
          </a:ln>
        </p:spPr>
        <p:txBody>
          <a:bodyPr>
            <a:spAutoFit/>
          </a:bodyPr>
          <a:lstStyle/>
          <a:p>
            <a:pPr algn="ctr"/>
            <a:endParaRPr lang="en-US" sz="2000" b="1">
              <a:latin typeface="Tahoma" pitchFamily="-112" charset="0"/>
              <a:cs typeface="Tahoma" pitchFamily="-112" charset="0"/>
            </a:endParaRPr>
          </a:p>
          <a:p>
            <a:pPr algn="ctr"/>
            <a:r>
              <a:rPr lang="en-US" sz="2000" b="1">
                <a:latin typeface="Tahoma" pitchFamily="-112" charset="0"/>
                <a:cs typeface="Tahoma" pitchFamily="-112" charset="0"/>
              </a:rPr>
              <a:t>Questions</a:t>
            </a:r>
          </a:p>
          <a:p>
            <a:pPr algn="ctr"/>
            <a:r>
              <a:rPr lang="en-US" sz="2000" b="1">
                <a:latin typeface="Tahoma" pitchFamily="-112" charset="0"/>
                <a:cs typeface="Tahoma" pitchFamily="-112" charset="0"/>
              </a:rPr>
              <a:t>Ideas</a:t>
            </a:r>
          </a:p>
        </p:txBody>
      </p:sp>
      <p:sp>
        <p:nvSpPr>
          <p:cNvPr id="30730" name="TextBox 10"/>
          <p:cNvSpPr txBox="1">
            <a:spLocks noChangeArrowheads="1"/>
          </p:cNvSpPr>
          <p:nvPr/>
        </p:nvSpPr>
        <p:spPr bwMode="auto">
          <a:xfrm>
            <a:off x="2438400" y="4953000"/>
            <a:ext cx="1828800" cy="701675"/>
          </a:xfrm>
          <a:prstGeom prst="rect">
            <a:avLst/>
          </a:prstGeom>
          <a:solidFill>
            <a:schemeClr val="bg1"/>
          </a:solidFill>
          <a:ln w="9525">
            <a:noFill/>
            <a:miter lim="800000"/>
            <a:headEnd/>
            <a:tailEnd/>
          </a:ln>
        </p:spPr>
        <p:txBody>
          <a:bodyPr>
            <a:spAutoFit/>
          </a:bodyPr>
          <a:lstStyle/>
          <a:p>
            <a:pPr algn="ctr"/>
            <a:r>
              <a:rPr lang="en-US" sz="2000" b="1">
                <a:latin typeface="Tahoma" pitchFamily="-112" charset="0"/>
                <a:cs typeface="Tahoma" pitchFamily="-112" charset="0"/>
              </a:rPr>
              <a:t>Educational Research</a:t>
            </a:r>
          </a:p>
        </p:txBody>
      </p:sp>
      <p:sp>
        <p:nvSpPr>
          <p:cNvPr id="12" name="Arc 11"/>
          <p:cNvSpPr/>
          <p:nvPr/>
        </p:nvSpPr>
        <p:spPr>
          <a:xfrm>
            <a:off x="1828800" y="2514600"/>
            <a:ext cx="2971800" cy="2819400"/>
          </a:xfrm>
          <a:prstGeom prst="arc">
            <a:avLst>
              <a:gd name="adj1" fmla="val 11884461"/>
              <a:gd name="adj2" fmla="val 14071685"/>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sp>
        <p:nvSpPr>
          <p:cNvPr id="13" name="Arc 12"/>
          <p:cNvSpPr/>
          <p:nvPr/>
        </p:nvSpPr>
        <p:spPr>
          <a:xfrm>
            <a:off x="1828800" y="2514600"/>
            <a:ext cx="2971800" cy="2819400"/>
          </a:xfrm>
          <a:prstGeom prst="arc">
            <a:avLst>
              <a:gd name="adj1" fmla="val 18493634"/>
              <a:gd name="adj2" fmla="val 20630869"/>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sp>
        <p:nvSpPr>
          <p:cNvPr id="14" name="Arc 13"/>
          <p:cNvSpPr/>
          <p:nvPr/>
        </p:nvSpPr>
        <p:spPr>
          <a:xfrm>
            <a:off x="1828800" y="2514600"/>
            <a:ext cx="2971800" cy="2819400"/>
          </a:xfrm>
          <a:prstGeom prst="arc">
            <a:avLst>
              <a:gd name="adj1" fmla="val 851120"/>
              <a:gd name="adj2" fmla="val 3084778"/>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sp>
        <p:nvSpPr>
          <p:cNvPr id="15" name="Arc 14"/>
          <p:cNvSpPr/>
          <p:nvPr/>
        </p:nvSpPr>
        <p:spPr>
          <a:xfrm>
            <a:off x="1828800" y="2514600"/>
            <a:ext cx="2971800" cy="2819400"/>
          </a:xfrm>
          <a:prstGeom prst="arc">
            <a:avLst>
              <a:gd name="adj1" fmla="val 7605939"/>
              <a:gd name="adj2" fmla="val 9991409"/>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2000">
              <a:latin typeface="Arial" charset="0"/>
              <a:ea typeface="ＭＳ Ｐゴシック" pitchFamily="-112" charset="-128"/>
              <a:cs typeface="Arial" charset="0"/>
            </a:endParaRPr>
          </a:p>
        </p:txBody>
      </p:sp>
      <p:pic>
        <p:nvPicPr>
          <p:cNvPr id="27" name="Picture 3"/>
          <p:cNvPicPr>
            <a:picLocks noChangeAspect="1" noChangeArrowheads="1"/>
          </p:cNvPicPr>
          <p:nvPr/>
        </p:nvPicPr>
        <p:blipFill>
          <a:blip r:embed="rId3" cstate="print"/>
          <a:srcRect/>
          <a:stretch>
            <a:fillRect/>
          </a:stretch>
        </p:blipFill>
        <p:spPr bwMode="auto">
          <a:xfrm>
            <a:off x="6934200" y="1905000"/>
            <a:ext cx="1892300" cy="2474913"/>
          </a:xfrm>
          <a:prstGeom prst="rect">
            <a:avLst/>
          </a:prstGeom>
          <a:noFill/>
          <a:ln w="6350">
            <a:solidFill>
              <a:srgbClr val="A6A6A6"/>
            </a:solidFill>
            <a:miter lim="800000"/>
            <a:headEnd/>
            <a:tailEnd/>
          </a:ln>
          <a:effectLst>
            <a:outerShdw blurRad="63500" dist="38100" dir="2700000" algn="tl" rotWithShape="0">
              <a:srgbClr val="000000">
                <a:alpha val="39999"/>
              </a:srgbClr>
            </a:outerShdw>
          </a:effectLst>
        </p:spPr>
      </p:pic>
      <p:sp>
        <p:nvSpPr>
          <p:cNvPr id="30736" name="TextBox 27"/>
          <p:cNvSpPr txBox="1">
            <a:spLocks noChangeArrowheads="1"/>
          </p:cNvSpPr>
          <p:nvPr/>
        </p:nvSpPr>
        <p:spPr bwMode="auto">
          <a:xfrm>
            <a:off x="6858000" y="4419600"/>
            <a:ext cx="2057400" cy="1984375"/>
          </a:xfrm>
          <a:prstGeom prst="rect">
            <a:avLst/>
          </a:prstGeom>
          <a:noFill/>
          <a:ln w="9525">
            <a:noFill/>
            <a:miter lim="800000"/>
            <a:headEnd/>
            <a:tailEnd/>
          </a:ln>
        </p:spPr>
        <p:txBody>
          <a:bodyPr>
            <a:spAutoFit/>
          </a:bodyPr>
          <a:lstStyle/>
          <a:p>
            <a:pPr algn="ctr"/>
            <a:r>
              <a:rPr lang="en-US" sz="1800">
                <a:cs typeface="Arial" charset="0"/>
              </a:rPr>
              <a:t>“Challenge-based Instruction in an Introductory Biomedical Engineering Course”</a:t>
            </a:r>
            <a:br>
              <a:rPr lang="en-US" sz="1800">
                <a:cs typeface="Arial" charset="0"/>
              </a:rPr>
            </a:br>
            <a:r>
              <a:rPr lang="en-US" sz="1600">
                <a:cs typeface="Arial" charset="0"/>
              </a:rPr>
              <a:t>(p. 8)</a:t>
            </a:r>
            <a:endParaRPr lang="en-US" sz="1200">
              <a:cs typeface="Arial" charset="0"/>
            </a:endParaRPr>
          </a:p>
        </p:txBody>
      </p:sp>
      <p:pic>
        <p:nvPicPr>
          <p:cNvPr id="21" name="Picture 3" descr="C:\Documents and Settings\JLohmann\Local Settings\Temporary Internet Files\Content.IE5\1VEOO3AK\MCj04377970000[1].wmf"/>
          <p:cNvPicPr>
            <a:picLocks noChangeAspect="1" noChangeArrowheads="1"/>
          </p:cNvPicPr>
          <p:nvPr/>
        </p:nvPicPr>
        <p:blipFill>
          <a:blip r:embed="rId4" cstate="print"/>
          <a:srcRect/>
          <a:stretch>
            <a:fillRect/>
          </a:stretch>
        </p:blipFill>
        <p:spPr bwMode="auto">
          <a:xfrm>
            <a:off x="3071813" y="5786438"/>
            <a:ext cx="635000" cy="5715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22" name="Picture 2" descr="C:\Documents and Settings\JLohmann\Local Settings\Temporary Internet Files\Content.IE5\TUOQF5F3\MCj04298270000[1].wmf"/>
          <p:cNvPicPr>
            <a:picLocks noChangeAspect="1" noChangeArrowheads="1"/>
          </p:cNvPicPr>
          <p:nvPr/>
        </p:nvPicPr>
        <p:blipFill>
          <a:blip r:embed="rId5" cstate="print"/>
          <a:srcRect/>
          <a:stretch>
            <a:fillRect/>
          </a:stretch>
        </p:blipFill>
        <p:spPr bwMode="auto">
          <a:xfrm>
            <a:off x="2928938" y="1285875"/>
            <a:ext cx="754062" cy="922338"/>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7470</TotalTime>
  <Words>1604</Words>
  <Application>Microsoft Office PowerPoint</Application>
  <PresentationFormat>On-screen Show (4:3)</PresentationFormat>
  <Paragraphs>242</Paragraphs>
  <Slides>31</Slides>
  <Notes>28</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ＭＳ Ｐゴシック</vt:lpstr>
      <vt:lpstr>Calibri</vt:lpstr>
      <vt:lpstr>Berlin Sans FB Demi</vt:lpstr>
      <vt:lpstr>Berlin Sans FB</vt:lpstr>
      <vt:lpstr>Tahoma</vt:lpstr>
      <vt:lpstr>Times</vt:lpstr>
      <vt:lpstr>Office Theme</vt:lpstr>
      <vt:lpstr>Creating a Culture for Scholarly and Systematic Innovation in Engineering Education  Highlights from the Report  Original Presentation &amp; Report Authors:  Leah H. Jamieson Jack R. Lohmann Purdue University Georgia Tech  Modified and Presented by: Gary A. Gabriele Villanova University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Your turn! An Opportunity to  Share Your Thoughts  Sarah A. Rajala Mississippi State University ASEE President 2008-09</vt:lpstr>
      <vt:lpstr>Slide 26</vt:lpstr>
      <vt:lpstr>Slide 27</vt:lpstr>
      <vt:lpstr>facilitators</vt:lpstr>
      <vt:lpstr>Slide 29</vt:lpstr>
      <vt:lpstr>Slide 30</vt:lpstr>
      <vt:lpstr>Thank you!  Please drop your cards  in the boxes by the doors.  Come to the follow-up panel session 2312 10:30-noon.   Contribute your thoughts on the project Web page at www.asee.org.  The site will be open for comments from June 23, 2009 until March 1, 2010. </vt:lpstr>
    </vt:vector>
  </TitlesOfParts>
  <Company>Georgia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Associate</dc:creator>
  <cp:lastModifiedBy>picone</cp:lastModifiedBy>
  <cp:revision>652</cp:revision>
  <cp:lastPrinted>2009-06-16T02:53:08Z</cp:lastPrinted>
  <dcterms:created xsi:type="dcterms:W3CDTF">2009-07-10T14:01:06Z</dcterms:created>
  <dcterms:modified xsi:type="dcterms:W3CDTF">2009-07-13T20:40:47Z</dcterms:modified>
</cp:coreProperties>
</file>