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2" r:id="rId2"/>
  </p:sldMasterIdLst>
  <p:handoutMasterIdLst>
    <p:handoutMasterId r:id="rId11"/>
  </p:handoutMasterIdLst>
  <p:sldIdLst>
    <p:sldId id="259" r:id="rId3"/>
    <p:sldId id="258"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FFC"/>
    <a:srgbClr val="B6D6FC"/>
    <a:srgbClr val="E3F0FE"/>
    <a:srgbClr val="1E90FF"/>
    <a:srgbClr val="1E9099"/>
    <a:srgbClr val="DFEBFE"/>
    <a:srgbClr val="70A5FB"/>
    <a:srgbClr val="344B6B"/>
    <a:srgbClr val="74B2F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228" autoAdjust="0"/>
  </p:normalViewPr>
  <p:slideViewPr>
    <p:cSldViewPr snapToGrid="0" snapToObjects="1" showGuides="1">
      <p:cViewPr>
        <p:scale>
          <a:sx n="75" d="100"/>
          <a:sy n="75" d="100"/>
        </p:scale>
        <p:origin x="-1014" y="-114"/>
      </p:cViewPr>
      <p:guideLst>
        <p:guide orient="horz" pos="2160"/>
        <p:guide pos="34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AED787-B5FC-244B-9B6F-4A480A5609BC}" type="datetimeFigureOut">
              <a:rPr lang="en-US" smtClean="0"/>
              <a:t>5/17/2012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55A4DA-CB6B-D043-8375-311F45E01637}" type="slidenum">
              <a:rPr lang="en-US" smtClean="0"/>
              <a:t>‹#›</a:t>
            </a:fld>
            <a:endParaRPr lang="en-US"/>
          </a:p>
        </p:txBody>
      </p:sp>
    </p:spTree>
    <p:extLst>
      <p:ext uri="{BB962C8B-B14F-4D97-AF65-F5344CB8AC3E}">
        <p14:creationId xmlns:p14="http://schemas.microsoft.com/office/powerpoint/2010/main" val="35933413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383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	May 9, 2012</a:t>
            </a: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val="152135033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sldLayoutIdLst>
    <p:sldLayoutId id="214748365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08301" y="1579999"/>
            <a:ext cx="5138372" cy="2062103"/>
          </a:xfrm>
          <a:prstGeom prst="rect">
            <a:avLst/>
          </a:prstGeom>
          <a:noFill/>
        </p:spPr>
        <p:txBody>
          <a:bodyPr wrap="square" rtlCol="0">
            <a:spAutoFit/>
          </a:bodyPr>
          <a:lstStyle/>
          <a:p>
            <a:pPr algn="ctr"/>
            <a:r>
              <a:rPr lang="en-US" sz="3200" b="1" dirty="0" smtClean="0">
                <a:latin typeface="Arial"/>
                <a:cs typeface="Arial"/>
              </a:rPr>
              <a:t>Nonparametric-Bayesian approach for automatic generation of subword units- Initial study </a:t>
            </a:r>
            <a:endParaRPr lang="en-US" sz="3200" b="1" dirty="0">
              <a:latin typeface="Arial"/>
              <a:cs typeface="Arial"/>
            </a:endParaRPr>
          </a:p>
        </p:txBody>
      </p:sp>
      <p:sp>
        <p:nvSpPr>
          <p:cNvPr id="4" name="Rectangle 16"/>
          <p:cNvSpPr txBox="1">
            <a:spLocks noChangeArrowheads="1"/>
          </p:cNvSpPr>
          <p:nvPr/>
        </p:nvSpPr>
        <p:spPr>
          <a:xfrm>
            <a:off x="0" y="5211587"/>
            <a:ext cx="5470525" cy="143428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smtClean="0">
                <a:latin typeface="Arial"/>
                <a:cs typeface="Arial"/>
              </a:rPr>
              <a:t>Amir Harati </a:t>
            </a:r>
            <a:endParaRPr lang="en-US" sz="2400" b="1" dirty="0" smtClean="0">
              <a:latin typeface="Arial"/>
              <a:cs typeface="Arial"/>
            </a:endParaRPr>
          </a:p>
          <a:p>
            <a:pPr marL="0" indent="0">
              <a:spcBef>
                <a:spcPts val="0"/>
              </a:spcBef>
              <a:spcAft>
                <a:spcPts val="1200"/>
              </a:spcAft>
              <a:buNone/>
            </a:pPr>
            <a:r>
              <a:rPr lang="en-US" sz="1800" b="1" dirty="0" smtClean="0">
                <a:latin typeface="Arial"/>
                <a:cs typeface="Arial"/>
              </a:rPr>
              <a:t>Institute </a:t>
            </a:r>
            <a:r>
              <a:rPr lang="en-US" sz="1800" b="1" dirty="0" smtClean="0">
                <a:latin typeface="Arial"/>
                <a:cs typeface="Arial"/>
              </a:rPr>
              <a:t>for Signal and Information Processing</a:t>
            </a:r>
          </a:p>
          <a:p>
            <a:pPr marL="0" indent="0">
              <a:spcBef>
                <a:spcPts val="0"/>
              </a:spcBef>
              <a:buNone/>
            </a:pPr>
            <a:r>
              <a:rPr lang="en-US" sz="1800" b="1" dirty="0" smtClean="0">
                <a:latin typeface="Arial"/>
                <a:cs typeface="Arial"/>
              </a:rPr>
              <a:t>Temple University</a:t>
            </a:r>
          </a:p>
          <a:p>
            <a:pPr marL="0" indent="0">
              <a:spcBef>
                <a:spcPts val="0"/>
              </a:spcBef>
              <a:buNone/>
            </a:pPr>
            <a:r>
              <a:rPr lang="en-US" sz="1800" b="1" dirty="0" smtClean="0">
                <a:latin typeface="Arial"/>
                <a:cs typeface="Arial"/>
              </a:rPr>
              <a:t>Philadelphia, Pennsylvania, USA</a:t>
            </a:r>
          </a:p>
          <a:p>
            <a:pPr marL="0" indent="0">
              <a:spcBef>
                <a:spcPts val="0"/>
              </a:spcBef>
              <a:buNone/>
            </a:pPr>
            <a:endParaRPr lang="en-US" sz="1800" b="1" dirty="0">
              <a:latin typeface="Arial"/>
              <a:cs typeface="Arial"/>
            </a:endParaRPr>
          </a:p>
        </p:txBody>
      </p:sp>
      <p:pic>
        <p:nvPicPr>
          <p:cNvPr id="7" name="Picture 6" descr="isip_logo_transparent.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9" name="Picture 5"/>
          <p:cNvPicPr>
            <a:picLocks noChangeAspect="1" noChangeArrowheads="1"/>
          </p:cNvPicPr>
          <p:nvPr/>
        </p:nvPicPr>
        <p:blipFill>
          <a:blip r:embed="rId3" cstate="print"/>
          <a:srcRect/>
          <a:stretch>
            <a:fillRect/>
          </a:stretch>
        </p:blipFill>
        <p:spPr bwMode="auto">
          <a:xfrm>
            <a:off x="348230" y="501333"/>
            <a:ext cx="2077845" cy="1385230"/>
          </a:xfrm>
          <a:prstGeom prst="rect">
            <a:avLst/>
          </a:prstGeom>
          <a:ln w="12700">
            <a:solidFill>
              <a:schemeClr val="accent2"/>
            </a:solidFill>
          </a:ln>
          <a:effectLst>
            <a:outerShdw blurRad="292100" dist="139700" dir="2700000" algn="tl" rotWithShape="0">
              <a:srgbClr val="B4CFFC">
                <a:alpha val="99000"/>
              </a:srgbClr>
            </a:outerShdw>
          </a:effectLst>
        </p:spPr>
      </p:pic>
      <p:pic>
        <p:nvPicPr>
          <p:cNvPr id="11" name="Picture 3"/>
          <p:cNvPicPr>
            <a:picLocks noChangeAspect="1" noChangeArrowheads="1"/>
          </p:cNvPicPr>
          <p:nvPr/>
        </p:nvPicPr>
        <p:blipFill>
          <a:blip r:embed="rId4" cstate="print"/>
          <a:srcRect t="6990" b="9826"/>
          <a:stretch>
            <a:fillRect/>
          </a:stretch>
        </p:blipFill>
        <p:spPr bwMode="auto">
          <a:xfrm>
            <a:off x="1387153" y="2259040"/>
            <a:ext cx="2286000" cy="1806505"/>
          </a:xfrm>
          <a:prstGeom prst="rect">
            <a:avLst/>
          </a:prstGeom>
          <a:ln w="12700">
            <a:solidFill>
              <a:schemeClr val="accent2"/>
            </a:solidFill>
          </a:ln>
          <a:effectLst>
            <a:outerShdw blurRad="292100" dist="139700" dir="2700000" algn="tl" rotWithShape="0">
              <a:srgbClr val="B4CFFC">
                <a:alpha val="99000"/>
              </a:srgbClr>
            </a:outerShdw>
          </a:effectLst>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a:t>
            </a:r>
            <a:endParaRPr lang="en-US" dirty="0"/>
          </a:p>
        </p:txBody>
      </p:sp>
      <p:sp>
        <p:nvSpPr>
          <p:cNvPr id="25" name="Content Placeholder 9"/>
          <p:cNvSpPr txBox="1">
            <a:spLocks/>
          </p:cNvSpPr>
          <p:nvPr/>
        </p:nvSpPr>
        <p:spPr>
          <a:xfrm>
            <a:off x="457200" y="897146"/>
            <a:ext cx="7499268" cy="5229017"/>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lang="en-US" sz="2000" kern="0" dirty="0" smtClean="0">
                <a:solidFill>
                  <a:sysClr val="windowText" lastClr="000000"/>
                </a:solidFill>
                <a:latin typeface="Arial"/>
              </a:rPr>
              <a:t>Acoustical mismatch in the lexicon can reduce the performance of the system.</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kumimoji="0" lang="en-US" sz="2000" b="0" i="0" u="none" strike="noStrike" kern="0" cap="none" spc="0" normalizeH="0" baseline="0" noProof="0" dirty="0" smtClean="0">
                <a:ln>
                  <a:noFill/>
                </a:ln>
                <a:solidFill>
                  <a:sysClr val="windowText" lastClr="000000"/>
                </a:solidFill>
                <a:effectLst/>
                <a:uLnTx/>
                <a:uFillTx/>
                <a:latin typeface="Arial"/>
                <a:ea typeface="+mn-ea"/>
                <a:cs typeface="Tahoma" pitchFamily="34" charset="0"/>
              </a:rPr>
              <a:t>For many languages we don’t have sufficient resources.</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lang="en-US" sz="2000" kern="0" noProof="0" dirty="0" smtClean="0">
                <a:solidFill>
                  <a:sysClr val="windowText" lastClr="000000"/>
                </a:solidFill>
                <a:latin typeface="Arial"/>
              </a:rPr>
              <a:t>Recognition of other signal (e.g. gestures.)</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kumimoji="0" lang="en-US" sz="2000" b="0" i="0" u="none" strike="noStrike" kern="0" cap="none" spc="0" normalizeH="0" baseline="0" dirty="0" smtClean="0">
                <a:ln>
                  <a:noFill/>
                </a:ln>
                <a:solidFill>
                  <a:sysClr val="windowText" lastClr="000000"/>
                </a:solidFill>
                <a:effectLst/>
                <a:uLnTx/>
                <a:uFillTx/>
                <a:latin typeface="Arial"/>
                <a:ea typeface="+mn-ea"/>
                <a:cs typeface="Tahoma" pitchFamily="34" charset="0"/>
              </a:rPr>
              <a:t>Number of subword units is unknown</a:t>
            </a:r>
            <a:r>
              <a:rPr kumimoji="0" lang="en-US" sz="2000" b="0" i="0" u="none" strike="noStrike" kern="0" cap="none" spc="0" normalizeH="0" dirty="0" smtClean="0">
                <a:ln>
                  <a:noFill/>
                </a:ln>
                <a:solidFill>
                  <a:sysClr val="windowText" lastClr="000000"/>
                </a:solidFill>
                <a:effectLst/>
                <a:uLnTx/>
                <a:uFillTx/>
                <a:latin typeface="Arial"/>
                <a:ea typeface="+mn-ea"/>
                <a:cs typeface="Tahoma" pitchFamily="34" charset="0"/>
              </a:rPr>
              <a:t> and should grows by data; so this problem naturally fits in the nonparametric framework.</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lang="en-US" sz="2000" kern="0" baseline="0" noProof="0" dirty="0" smtClean="0">
                <a:solidFill>
                  <a:sysClr val="windowText" lastClr="000000"/>
                </a:solidFill>
                <a:latin typeface="Arial"/>
              </a:rPr>
              <a:t>Each unit (at least for HMM based recognizers) is</a:t>
            </a:r>
            <a:r>
              <a:rPr lang="en-US" sz="2000" kern="0" noProof="0" dirty="0" smtClean="0">
                <a:solidFill>
                  <a:sysClr val="windowText" lastClr="000000"/>
                </a:solidFill>
                <a:latin typeface="Arial"/>
              </a:rPr>
              <a:t> assumed to be stationary</a:t>
            </a:r>
            <a:r>
              <a:rPr lang="en-US" sz="2000" kern="0" dirty="0" smtClean="0">
                <a:solidFill>
                  <a:sysClr val="windowText" lastClr="000000"/>
                </a:solidFill>
                <a:latin typeface="Arial"/>
              </a:rPr>
              <a:t> (piece wise constant.) so can be modeled with a single state of an HMM (for  segmentation).</a:t>
            </a:r>
            <a:r>
              <a:rPr lang="en-US" sz="2000" kern="0" baseline="0" noProof="0" dirty="0" smtClean="0">
                <a:solidFill>
                  <a:sysClr val="windowText" lastClr="000000"/>
                </a:solidFill>
                <a:latin typeface="Arial"/>
              </a:rPr>
              <a:t> </a:t>
            </a:r>
            <a:endParaRPr kumimoji="0" lang="en-US" sz="1800" b="0" i="0" u="none" strike="noStrike" kern="0" cap="none" spc="0" normalizeH="0" baseline="0" noProof="0" dirty="0">
              <a:ln>
                <a:noFill/>
              </a:ln>
              <a:solidFill>
                <a:sysClr val="windowText" lastClr="000000"/>
              </a:solidFill>
              <a:effectLst/>
              <a:uLnTx/>
              <a:uFillTx/>
              <a:latin typeface="Arial"/>
              <a:ea typeface="+mn-ea"/>
              <a:cs typeface="Tahoma" pitchFamily="34" charset="0"/>
            </a:endParaRPr>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a:t>
            </a:r>
            <a:endParaRPr lang="en-US" dirty="0"/>
          </a:p>
        </p:txBody>
      </p:sp>
      <p:sp>
        <p:nvSpPr>
          <p:cNvPr id="3" name="Content Placeholder 9"/>
          <p:cNvSpPr txBox="1">
            <a:spLocks/>
          </p:cNvSpPr>
          <p:nvPr/>
        </p:nvSpPr>
        <p:spPr>
          <a:xfrm>
            <a:off x="457200" y="897146"/>
            <a:ext cx="8152410" cy="5229017"/>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kumimoji="0" lang="en-US" sz="1800" b="0" i="0" u="none" strike="noStrike" kern="0" cap="none" spc="0" normalizeH="0" baseline="0" noProof="0" dirty="0" smtClean="0">
                <a:ln>
                  <a:noFill/>
                </a:ln>
                <a:solidFill>
                  <a:sysClr val="windowText" lastClr="000000"/>
                </a:solidFill>
                <a:effectLst/>
                <a:uLnTx/>
                <a:uFillTx/>
                <a:latin typeface="Arial"/>
                <a:ea typeface="+mn-ea"/>
                <a:cs typeface="Tahoma" pitchFamily="34" charset="0"/>
              </a:rPr>
              <a:t>Input:</a:t>
            </a:r>
            <a:r>
              <a:rPr kumimoji="0" lang="en-US" sz="1800" b="0" i="0" u="none" strike="noStrike" kern="0" cap="none" spc="0" normalizeH="0" noProof="0" dirty="0" smtClean="0">
                <a:ln>
                  <a:noFill/>
                </a:ln>
                <a:solidFill>
                  <a:sysClr val="windowText" lastClr="000000"/>
                </a:solidFill>
                <a:effectLst/>
                <a:uLnTx/>
                <a:uFillTx/>
                <a:latin typeface="Arial"/>
                <a:ea typeface="+mn-ea"/>
                <a:cs typeface="Tahoma" pitchFamily="34" charset="0"/>
              </a:rPr>
              <a:t>  speech waveform, utterance level transcription.</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lang="en-US" sz="1800" kern="0" baseline="0" dirty="0" smtClean="0">
                <a:solidFill>
                  <a:sysClr val="windowText" lastClr="000000"/>
                </a:solidFill>
                <a:latin typeface="Arial"/>
              </a:rPr>
              <a:t>Output: subword units, lexicon</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kumimoji="0" lang="en-US" sz="1800" b="0" i="0" u="none" strike="noStrike" kern="0" cap="none" spc="0" normalizeH="0" noProof="0" dirty="0" smtClean="0">
                <a:ln>
                  <a:noFill/>
                </a:ln>
                <a:solidFill>
                  <a:sysClr val="windowText" lastClr="000000"/>
                </a:solidFill>
                <a:effectLst/>
                <a:uLnTx/>
                <a:uFillTx/>
                <a:latin typeface="Arial"/>
                <a:ea typeface="+mn-ea"/>
                <a:cs typeface="Tahoma" pitchFamily="34" charset="0"/>
              </a:rPr>
              <a:t>General approaches: Several approaches have been proposed during the last two decades that differs in different stages but the process generally can be decomposed into three sections:</a:t>
            </a:r>
          </a:p>
          <a:p>
            <a:pPr lvl="1" defTabSz="914400">
              <a:spcBef>
                <a:spcPts val="1200"/>
              </a:spcBef>
              <a:buClr>
                <a:srgbClr val="D31145"/>
              </a:buClr>
              <a:buFont typeface="Arial" pitchFamily="34" charset="0"/>
              <a:buChar char="•"/>
              <a:defRPr/>
            </a:pPr>
            <a:r>
              <a:rPr lang="en-US" sz="1400" kern="0" baseline="0" dirty="0" smtClean="0">
                <a:solidFill>
                  <a:sysClr val="windowText" lastClr="000000"/>
                </a:solidFill>
                <a:latin typeface="Arial"/>
              </a:rPr>
              <a:t>Segmentation.</a:t>
            </a:r>
          </a:p>
          <a:p>
            <a:pPr lvl="1" defTabSz="914400">
              <a:spcBef>
                <a:spcPts val="1200"/>
              </a:spcBef>
              <a:buClr>
                <a:srgbClr val="D31145"/>
              </a:buClr>
              <a:buFont typeface="Arial" pitchFamily="34" charset="0"/>
              <a:buChar char="•"/>
              <a:defRPr/>
            </a:pPr>
            <a:r>
              <a:rPr kumimoji="0" lang="en-US" sz="1400" b="0" i="0" u="none" strike="noStrike" kern="0" cap="none" spc="0" normalizeH="0" noProof="0" dirty="0" smtClean="0">
                <a:ln>
                  <a:noFill/>
                </a:ln>
                <a:solidFill>
                  <a:sysClr val="windowText" lastClr="000000"/>
                </a:solidFill>
                <a:effectLst/>
                <a:uLnTx/>
                <a:uFillTx/>
                <a:latin typeface="Arial"/>
                <a:ea typeface="+mn-ea"/>
                <a:cs typeface="Tahoma" pitchFamily="34" charset="0"/>
              </a:rPr>
              <a:t>Clustering.</a:t>
            </a:r>
          </a:p>
          <a:p>
            <a:pPr lvl="1" defTabSz="914400">
              <a:spcBef>
                <a:spcPts val="1200"/>
              </a:spcBef>
              <a:buClr>
                <a:srgbClr val="D31145"/>
              </a:buClr>
              <a:buFont typeface="Arial" pitchFamily="34" charset="0"/>
              <a:buChar char="•"/>
              <a:defRPr/>
            </a:pPr>
            <a:r>
              <a:rPr lang="en-US" sz="1400" kern="0" baseline="0" dirty="0" smtClean="0">
                <a:solidFill>
                  <a:sysClr val="windowText" lastClr="000000"/>
                </a:solidFill>
                <a:latin typeface="Arial"/>
              </a:rPr>
              <a:t>Lexicon building.</a:t>
            </a:r>
          </a:p>
          <a:p>
            <a:pPr defTabSz="914400">
              <a:buClr>
                <a:srgbClr val="D31145"/>
              </a:buClr>
              <a:defRPr/>
            </a:pPr>
            <a:r>
              <a:rPr kumimoji="0" lang="en-US" sz="1800" b="0" i="0" u="none" strike="noStrike" kern="0" cap="none" spc="0" normalizeH="0" noProof="0" dirty="0" smtClean="0">
                <a:ln>
                  <a:noFill/>
                </a:ln>
                <a:solidFill>
                  <a:sysClr val="windowText" lastClr="000000"/>
                </a:solidFill>
                <a:effectLst/>
                <a:uLnTx/>
                <a:uFillTx/>
                <a:latin typeface="Arial"/>
                <a:ea typeface="+mn-ea"/>
                <a:cs typeface="Tahoma" pitchFamily="34" charset="0"/>
              </a:rPr>
              <a:t>The first two steps are subword unit building and the last is the dictionary generation. Some algorithms do all three steps jointly.</a:t>
            </a:r>
          </a:p>
          <a:p>
            <a:pPr defTabSz="914400">
              <a:buClr>
                <a:srgbClr val="D31145"/>
              </a:buClr>
              <a:defRPr/>
            </a:pPr>
            <a:r>
              <a:rPr lang="en-US" sz="1800" kern="0" dirty="0" smtClean="0">
                <a:solidFill>
                  <a:sysClr val="windowText" lastClr="000000"/>
                </a:solidFill>
                <a:latin typeface="Arial"/>
              </a:rPr>
              <a:t>Segmentation generally is accomplished using </a:t>
            </a:r>
            <a:r>
              <a:rPr kumimoji="0" lang="en-US" sz="1800" b="0" i="0" u="none" strike="noStrike" kern="0" cap="none" spc="0" normalizeH="0" noProof="0" dirty="0" smtClean="0">
                <a:ln>
                  <a:noFill/>
                </a:ln>
                <a:solidFill>
                  <a:sysClr val="windowText" lastClr="000000"/>
                </a:solidFill>
                <a:effectLst/>
                <a:uLnTx/>
                <a:uFillTx/>
                <a:latin typeface="Arial"/>
                <a:ea typeface="+mn-ea"/>
                <a:cs typeface="Tahoma" pitchFamily="34" charset="0"/>
              </a:rPr>
              <a:t> different dynamic programming methods.</a:t>
            </a:r>
          </a:p>
          <a:p>
            <a:pPr defTabSz="914400">
              <a:buClr>
                <a:srgbClr val="D31145"/>
              </a:buClr>
              <a:defRPr/>
            </a:pPr>
            <a:r>
              <a:rPr lang="en-US" sz="1800" kern="0" baseline="0" dirty="0" smtClean="0">
                <a:solidFill>
                  <a:sysClr val="windowText" lastClr="000000"/>
                </a:solidFill>
                <a:latin typeface="Arial"/>
              </a:rPr>
              <a:t>Clustering</a:t>
            </a:r>
            <a:r>
              <a:rPr lang="en-US" sz="1800" kern="0" dirty="0" smtClean="0">
                <a:solidFill>
                  <a:sysClr val="windowText" lastClr="000000"/>
                </a:solidFill>
                <a:latin typeface="Arial"/>
              </a:rPr>
              <a:t> is accomplished using K-means or other heuristic methods.</a:t>
            </a:r>
          </a:p>
          <a:p>
            <a:pPr defTabSz="914400">
              <a:buClr>
                <a:srgbClr val="D31145"/>
              </a:buClr>
              <a:defRPr/>
            </a:pPr>
            <a:r>
              <a:rPr kumimoji="0" lang="en-US" sz="1800" b="0" i="0" u="none" strike="noStrike" kern="0" cap="none" spc="0" normalizeH="0" baseline="0" noProof="0" dirty="0" smtClean="0">
                <a:ln>
                  <a:noFill/>
                </a:ln>
                <a:solidFill>
                  <a:sysClr val="windowText" lastClr="000000"/>
                </a:solidFill>
                <a:effectLst/>
                <a:uLnTx/>
                <a:uFillTx/>
                <a:latin typeface="Arial"/>
                <a:ea typeface="+mn-ea"/>
                <a:cs typeface="Tahoma" pitchFamily="34" charset="0"/>
              </a:rPr>
              <a:t>For segmentation</a:t>
            </a:r>
            <a:r>
              <a:rPr kumimoji="0" lang="en-US" sz="1800" b="0" i="0" u="none" strike="noStrike" kern="0" cap="none" spc="0" normalizeH="0" noProof="0" dirty="0" smtClean="0">
                <a:ln>
                  <a:noFill/>
                </a:ln>
                <a:solidFill>
                  <a:sysClr val="windowText" lastClr="000000"/>
                </a:solidFill>
                <a:effectLst/>
                <a:uLnTx/>
                <a:uFillTx/>
                <a:latin typeface="Arial"/>
                <a:ea typeface="+mn-ea"/>
                <a:cs typeface="Tahoma" pitchFamily="34" charset="0"/>
              </a:rPr>
              <a:t> different methods use different criteria such as change in spectrum etc. </a:t>
            </a:r>
            <a:endParaRPr kumimoji="0" lang="en-US" sz="1800" b="0" i="0" u="none" strike="noStrike" kern="0" cap="none" spc="0" normalizeH="0" baseline="0" noProof="0" dirty="0">
              <a:ln>
                <a:noFill/>
              </a:ln>
              <a:solidFill>
                <a:sysClr val="windowText" lastClr="000000"/>
              </a:solidFill>
              <a:effectLst/>
              <a:uLnTx/>
              <a:uFillTx/>
              <a:latin typeface="Arial"/>
              <a:ea typeface="+mn-ea"/>
              <a:cs typeface="Tahoma" pitchFamily="34" charset="0"/>
            </a:endParaRPr>
          </a:p>
        </p:txBody>
      </p:sp>
    </p:spTree>
    <p:extLst>
      <p:ext uri="{BB962C8B-B14F-4D97-AF65-F5344CB8AC3E}">
        <p14:creationId xmlns:p14="http://schemas.microsoft.com/office/powerpoint/2010/main" val="3988525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Proposal</a:t>
            </a:r>
            <a:endParaRPr lang="en-US" dirty="0"/>
          </a:p>
        </p:txBody>
      </p:sp>
      <p:sp>
        <p:nvSpPr>
          <p:cNvPr id="3" name="Content Placeholder 9"/>
          <p:cNvSpPr txBox="1">
            <a:spLocks/>
          </p:cNvSpPr>
          <p:nvPr/>
        </p:nvSpPr>
        <p:spPr>
          <a:xfrm>
            <a:off x="228601" y="624015"/>
            <a:ext cx="8784770" cy="5943040"/>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lang="en-US" sz="1400" b="1" kern="0" dirty="0" smtClean="0">
                <a:solidFill>
                  <a:sysClr val="windowText" lastClr="000000"/>
                </a:solidFill>
                <a:latin typeface="Arial"/>
              </a:rPr>
              <a:t>Using HDP-HMM for segmentation.</a:t>
            </a: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Segments can be in word boundaries.  How to deal with them? Should we allow multiple word entries? </a:t>
            </a: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Should we segment a whole utterance or each word?</a:t>
            </a: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kumimoji="0" lang="en-US" sz="1400" b="1" i="0" u="none" strike="noStrike" kern="0" cap="none" spc="0" normalizeH="0" baseline="0" noProof="0" dirty="0" smtClean="0">
                <a:ln>
                  <a:noFill/>
                </a:ln>
                <a:solidFill>
                  <a:sysClr val="windowText" lastClr="000000"/>
                </a:solidFill>
                <a:effectLst/>
                <a:uLnTx/>
                <a:uFillTx/>
                <a:latin typeface="Arial"/>
              </a:rPr>
              <a:t>Using</a:t>
            </a:r>
            <a:r>
              <a:rPr kumimoji="0" lang="en-US" sz="1400" b="1" i="0" u="none" strike="noStrike" kern="0" cap="none" spc="0" normalizeH="0" noProof="0" dirty="0" smtClean="0">
                <a:ln>
                  <a:noFill/>
                </a:ln>
                <a:solidFill>
                  <a:sysClr val="windowText" lastClr="000000"/>
                </a:solidFill>
                <a:effectLst/>
                <a:uLnTx/>
                <a:uFillTx/>
                <a:latin typeface="Arial"/>
              </a:rPr>
              <a:t> DPM for clustering</a:t>
            </a:r>
            <a:r>
              <a:rPr kumimoji="0" lang="en-US" sz="1400" b="0" i="0" u="none" strike="noStrike" kern="0" cap="none" spc="0" normalizeH="0" noProof="0" dirty="0" smtClean="0">
                <a:ln>
                  <a:noFill/>
                </a:ln>
                <a:solidFill>
                  <a:sysClr val="windowText" lastClr="000000"/>
                </a:solidFill>
                <a:effectLst/>
                <a:uLnTx/>
                <a:uFillTx/>
                <a:latin typeface="Arial"/>
              </a:rPr>
              <a:t>.</a:t>
            </a: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How many units? How to control it?</a:t>
            </a:r>
            <a:endParaRPr kumimoji="0" lang="en-US" sz="1100" b="0" i="0" u="none" strike="noStrike" kern="0" cap="none" spc="0" normalizeH="0" noProof="0" dirty="0" smtClean="0">
              <a:ln>
                <a:noFill/>
              </a:ln>
              <a:solidFill>
                <a:sysClr val="windowText" lastClr="000000"/>
              </a:solidFill>
              <a:effectLst/>
              <a:uLnTx/>
              <a:uFillTx/>
              <a:latin typeface="Arial"/>
            </a:endParaRPr>
          </a:p>
          <a:p>
            <a:pPr marL="285750" marR="0" lvl="0" indent="-285750" algn="l" defTabSz="914400" rtl="0" eaLnBrk="1" fontAlgn="base" latinLnBrk="0" hangingPunct="1">
              <a:lnSpc>
                <a:spcPct val="95000"/>
              </a:lnSpc>
              <a:spcBef>
                <a:spcPts val="1200"/>
              </a:spcBef>
              <a:spcAft>
                <a:spcPct val="0"/>
              </a:spcAft>
              <a:buClr>
                <a:srgbClr val="D31145"/>
              </a:buClr>
              <a:buSzTx/>
              <a:buFont typeface="Arial" pitchFamily="34" charset="0"/>
              <a:buChar char="•"/>
              <a:tabLst/>
              <a:defRPr/>
            </a:pPr>
            <a:r>
              <a:rPr lang="en-US" sz="1400" b="1" kern="0" baseline="0" dirty="0" smtClean="0">
                <a:solidFill>
                  <a:sysClr val="windowText" lastClr="000000"/>
                </a:solidFill>
                <a:latin typeface="Arial"/>
              </a:rPr>
              <a:t>Generating</a:t>
            </a:r>
            <a:r>
              <a:rPr lang="en-US" sz="1400" b="1" kern="0" dirty="0" smtClean="0">
                <a:solidFill>
                  <a:sysClr val="windowText" lastClr="000000"/>
                </a:solidFill>
                <a:latin typeface="Arial"/>
              </a:rPr>
              <a:t> the lexicon will be accomplished separately.</a:t>
            </a: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After generating the lexicon, we can use EM and forced alignment to resegment the speech and re-cluster the segments and subsequently regenerate a lexicon until convergence.</a:t>
            </a: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One of the major problem is word segmentation. </a:t>
            </a:r>
          </a:p>
          <a:p>
            <a:pPr lvl="2" defTabSz="914400">
              <a:spcBef>
                <a:spcPts val="1200"/>
              </a:spcBef>
              <a:buClr>
                <a:srgbClr val="D31145"/>
              </a:buClr>
              <a:defRPr/>
            </a:pPr>
            <a:r>
              <a:rPr lang="en-US" sz="1050" kern="0" dirty="0">
                <a:solidFill>
                  <a:sysClr val="windowText" lastClr="000000"/>
                </a:solidFill>
                <a:latin typeface="Arial"/>
              </a:rPr>
              <a:t>Can we use a forced alignment using </a:t>
            </a:r>
            <a:r>
              <a:rPr lang="en-US" sz="1050" kern="0" dirty="0" err="1">
                <a:solidFill>
                  <a:sysClr val="windowText" lastClr="000000"/>
                </a:solidFill>
                <a:latin typeface="Arial"/>
              </a:rPr>
              <a:t>xwrds</a:t>
            </a:r>
            <a:r>
              <a:rPr lang="en-US" sz="1050" kern="0" dirty="0">
                <a:solidFill>
                  <a:sysClr val="windowText" lastClr="000000"/>
                </a:solidFill>
                <a:latin typeface="Arial"/>
              </a:rPr>
              <a:t> models?  </a:t>
            </a:r>
          </a:p>
          <a:p>
            <a:pPr lvl="2" defTabSz="914400">
              <a:spcBef>
                <a:spcPts val="1200"/>
              </a:spcBef>
              <a:buClr>
                <a:srgbClr val="D31145"/>
              </a:buClr>
              <a:defRPr/>
            </a:pPr>
            <a:r>
              <a:rPr lang="en-US" sz="1050" kern="0" dirty="0">
                <a:solidFill>
                  <a:sysClr val="windowText" lastClr="000000"/>
                </a:solidFill>
                <a:latin typeface="Arial"/>
              </a:rPr>
              <a:t>There is another approach in the literature  </a:t>
            </a:r>
            <a:r>
              <a:rPr lang="en-US" sz="1050" kern="0" dirty="0" smtClean="0">
                <a:solidFill>
                  <a:sysClr val="windowText" lastClr="000000"/>
                </a:solidFill>
                <a:latin typeface="Arial"/>
              </a:rPr>
              <a:t>(explained later.).</a:t>
            </a:r>
            <a:endParaRPr lang="en-US" sz="11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How many pronunciation per word should be existed?</a:t>
            </a:r>
          </a:p>
          <a:p>
            <a:pPr lvl="2" defTabSz="914400">
              <a:spcBef>
                <a:spcPts val="1200"/>
              </a:spcBef>
              <a:buClr>
                <a:srgbClr val="D31145"/>
              </a:buClr>
              <a:defRPr/>
            </a:pPr>
            <a:r>
              <a:rPr lang="en-US" sz="1050" kern="0" dirty="0" smtClean="0">
                <a:solidFill>
                  <a:sysClr val="windowText" lastClr="000000"/>
                </a:solidFill>
                <a:latin typeface="Arial"/>
              </a:rPr>
              <a:t>Simplest answer: all </a:t>
            </a:r>
          </a:p>
          <a:p>
            <a:pPr lvl="2" defTabSz="914400">
              <a:spcBef>
                <a:spcPts val="1200"/>
              </a:spcBef>
              <a:buClr>
                <a:srgbClr val="D31145"/>
              </a:buClr>
              <a:defRPr/>
            </a:pPr>
            <a:r>
              <a:rPr lang="en-US" sz="1050" kern="0" dirty="0" smtClean="0">
                <a:solidFill>
                  <a:sysClr val="windowText" lastClr="000000"/>
                </a:solidFill>
                <a:latin typeface="Arial"/>
              </a:rPr>
              <a:t>Another way: To force all  instances of a word have equal number  of segments (too restrictive)</a:t>
            </a:r>
          </a:p>
          <a:p>
            <a:pPr lvl="2" defTabSz="914400">
              <a:spcBef>
                <a:spcPts val="1200"/>
              </a:spcBef>
              <a:buClr>
                <a:srgbClr val="D31145"/>
              </a:buClr>
              <a:defRPr/>
            </a:pPr>
            <a:r>
              <a:rPr lang="en-US" sz="1050" kern="0" dirty="0" smtClean="0">
                <a:solidFill>
                  <a:sysClr val="windowText" lastClr="000000"/>
                </a:solidFill>
                <a:latin typeface="Arial"/>
              </a:rPr>
              <a:t> First cluster all instances and then segment over the center of these clusters. </a:t>
            </a:r>
          </a:p>
          <a:p>
            <a:pPr lvl="2" defTabSz="914400">
              <a:spcBef>
                <a:spcPts val="1200"/>
              </a:spcBef>
              <a:buClr>
                <a:srgbClr val="D31145"/>
              </a:buClr>
              <a:defRPr/>
            </a:pPr>
            <a:r>
              <a:rPr lang="en-US" sz="1050" kern="0" dirty="0" smtClean="0">
                <a:solidFill>
                  <a:sysClr val="windowText" lastClr="000000"/>
                </a:solidFill>
                <a:latin typeface="Arial"/>
              </a:rPr>
              <a:t>Prune the dictionary later  using forced alignment.   </a:t>
            </a:r>
          </a:p>
          <a:p>
            <a:pPr lvl="1" defTabSz="914400">
              <a:spcBef>
                <a:spcPts val="1200"/>
              </a:spcBef>
              <a:buClr>
                <a:srgbClr val="D31145"/>
              </a:buClr>
              <a:buFont typeface="Arial" pitchFamily="34" charset="0"/>
              <a:buChar char="•"/>
              <a:defRPr/>
            </a:pPr>
            <a:r>
              <a:rPr lang="en-US" sz="1100" kern="0" dirty="0" smtClean="0">
                <a:solidFill>
                  <a:sysClr val="windowText" lastClr="000000"/>
                </a:solidFill>
                <a:latin typeface="Arial"/>
              </a:rPr>
              <a:t>How to deal with  speaker variations?</a:t>
            </a:r>
          </a:p>
          <a:p>
            <a:pPr lvl="2" defTabSz="914400">
              <a:spcBef>
                <a:spcPts val="1200"/>
              </a:spcBef>
              <a:buClr>
                <a:srgbClr val="D31145"/>
              </a:buClr>
              <a:defRPr/>
            </a:pPr>
            <a:r>
              <a:rPr lang="en-US" sz="900" kern="0" dirty="0" smtClean="0">
                <a:solidFill>
                  <a:sysClr val="windowText" lastClr="000000"/>
                </a:solidFill>
                <a:latin typeface="Arial"/>
              </a:rPr>
              <a:t>It is OK?   (possibly many  units)</a:t>
            </a:r>
          </a:p>
          <a:p>
            <a:pPr lvl="2" defTabSz="914400">
              <a:spcBef>
                <a:spcPts val="1200"/>
              </a:spcBef>
              <a:buClr>
                <a:srgbClr val="D31145"/>
              </a:buClr>
              <a:defRPr/>
            </a:pPr>
            <a:r>
              <a:rPr lang="en-US" sz="900" kern="0" dirty="0" smtClean="0">
                <a:solidFill>
                  <a:sysClr val="windowText" lastClr="000000"/>
                </a:solidFill>
                <a:latin typeface="Arial"/>
              </a:rPr>
              <a:t>Using adaption or something like that?  </a:t>
            </a:r>
          </a:p>
          <a:p>
            <a:pPr marL="400050" lvl="1" indent="0" defTabSz="914400">
              <a:spcBef>
                <a:spcPts val="1200"/>
              </a:spcBef>
              <a:buClr>
                <a:srgbClr val="D31145"/>
              </a:buClr>
              <a:buNone/>
              <a:defRPr/>
            </a:pPr>
            <a:endParaRPr lang="en-US" sz="11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400" kern="0" dirty="0" smtClean="0">
              <a:solidFill>
                <a:sysClr val="windowText" lastClr="000000"/>
              </a:solidFill>
              <a:latin typeface="Arial"/>
            </a:endParaRPr>
          </a:p>
          <a:p>
            <a:pPr marL="400050" lvl="1" indent="0" defTabSz="914400">
              <a:spcBef>
                <a:spcPts val="1200"/>
              </a:spcBef>
              <a:buClr>
                <a:srgbClr val="D31145"/>
              </a:buClr>
              <a:buNone/>
              <a:defRPr/>
            </a:pPr>
            <a:endParaRPr kumimoji="0" lang="en-US" sz="1400" b="0" i="0" u="none" strike="noStrike" kern="0" cap="none" spc="0" normalizeH="0" noProof="0" dirty="0" smtClean="0">
              <a:ln>
                <a:noFill/>
              </a:ln>
              <a:solidFill>
                <a:sysClr val="windowText" lastClr="000000"/>
              </a:solidFill>
              <a:effectLst/>
              <a:uLnTx/>
              <a:uFillTx/>
              <a:latin typeface="Arial"/>
              <a:ea typeface="+mn-ea"/>
              <a:cs typeface="Tahoma" pitchFamily="34" charset="0"/>
            </a:endParaRPr>
          </a:p>
        </p:txBody>
      </p:sp>
    </p:spTree>
    <p:extLst>
      <p:ext uri="{BB962C8B-B14F-4D97-AF65-F5344CB8AC3E}">
        <p14:creationId xmlns:p14="http://schemas.microsoft.com/office/powerpoint/2010/main" val="2294900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a:t>
            </a:r>
            <a:endParaRPr lang="en-US" dirty="0"/>
          </a:p>
        </p:txBody>
      </p:sp>
      <p:sp>
        <p:nvSpPr>
          <p:cNvPr id="3" name="Content Placeholder 9"/>
          <p:cNvSpPr txBox="1">
            <a:spLocks/>
          </p:cNvSpPr>
          <p:nvPr/>
        </p:nvSpPr>
        <p:spPr>
          <a:xfrm>
            <a:off x="228601" y="624015"/>
            <a:ext cx="8784770" cy="5943040"/>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lvl="1" defTabSz="914400">
              <a:spcBef>
                <a:spcPts val="1200"/>
              </a:spcBef>
              <a:buClr>
                <a:srgbClr val="D31145"/>
              </a:buClr>
              <a:buFont typeface="Arial" pitchFamily="34" charset="0"/>
              <a:buChar char="•"/>
              <a:defRPr/>
            </a:pPr>
            <a:r>
              <a:rPr lang="en-US" sz="1200" kern="0" dirty="0" smtClean="0">
                <a:solidFill>
                  <a:sysClr val="windowText" lastClr="000000"/>
                </a:solidFill>
                <a:latin typeface="Arial"/>
              </a:rPr>
              <a:t>TIMIT and RM has been used in other works. It seems starting from TIMIT would be more beneficial, specially because we can compare with performance of  handily phoneme labeled system. It is also can be used to find  word boundaries so we can compare with other algorithms that find word boundaries automatically. </a:t>
            </a:r>
          </a:p>
          <a:p>
            <a:pPr lvl="1" defTabSz="914400">
              <a:spcBef>
                <a:spcPts val="1200"/>
              </a:spcBef>
              <a:buClr>
                <a:srgbClr val="D31145"/>
              </a:buClr>
              <a:buFont typeface="Arial" pitchFamily="34" charset="0"/>
              <a:buChar char="•"/>
              <a:defRPr/>
            </a:pPr>
            <a:r>
              <a:rPr lang="en-US" sz="1200" kern="0" dirty="0" smtClean="0">
                <a:solidFill>
                  <a:sysClr val="windowText" lastClr="000000"/>
                </a:solidFill>
                <a:latin typeface="Arial"/>
              </a:rPr>
              <a:t>We can try many different settings feature extractions; but since almost all works used 10 </a:t>
            </a:r>
            <a:r>
              <a:rPr lang="en-US" sz="1200" kern="0" dirty="0" err="1" smtClean="0">
                <a:solidFill>
                  <a:sysClr val="windowText" lastClr="000000"/>
                </a:solidFill>
                <a:latin typeface="Arial"/>
              </a:rPr>
              <a:t>msec</a:t>
            </a:r>
            <a:r>
              <a:rPr lang="en-US" sz="1200" kern="0" dirty="0" smtClean="0">
                <a:solidFill>
                  <a:sysClr val="windowText" lastClr="000000"/>
                </a:solidFill>
                <a:latin typeface="Arial"/>
              </a:rPr>
              <a:t> frame rate with 25 </a:t>
            </a:r>
            <a:r>
              <a:rPr lang="en-US" sz="1200" kern="0" dirty="0" err="1" smtClean="0">
                <a:solidFill>
                  <a:sysClr val="windowText" lastClr="000000"/>
                </a:solidFill>
                <a:latin typeface="Arial"/>
              </a:rPr>
              <a:t>msec</a:t>
            </a:r>
            <a:r>
              <a:rPr lang="en-US" sz="1200" kern="0" dirty="0" smtClean="0">
                <a:solidFill>
                  <a:sysClr val="windowText" lastClr="000000"/>
                </a:solidFill>
                <a:latin typeface="Arial"/>
              </a:rPr>
              <a:t> windows and 39 MFCC features we should start from here.</a:t>
            </a:r>
          </a:p>
          <a:p>
            <a:pPr lvl="1" defTabSz="914400">
              <a:spcBef>
                <a:spcPts val="1200"/>
              </a:spcBef>
              <a:buClr>
                <a:srgbClr val="D31145"/>
              </a:buClr>
              <a:buFont typeface="Arial" pitchFamily="34" charset="0"/>
              <a:buChar char="•"/>
              <a:defRPr/>
            </a:pPr>
            <a:r>
              <a:rPr lang="en-US" sz="1200" kern="0" dirty="0" smtClean="0">
                <a:solidFill>
                  <a:sysClr val="windowText" lastClr="000000"/>
                </a:solidFill>
                <a:latin typeface="Arial"/>
              </a:rPr>
              <a:t>Each step of the experiment will be done in a separate sub-experiment. For example, feature extraction would be exp000, Initial segmentation using HDP-HMM exp001 etc. In this way, we can try many different settings for different steps without recalculating other steps.</a:t>
            </a:r>
          </a:p>
          <a:p>
            <a:pPr lvl="1" defTabSz="914400">
              <a:spcBef>
                <a:spcPts val="1200"/>
              </a:spcBef>
              <a:buClr>
                <a:srgbClr val="D31145"/>
              </a:buClr>
              <a:buFont typeface="Arial" pitchFamily="34" charset="0"/>
              <a:buChar char="•"/>
              <a:defRPr/>
            </a:pPr>
            <a:r>
              <a:rPr lang="en-US" sz="1200" kern="0" dirty="0" smtClean="0">
                <a:solidFill>
                  <a:sysClr val="windowText" lastClr="000000"/>
                </a:solidFill>
                <a:latin typeface="Arial"/>
              </a:rPr>
              <a:t> Outline is as follow:</a:t>
            </a:r>
          </a:p>
          <a:p>
            <a:pPr lvl="2" defTabSz="914400">
              <a:spcBef>
                <a:spcPts val="1200"/>
              </a:spcBef>
              <a:buClr>
                <a:srgbClr val="D31145"/>
              </a:buClr>
              <a:defRPr/>
            </a:pPr>
            <a:r>
              <a:rPr lang="en-US" sz="1200" b="1" kern="0" dirty="0" smtClean="0">
                <a:solidFill>
                  <a:sysClr val="windowText" lastClr="000000"/>
                </a:solidFill>
                <a:latin typeface="Arial"/>
              </a:rPr>
              <a:t>Feature extraction.</a:t>
            </a:r>
          </a:p>
          <a:p>
            <a:pPr lvl="2" defTabSz="914400">
              <a:spcBef>
                <a:spcPts val="1200"/>
              </a:spcBef>
              <a:buClr>
                <a:srgbClr val="D31145"/>
              </a:buClr>
              <a:defRPr/>
            </a:pPr>
            <a:r>
              <a:rPr lang="en-US" sz="1200" b="1" kern="0" dirty="0" smtClean="0">
                <a:solidFill>
                  <a:sysClr val="windowText" lastClr="000000"/>
                </a:solidFill>
                <a:latin typeface="Arial"/>
              </a:rPr>
              <a:t>Baseline experiment using phoneme based system (both CI and CD)</a:t>
            </a:r>
          </a:p>
          <a:p>
            <a:pPr lvl="2" defTabSz="914400">
              <a:spcBef>
                <a:spcPts val="1200"/>
              </a:spcBef>
              <a:buClr>
                <a:srgbClr val="D31145"/>
              </a:buClr>
              <a:defRPr/>
            </a:pPr>
            <a:r>
              <a:rPr lang="en-US" sz="1200" b="1" kern="0" dirty="0" smtClean="0">
                <a:solidFill>
                  <a:sysClr val="windowText" lastClr="000000"/>
                </a:solidFill>
                <a:latin typeface="Arial"/>
              </a:rPr>
              <a:t>Generating word boundaries information using both time alignment information and forced alignment using CD models.</a:t>
            </a:r>
          </a:p>
          <a:p>
            <a:pPr lvl="2" defTabSz="914400">
              <a:spcBef>
                <a:spcPts val="1200"/>
              </a:spcBef>
              <a:buClr>
                <a:srgbClr val="D31145"/>
              </a:buClr>
              <a:defRPr/>
            </a:pPr>
            <a:r>
              <a:rPr lang="en-US" sz="1200" b="1" kern="0" dirty="0" smtClean="0">
                <a:solidFill>
                  <a:sysClr val="windowText" lastClr="000000"/>
                </a:solidFill>
                <a:latin typeface="Arial"/>
              </a:rPr>
              <a:t>Segmentation of utterances using HDP-HMM.</a:t>
            </a:r>
          </a:p>
          <a:p>
            <a:pPr lvl="2" defTabSz="914400">
              <a:spcBef>
                <a:spcPts val="1200"/>
              </a:spcBef>
              <a:buClr>
                <a:srgbClr val="D31145"/>
              </a:buClr>
              <a:defRPr/>
            </a:pPr>
            <a:r>
              <a:rPr lang="en-US" sz="1200" b="1" kern="0" dirty="0" smtClean="0">
                <a:solidFill>
                  <a:sysClr val="windowText" lastClr="000000"/>
                </a:solidFill>
                <a:latin typeface="Arial"/>
              </a:rPr>
              <a:t>Cluster all segments obtained in pervious step using DPM, and generate  initial subword inventory.</a:t>
            </a:r>
          </a:p>
          <a:p>
            <a:pPr lvl="2" defTabSz="914400">
              <a:spcBef>
                <a:spcPts val="1200"/>
              </a:spcBef>
              <a:buClr>
                <a:srgbClr val="D31145"/>
              </a:buClr>
              <a:defRPr/>
            </a:pPr>
            <a:r>
              <a:rPr lang="en-US" sz="1200" kern="0" dirty="0" smtClean="0">
                <a:solidFill>
                  <a:sysClr val="windowText" lastClr="000000"/>
                </a:solidFill>
                <a:latin typeface="Arial"/>
              </a:rPr>
              <a:t>G</a:t>
            </a:r>
            <a:r>
              <a:rPr lang="en-US" sz="1200" b="1" kern="0" dirty="0" smtClean="0">
                <a:solidFill>
                  <a:sysClr val="windowText" lastClr="000000"/>
                </a:solidFill>
                <a:latin typeface="Arial"/>
              </a:rPr>
              <a:t>enerate a lexicon:</a:t>
            </a:r>
          </a:p>
          <a:p>
            <a:pPr lvl="3" defTabSz="914400">
              <a:spcBef>
                <a:spcPts val="1200"/>
              </a:spcBef>
              <a:buClr>
                <a:srgbClr val="D31145"/>
              </a:buClr>
              <a:buFont typeface="Arial" pitchFamily="34" charset="0"/>
              <a:buChar char="•"/>
              <a:defRPr/>
            </a:pPr>
            <a:r>
              <a:rPr lang="en-US" sz="1000" kern="0" dirty="0" smtClean="0">
                <a:solidFill>
                  <a:sysClr val="windowText" lastClr="000000"/>
                </a:solidFill>
                <a:latin typeface="Arial"/>
              </a:rPr>
              <a:t>Using word boundaries obtained from time information.</a:t>
            </a:r>
          </a:p>
          <a:p>
            <a:pPr lvl="3" defTabSz="914400">
              <a:spcBef>
                <a:spcPts val="1200"/>
              </a:spcBef>
              <a:buClr>
                <a:srgbClr val="D31145"/>
              </a:buClr>
              <a:buFont typeface="Arial" pitchFamily="34" charset="0"/>
              <a:buChar char="•"/>
              <a:defRPr/>
            </a:pPr>
            <a:r>
              <a:rPr lang="en-US" sz="1000" kern="0" dirty="0" smtClean="0">
                <a:solidFill>
                  <a:sysClr val="windowText" lastClr="000000"/>
                </a:solidFill>
                <a:latin typeface="Arial"/>
              </a:rPr>
              <a:t>Using word boundaries  obtained from  forced alignment.</a:t>
            </a:r>
          </a:p>
          <a:p>
            <a:pPr lvl="3" defTabSz="914400">
              <a:spcBef>
                <a:spcPts val="1200"/>
              </a:spcBef>
              <a:buClr>
                <a:srgbClr val="D31145"/>
              </a:buClr>
              <a:buFont typeface="Arial" pitchFamily="34" charset="0"/>
              <a:buChar char="•"/>
              <a:defRPr/>
            </a:pPr>
            <a:r>
              <a:rPr lang="en-US" sz="1000" kern="0" dirty="0" smtClean="0">
                <a:solidFill>
                  <a:sysClr val="windowText" lastClr="000000"/>
                </a:solidFill>
                <a:latin typeface="Arial"/>
              </a:rPr>
              <a:t>Using the method described in (G. </a:t>
            </a:r>
            <a:r>
              <a:rPr lang="en-US" sz="1000" kern="0" dirty="0" err="1" smtClean="0">
                <a:solidFill>
                  <a:sysClr val="windowText" lastClr="000000"/>
                </a:solidFill>
                <a:latin typeface="Arial"/>
              </a:rPr>
              <a:t>Goussard</a:t>
            </a:r>
            <a:r>
              <a:rPr lang="en-US" sz="1000" kern="0" dirty="0" smtClean="0">
                <a:solidFill>
                  <a:sysClr val="windowText" lastClr="000000"/>
                </a:solidFill>
                <a:latin typeface="Arial"/>
              </a:rPr>
              <a:t> and T. </a:t>
            </a:r>
            <a:r>
              <a:rPr lang="en-US" sz="1000" kern="0" dirty="0" err="1" smtClean="0">
                <a:solidFill>
                  <a:sysClr val="windowText" lastClr="000000"/>
                </a:solidFill>
                <a:latin typeface="Arial"/>
              </a:rPr>
              <a:t>Niesler</a:t>
            </a:r>
            <a:r>
              <a:rPr lang="en-US" sz="1000" kern="0" dirty="0" smtClean="0">
                <a:solidFill>
                  <a:sysClr val="windowText" lastClr="000000"/>
                </a:solidFill>
                <a:latin typeface="Arial"/>
              </a:rPr>
              <a:t> , </a:t>
            </a:r>
            <a:r>
              <a:rPr lang="en-US" sz="1000" dirty="0" smtClean="0"/>
              <a:t>PRASA 2010)</a:t>
            </a:r>
          </a:p>
          <a:p>
            <a:pPr lvl="3" defTabSz="914400">
              <a:spcBef>
                <a:spcPts val="1200"/>
              </a:spcBef>
              <a:buClr>
                <a:srgbClr val="D31145"/>
              </a:buClr>
              <a:buFont typeface="Arial" pitchFamily="34" charset="0"/>
              <a:buChar char="•"/>
              <a:defRPr/>
            </a:pPr>
            <a:r>
              <a:rPr lang="en-US" sz="1000" kern="0" dirty="0" smtClean="0">
                <a:solidFill>
                  <a:sysClr val="windowText" lastClr="000000"/>
                </a:solidFill>
                <a:latin typeface="Arial"/>
              </a:rPr>
              <a:t>Since some  of the discovered units will be  spanning  word boundaries , we  can have multiple word entries in the lexicon.   </a:t>
            </a:r>
          </a:p>
          <a:p>
            <a:pPr lvl="3" defTabSz="914400">
              <a:spcBef>
                <a:spcPts val="1200"/>
              </a:spcBef>
              <a:buClr>
                <a:srgbClr val="D31145"/>
              </a:buClr>
              <a:buFont typeface="Arial" pitchFamily="34" charset="0"/>
              <a:buChar char="•"/>
              <a:defRPr/>
            </a:pPr>
            <a:r>
              <a:rPr lang="en-US" sz="1000" kern="0" dirty="0" smtClean="0">
                <a:solidFill>
                  <a:sysClr val="windowText" lastClr="000000"/>
                </a:solidFill>
                <a:latin typeface="Arial"/>
              </a:rPr>
              <a:t>Depending on number of multi word entries we can prune the dictionary in a later step using a score similar to (M. </a:t>
            </a:r>
            <a:r>
              <a:rPr lang="en-US" sz="1000" kern="0" dirty="0" err="1" smtClean="0">
                <a:solidFill>
                  <a:sysClr val="windowText" lastClr="000000"/>
                </a:solidFill>
                <a:latin typeface="Arial"/>
              </a:rPr>
              <a:t>Bacchiani</a:t>
            </a:r>
            <a:r>
              <a:rPr lang="en-US" sz="1000" kern="0" dirty="0" smtClean="0">
                <a:solidFill>
                  <a:sysClr val="windowText" lastClr="000000"/>
                </a:solidFill>
                <a:latin typeface="Arial"/>
              </a:rPr>
              <a:t>  et al ICASSP 96)</a:t>
            </a:r>
          </a:p>
          <a:p>
            <a:pPr lvl="2" defTabSz="914400">
              <a:spcBef>
                <a:spcPts val="1200"/>
              </a:spcBef>
              <a:buClr>
                <a:srgbClr val="D31145"/>
              </a:buClr>
              <a:defRPr/>
            </a:pPr>
            <a:endParaRPr lang="en-US" sz="1400" kern="0" dirty="0" smtClean="0">
              <a:solidFill>
                <a:sysClr val="windowText" lastClr="000000"/>
              </a:solidFill>
              <a:latin typeface="Arial"/>
            </a:endParaRPr>
          </a:p>
          <a:p>
            <a:pPr marL="400050" lvl="1" indent="0" defTabSz="914400">
              <a:spcBef>
                <a:spcPts val="1200"/>
              </a:spcBef>
              <a:buClr>
                <a:srgbClr val="D31145"/>
              </a:buClr>
              <a:buNone/>
              <a:defRPr/>
            </a:pPr>
            <a:endParaRPr kumimoji="0" lang="en-US" sz="1600" b="0" i="0" u="none" strike="noStrike" kern="0" cap="none" spc="0" normalizeH="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338313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a:t>
            </a:r>
            <a:endParaRPr lang="en-US" dirty="0"/>
          </a:p>
        </p:txBody>
      </p:sp>
      <p:sp>
        <p:nvSpPr>
          <p:cNvPr id="3" name="Content Placeholder 9"/>
          <p:cNvSpPr txBox="1">
            <a:spLocks/>
          </p:cNvSpPr>
          <p:nvPr/>
        </p:nvSpPr>
        <p:spPr>
          <a:xfrm>
            <a:off x="228601" y="624015"/>
            <a:ext cx="8784770" cy="5943040"/>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lvl="1" defTabSz="914400">
              <a:spcBef>
                <a:spcPts val="1200"/>
              </a:spcBef>
              <a:buClr>
                <a:srgbClr val="D31145"/>
              </a:buClr>
              <a:buFont typeface="Arial" pitchFamily="34" charset="0"/>
              <a:buChar char="•"/>
              <a:defRPr/>
            </a:pPr>
            <a:r>
              <a:rPr lang="en-US" sz="1600" kern="0" dirty="0" smtClean="0">
                <a:solidFill>
                  <a:sysClr val="windowText" lastClr="000000"/>
                </a:solidFill>
                <a:latin typeface="Arial"/>
              </a:rPr>
              <a:t>Depending on the results there are several  other things that we can  do  in the next step:</a:t>
            </a:r>
          </a:p>
          <a:p>
            <a:pPr lvl="2" defTabSz="914400">
              <a:spcBef>
                <a:spcPts val="1200"/>
              </a:spcBef>
              <a:buClr>
                <a:srgbClr val="D31145"/>
              </a:buClr>
              <a:defRPr/>
            </a:pPr>
            <a:r>
              <a:rPr lang="en-US" sz="1400" kern="0" dirty="0" smtClean="0">
                <a:solidFill>
                  <a:sysClr val="windowText" lastClr="000000"/>
                </a:solidFill>
                <a:latin typeface="Arial"/>
              </a:rPr>
              <a:t>Using different frame rate/ window length. </a:t>
            </a:r>
          </a:p>
          <a:p>
            <a:pPr lvl="2" defTabSz="914400">
              <a:spcBef>
                <a:spcPts val="1200"/>
              </a:spcBef>
              <a:buClr>
                <a:srgbClr val="D31145"/>
              </a:buClr>
              <a:defRPr/>
            </a:pPr>
            <a:r>
              <a:rPr lang="en-US" sz="1400" kern="0" dirty="0" smtClean="0">
                <a:solidFill>
                  <a:sysClr val="windowText" lastClr="000000"/>
                </a:solidFill>
                <a:latin typeface="Arial"/>
              </a:rPr>
              <a:t>Estimate hyper parameters using a held out set. The algorithm is not  sensitive to these hyper parameters generally but this could help to tune the algorithm.</a:t>
            </a:r>
          </a:p>
          <a:p>
            <a:pPr lvl="2" defTabSz="914400">
              <a:spcBef>
                <a:spcPts val="1200"/>
              </a:spcBef>
              <a:buClr>
                <a:srgbClr val="D31145"/>
              </a:buClr>
              <a:defRPr/>
            </a:pPr>
            <a:r>
              <a:rPr lang="en-US" sz="1400" kern="0" dirty="0" smtClean="0">
                <a:solidFill>
                  <a:sysClr val="windowText" lastClr="000000"/>
                </a:solidFill>
                <a:latin typeface="Arial"/>
              </a:rPr>
              <a:t>After Generating the lexicon we can use methods similar to (</a:t>
            </a:r>
            <a:r>
              <a:rPr lang="en-US" sz="1400" kern="0" dirty="0" err="1" smtClean="0">
                <a:solidFill>
                  <a:sysClr val="windowText" lastClr="000000"/>
                </a:solidFill>
                <a:latin typeface="Arial"/>
              </a:rPr>
              <a:t>Bacchiani</a:t>
            </a:r>
            <a:r>
              <a:rPr lang="en-US" sz="1400" kern="0" dirty="0" smtClean="0">
                <a:solidFill>
                  <a:sysClr val="windowText" lastClr="000000"/>
                </a:solidFill>
                <a:latin typeface="Arial"/>
              </a:rPr>
              <a:t> et al, speech communication 1999) to resegment the audio using the new lexicon and Viterbi (and forced alignment) and cluster the new segments and regenerate a new lexicon. In this case new segments are not generated using HDP-HMM but clustering can yet be accomplished using DPM.</a:t>
            </a:r>
          </a:p>
          <a:p>
            <a:pPr lvl="2" defTabSz="914400">
              <a:spcBef>
                <a:spcPts val="1200"/>
              </a:spcBef>
              <a:buClr>
                <a:srgbClr val="D31145"/>
              </a:buClr>
              <a:defRPr/>
            </a:pPr>
            <a:r>
              <a:rPr lang="en-US" sz="1400" kern="0" dirty="0" smtClean="0">
                <a:solidFill>
                  <a:sysClr val="windowText" lastClr="000000"/>
                </a:solidFill>
                <a:latin typeface="Arial"/>
              </a:rPr>
              <a:t>If number of pronunciation per word was too high, we can first group all instances of each word in one group and cluster them  first and generate subword units for these clusters. </a:t>
            </a:r>
          </a:p>
          <a:p>
            <a:pPr lvl="2" defTabSz="914400">
              <a:spcBef>
                <a:spcPts val="1200"/>
              </a:spcBef>
              <a:buClr>
                <a:srgbClr val="D31145"/>
              </a:buClr>
              <a:defRPr/>
            </a:pPr>
            <a:r>
              <a:rPr lang="en-US" sz="1400" kern="0" dirty="0" smtClean="0">
                <a:solidFill>
                  <a:sysClr val="windowText" lastClr="000000"/>
                </a:solidFill>
                <a:latin typeface="Arial"/>
              </a:rPr>
              <a:t>At the initial experiments  we just run CI models, after getting acceptable results we can run CD experiments. We have to design proper questions for the tree in this case.</a:t>
            </a:r>
          </a:p>
          <a:p>
            <a:pPr lvl="2" defTabSz="914400">
              <a:spcBef>
                <a:spcPts val="1200"/>
              </a:spcBef>
              <a:buClr>
                <a:srgbClr val="D31145"/>
              </a:buClr>
              <a:defRPr/>
            </a:pPr>
            <a:r>
              <a:rPr lang="en-US" sz="1400" kern="0" dirty="0" smtClean="0">
                <a:solidFill>
                  <a:sysClr val="windowText" lastClr="000000"/>
                </a:solidFill>
                <a:latin typeface="Arial"/>
              </a:rPr>
              <a:t>DPM  clustering can be replaced  with HDP. In this case, all instances of a word place in one group but all groups share the same underlying clusters. (I expect this result in  a better inventory.)</a:t>
            </a:r>
          </a:p>
          <a:p>
            <a:pPr lvl="2" defTabSz="914400">
              <a:spcBef>
                <a:spcPts val="1200"/>
              </a:spcBef>
              <a:buClr>
                <a:srgbClr val="D31145"/>
              </a:buClr>
              <a:defRPr/>
            </a:pPr>
            <a:endParaRPr lang="en-US" sz="1400" kern="0" dirty="0" smtClean="0">
              <a:solidFill>
                <a:sysClr val="windowText" lastClr="000000"/>
              </a:solidFill>
              <a:latin typeface="Arial"/>
            </a:endParaRPr>
          </a:p>
          <a:p>
            <a:pPr lvl="2" defTabSz="914400">
              <a:spcBef>
                <a:spcPts val="1200"/>
              </a:spcBef>
              <a:buClr>
                <a:srgbClr val="D31145"/>
              </a:buClr>
              <a:defRPr/>
            </a:pPr>
            <a:endParaRPr lang="en-US" sz="14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000" kern="0" dirty="0" smtClean="0">
              <a:solidFill>
                <a:sysClr val="windowText" lastClr="000000"/>
              </a:solidFill>
              <a:latin typeface="Arial"/>
            </a:endParaRPr>
          </a:p>
          <a:p>
            <a:pPr lvl="2" defTabSz="914400">
              <a:spcBef>
                <a:spcPts val="1200"/>
              </a:spcBef>
              <a:buClr>
                <a:srgbClr val="D31145"/>
              </a:buClr>
              <a:defRPr/>
            </a:pPr>
            <a:endParaRPr lang="en-US" sz="1400" kern="0" dirty="0" smtClean="0">
              <a:solidFill>
                <a:sysClr val="windowText" lastClr="000000"/>
              </a:solidFill>
              <a:latin typeface="Arial"/>
            </a:endParaRPr>
          </a:p>
          <a:p>
            <a:pPr marL="400050" lvl="1" indent="0" defTabSz="914400">
              <a:spcBef>
                <a:spcPts val="1200"/>
              </a:spcBef>
              <a:buClr>
                <a:srgbClr val="D31145"/>
              </a:buClr>
              <a:buNone/>
              <a:defRPr/>
            </a:pPr>
            <a:endParaRPr kumimoji="0" lang="en-US" sz="1600" b="0" i="0" u="none" strike="noStrike" kern="0" cap="none" spc="0" normalizeH="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4022283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6617"/>
            <a:ext cx="9144000" cy="393234"/>
          </a:xfrm>
        </p:spPr>
        <p:txBody>
          <a:bodyPr>
            <a:normAutofit fontScale="90000"/>
          </a:bodyPr>
          <a:lstStyle/>
          <a:p>
            <a:r>
              <a:rPr lang="en-US" dirty="0"/>
              <a:t>Lexicon generation in </a:t>
            </a:r>
            <a:r>
              <a:rPr lang="en-US" dirty="0" smtClean="0"/>
              <a:t>(</a:t>
            </a:r>
            <a:r>
              <a:rPr lang="en-US" dirty="0"/>
              <a:t>G. </a:t>
            </a:r>
            <a:r>
              <a:rPr lang="en-US" dirty="0" err="1"/>
              <a:t>Goussard</a:t>
            </a:r>
            <a:r>
              <a:rPr lang="en-US" dirty="0"/>
              <a:t> and T. </a:t>
            </a:r>
            <a:r>
              <a:rPr lang="en-US" dirty="0" err="1"/>
              <a:t>Niesler</a:t>
            </a:r>
            <a:r>
              <a:rPr lang="en-US" dirty="0"/>
              <a:t> , PRASA 2010)</a:t>
            </a:r>
            <a:br>
              <a:rPr lang="en-US" dirty="0"/>
            </a:br>
            <a:endParaRPr lang="en-US" dirty="0"/>
          </a:p>
        </p:txBody>
      </p:sp>
      <p:sp>
        <p:nvSpPr>
          <p:cNvPr id="3" name="Content Placeholder 9"/>
          <p:cNvSpPr txBox="1">
            <a:spLocks/>
          </p:cNvSpPr>
          <p:nvPr/>
        </p:nvSpPr>
        <p:spPr>
          <a:xfrm>
            <a:off x="228601" y="624015"/>
            <a:ext cx="8784770" cy="5943040"/>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lvl="1" defTabSz="914400">
              <a:spcBef>
                <a:spcPts val="1200"/>
              </a:spcBef>
              <a:buClr>
                <a:srgbClr val="D31145"/>
              </a:buClr>
              <a:buFont typeface="Arial" pitchFamily="34" charset="0"/>
              <a:buChar char="•"/>
              <a:defRPr/>
            </a:pPr>
            <a:r>
              <a:rPr lang="en-US" sz="1600" b="1" kern="0" dirty="0" smtClean="0">
                <a:solidFill>
                  <a:sysClr val="windowText" lastClr="000000"/>
                </a:solidFill>
                <a:latin typeface="Arial"/>
              </a:rPr>
              <a:t>Initial pronunciation dictionary: </a:t>
            </a:r>
            <a:r>
              <a:rPr lang="en-US" sz="1600" kern="0" dirty="0" smtClean="0">
                <a:solidFill>
                  <a:sysClr val="windowText" lastClr="000000"/>
                </a:solidFill>
                <a:latin typeface="Arial"/>
              </a:rPr>
              <a:t>Either flat assignment of acoustic clusters (subword units) in an utterance to words in that utterance or assign proportional to word’s length.</a:t>
            </a:r>
          </a:p>
          <a:p>
            <a:pPr lvl="1" defTabSz="914400">
              <a:spcBef>
                <a:spcPts val="1200"/>
              </a:spcBef>
              <a:buClr>
                <a:srgbClr val="D31145"/>
              </a:buClr>
              <a:buFont typeface="Arial" pitchFamily="34" charset="0"/>
              <a:buChar char="•"/>
              <a:defRPr/>
            </a:pPr>
            <a:r>
              <a:rPr lang="en-US" sz="1600" kern="0" dirty="0" smtClean="0">
                <a:solidFill>
                  <a:sysClr val="windowText" lastClr="000000"/>
                </a:solidFill>
                <a:latin typeface="Arial"/>
              </a:rPr>
              <a:t> </a:t>
            </a:r>
            <a:r>
              <a:rPr lang="en-US" sz="1600" b="1" kern="0" dirty="0" smtClean="0">
                <a:solidFill>
                  <a:sysClr val="windowText" lastClr="000000"/>
                </a:solidFill>
                <a:latin typeface="Arial"/>
              </a:rPr>
              <a:t>Intermediate </a:t>
            </a:r>
            <a:r>
              <a:rPr lang="en-US" sz="1600" b="1" kern="0" dirty="0">
                <a:solidFill>
                  <a:sysClr val="windowText" lastClr="000000"/>
                </a:solidFill>
                <a:latin typeface="Arial"/>
              </a:rPr>
              <a:t>pronunciation </a:t>
            </a:r>
            <a:r>
              <a:rPr lang="en-US" sz="1600" b="1" kern="0" dirty="0" smtClean="0">
                <a:solidFill>
                  <a:sysClr val="windowText" lastClr="000000"/>
                </a:solidFill>
                <a:latin typeface="Arial"/>
              </a:rPr>
              <a:t>dictionary: </a:t>
            </a:r>
            <a:r>
              <a:rPr lang="en-US" sz="1600" kern="0" dirty="0" smtClean="0">
                <a:solidFill>
                  <a:sysClr val="windowText" lastClr="000000"/>
                </a:solidFill>
                <a:latin typeface="Arial"/>
              </a:rPr>
              <a:t>Use an HMM to align words and acoustic clusters. In this case, we use a left-right HMM with skip in which each state is presenting a word. For each state of HMM, there is a probability distribution that describe how likely is for that state to associate with each acoustic cluster. The probability that cluster c</a:t>
            </a:r>
            <a:r>
              <a:rPr lang="en-US" sz="1600" kern="0" baseline="-25000" dirty="0" smtClean="0">
                <a:solidFill>
                  <a:sysClr val="windowText" lastClr="000000"/>
                </a:solidFill>
                <a:latin typeface="Arial"/>
              </a:rPr>
              <a:t>i</a:t>
            </a:r>
            <a:r>
              <a:rPr lang="en-US" sz="1600" kern="0" dirty="0" smtClean="0">
                <a:solidFill>
                  <a:sysClr val="windowText" lastClr="000000"/>
                </a:solidFill>
                <a:latin typeface="Arial"/>
              </a:rPr>
              <a:t> is associated with word </a:t>
            </a:r>
            <a:r>
              <a:rPr lang="en-US" sz="1600" kern="0" dirty="0" err="1" smtClean="0">
                <a:solidFill>
                  <a:sysClr val="windowText" lastClr="000000"/>
                </a:solidFill>
                <a:latin typeface="Arial"/>
              </a:rPr>
              <a:t>w</a:t>
            </a:r>
            <a:r>
              <a:rPr lang="en-US" sz="1600" kern="0" baseline="-25000" dirty="0" err="1" smtClean="0">
                <a:solidFill>
                  <a:sysClr val="windowText" lastClr="000000"/>
                </a:solidFill>
                <a:latin typeface="Arial"/>
              </a:rPr>
              <a:t>j</a:t>
            </a:r>
            <a:r>
              <a:rPr lang="en-US" sz="1600" kern="0" dirty="0" smtClean="0">
                <a:solidFill>
                  <a:sysClr val="windowText" lastClr="000000"/>
                </a:solidFill>
                <a:latin typeface="Arial"/>
              </a:rPr>
              <a:t> is :</a:t>
            </a:r>
          </a:p>
          <a:p>
            <a:pPr lvl="1" defTabSz="914400">
              <a:spcBef>
                <a:spcPts val="1200"/>
              </a:spcBef>
              <a:buClr>
                <a:srgbClr val="D31145"/>
              </a:buClr>
              <a:buFont typeface="Arial" pitchFamily="34" charset="0"/>
              <a:buChar char="•"/>
              <a:defRPr/>
            </a:pPr>
            <a:endParaRPr lang="en-US" sz="1600" kern="0" dirty="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6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r>
              <a:rPr lang="en-US" sz="1600" kern="0" dirty="0" smtClean="0">
                <a:solidFill>
                  <a:sysClr val="windowText" lastClr="000000"/>
                </a:solidFill>
                <a:latin typeface="Arial"/>
              </a:rPr>
              <a:t>In this case, the right hand side of the equation is obtained by accumulating the counts from all the corpus. </a:t>
            </a:r>
          </a:p>
          <a:p>
            <a:pPr lvl="1" defTabSz="914400">
              <a:spcBef>
                <a:spcPts val="1200"/>
              </a:spcBef>
              <a:buClr>
                <a:srgbClr val="D31145"/>
              </a:buClr>
              <a:buFont typeface="Arial" pitchFamily="34" charset="0"/>
              <a:buChar char="•"/>
              <a:defRPr/>
            </a:pPr>
            <a:r>
              <a:rPr lang="en-US" sz="1600" b="1" kern="0" dirty="0" smtClean="0">
                <a:solidFill>
                  <a:sysClr val="windowText" lastClr="000000"/>
                </a:solidFill>
                <a:latin typeface="Arial"/>
              </a:rPr>
              <a:t>Final </a:t>
            </a:r>
            <a:r>
              <a:rPr lang="en-US" sz="1600" b="1" kern="0" dirty="0">
                <a:solidFill>
                  <a:sysClr val="windowText" lastClr="000000"/>
                </a:solidFill>
                <a:latin typeface="Arial"/>
              </a:rPr>
              <a:t>pronunciation </a:t>
            </a:r>
            <a:r>
              <a:rPr lang="en-US" sz="1600" b="1" kern="0" dirty="0" smtClean="0">
                <a:solidFill>
                  <a:sysClr val="windowText" lastClr="000000"/>
                </a:solidFill>
                <a:latin typeface="Arial"/>
              </a:rPr>
              <a:t>dictionary: </a:t>
            </a:r>
            <a:r>
              <a:rPr lang="en-US" sz="1600" kern="0" dirty="0" smtClean="0">
                <a:solidFill>
                  <a:sysClr val="windowText" lastClr="000000"/>
                </a:solidFill>
                <a:latin typeface="Arial"/>
              </a:rPr>
              <a:t>prune the dictionary using  forced alignment to  reduce the number of pronunciation. </a:t>
            </a:r>
            <a:endParaRPr lang="en-US" sz="1600" b="1"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6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600" kern="0" dirty="0" smtClean="0">
              <a:solidFill>
                <a:sysClr val="windowText" lastClr="000000"/>
              </a:solidFill>
              <a:latin typeface="Arial"/>
            </a:endParaRPr>
          </a:p>
          <a:p>
            <a:pPr marL="400050" lvl="1" indent="0" defTabSz="914400">
              <a:spcBef>
                <a:spcPts val="1200"/>
              </a:spcBef>
              <a:buClr>
                <a:srgbClr val="D31145"/>
              </a:buClr>
              <a:buNone/>
              <a:defRPr/>
            </a:pPr>
            <a:endParaRPr lang="en-US" sz="1600" kern="0" dirty="0" smtClean="0">
              <a:solidFill>
                <a:sysClr val="windowText" lastClr="000000"/>
              </a:solidFill>
              <a:latin typeface="Arial"/>
            </a:endParaRPr>
          </a:p>
          <a:p>
            <a:pPr lvl="2" defTabSz="914400">
              <a:spcBef>
                <a:spcPts val="1200"/>
              </a:spcBef>
              <a:buClr>
                <a:srgbClr val="D31145"/>
              </a:buClr>
              <a:defRPr/>
            </a:pPr>
            <a:endParaRPr lang="en-US" sz="14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000" kern="0" dirty="0" smtClean="0">
              <a:solidFill>
                <a:sysClr val="windowText" lastClr="000000"/>
              </a:solidFill>
              <a:latin typeface="Arial"/>
            </a:endParaRPr>
          </a:p>
          <a:p>
            <a:pPr lvl="2" defTabSz="914400">
              <a:spcBef>
                <a:spcPts val="1200"/>
              </a:spcBef>
              <a:buClr>
                <a:srgbClr val="D31145"/>
              </a:buClr>
              <a:defRPr/>
            </a:pPr>
            <a:endParaRPr lang="en-US" sz="1400" kern="0" dirty="0" smtClean="0">
              <a:solidFill>
                <a:sysClr val="windowText" lastClr="000000"/>
              </a:solidFill>
              <a:latin typeface="Arial"/>
            </a:endParaRPr>
          </a:p>
          <a:p>
            <a:pPr marL="400050" lvl="1" indent="0" defTabSz="914400">
              <a:spcBef>
                <a:spcPts val="1200"/>
              </a:spcBef>
              <a:buClr>
                <a:srgbClr val="D31145"/>
              </a:buClr>
              <a:buNone/>
              <a:defRPr/>
            </a:pPr>
            <a:endParaRPr kumimoji="0" lang="en-US" sz="1600" b="0" i="0" u="none" strike="noStrike" kern="0" cap="none" spc="0" normalizeH="0" noProof="0" dirty="0" smtClean="0">
              <a:ln>
                <a:noFill/>
              </a:ln>
              <a:solidFill>
                <a:sysClr val="windowText" lastClr="000000"/>
              </a:solidFill>
              <a:effectLst/>
              <a:uLnTx/>
              <a:uFillTx/>
              <a:latin typeface="Aria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94262707"/>
              </p:ext>
            </p:extLst>
          </p:nvPr>
        </p:nvGraphicFramePr>
        <p:xfrm>
          <a:off x="2969986" y="2660649"/>
          <a:ext cx="3735614" cy="502871"/>
        </p:xfrm>
        <a:graphic>
          <a:graphicData uri="http://schemas.openxmlformats.org/presentationml/2006/ole">
            <mc:AlternateContent xmlns:mc="http://schemas.openxmlformats.org/markup-compatibility/2006">
              <mc:Choice xmlns:v="urn:schemas-microsoft-com:vml" Requires="v">
                <p:oleObj spid="_x0000_s1040" name="Equation" r:id="rId3" imgW="3301920" imgH="444240" progId="Equation.DSMT4">
                  <p:embed/>
                </p:oleObj>
              </mc:Choice>
              <mc:Fallback>
                <p:oleObj name="Equation" r:id="rId3" imgW="3301920" imgH="444240" progId="Equation.DSMT4">
                  <p:embed/>
                  <p:pic>
                    <p:nvPicPr>
                      <p:cNvPr id="0" name=""/>
                      <p:cNvPicPr/>
                      <p:nvPr/>
                    </p:nvPicPr>
                    <p:blipFill>
                      <a:blip r:embed="rId4"/>
                      <a:stretch>
                        <a:fillRect/>
                      </a:stretch>
                    </p:blipFill>
                    <p:spPr>
                      <a:xfrm>
                        <a:off x="2969986" y="2660649"/>
                        <a:ext cx="3735614" cy="502871"/>
                      </a:xfrm>
                      <a:prstGeom prst="rect">
                        <a:avLst/>
                      </a:prstGeom>
                    </p:spPr>
                  </p:pic>
                </p:oleObj>
              </mc:Fallback>
            </mc:AlternateContent>
          </a:graphicData>
        </a:graphic>
      </p:graphicFrame>
    </p:spTree>
    <p:extLst>
      <p:ext uri="{BB962C8B-B14F-4D97-AF65-F5344CB8AC3E}">
        <p14:creationId xmlns:p14="http://schemas.microsoft.com/office/powerpoint/2010/main" val="1317596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9"/>
          <p:cNvSpPr txBox="1">
            <a:spLocks/>
          </p:cNvSpPr>
          <p:nvPr/>
        </p:nvSpPr>
        <p:spPr>
          <a:xfrm>
            <a:off x="228601" y="624015"/>
            <a:ext cx="8784770" cy="5943040"/>
          </a:xfrm>
          <a:prstGeom prst="rect">
            <a:avLst/>
          </a:prstGeom>
        </p:spPr>
        <p:txBody>
          <a:bodyPr/>
          <a:lstStyle>
            <a:lvl1pPr marL="285750" indent="-285750" algn="l" rtl="0" eaLnBrk="1" fontAlgn="base" hangingPunct="1">
              <a:lnSpc>
                <a:spcPct val="95000"/>
              </a:lnSpc>
              <a:spcBef>
                <a:spcPts val="1200"/>
              </a:spcBef>
              <a:spcAft>
                <a:spcPct val="0"/>
              </a:spcAft>
              <a:buClr>
                <a:schemeClr val="accent1"/>
              </a:buClr>
              <a:buFont typeface="Arial" pitchFamily="34" charset="0"/>
              <a:buChar char="•"/>
              <a:defRPr sz="2400">
                <a:solidFill>
                  <a:schemeClr val="tx1"/>
                </a:solidFill>
                <a:latin typeface="+mj-lt"/>
                <a:ea typeface="+mn-ea"/>
                <a:cs typeface="Tahoma" pitchFamily="34" charset="0"/>
              </a:defRPr>
            </a:lvl1pPr>
            <a:lvl2pPr marL="685800" indent="-285750" algn="l" rtl="0" eaLnBrk="1" fontAlgn="base" hangingPunct="1">
              <a:lnSpc>
                <a:spcPct val="95000"/>
              </a:lnSpc>
              <a:spcBef>
                <a:spcPct val="25000"/>
              </a:spcBef>
              <a:spcAft>
                <a:spcPct val="0"/>
              </a:spcAft>
              <a:buClr>
                <a:schemeClr val="accent1"/>
              </a:buClr>
              <a:buFont typeface="Arial" pitchFamily="34" charset="0"/>
              <a:buChar char="–"/>
              <a:defRPr sz="2000">
                <a:solidFill>
                  <a:schemeClr val="tx1"/>
                </a:solidFill>
                <a:latin typeface="+mj-lt"/>
                <a:cs typeface="Tahoma" pitchFamily="34" charset="0"/>
              </a:defRPr>
            </a:lvl2pPr>
            <a:lvl3pPr marL="1028700" indent="-228600" algn="l" rtl="0" eaLnBrk="1" fontAlgn="base" hangingPunct="1">
              <a:lnSpc>
                <a:spcPct val="95000"/>
              </a:lnSpc>
              <a:spcBef>
                <a:spcPct val="25000"/>
              </a:spcBef>
              <a:spcAft>
                <a:spcPct val="0"/>
              </a:spcAft>
              <a:buClr>
                <a:schemeClr val="accent1"/>
              </a:buClr>
              <a:buFont typeface="Arial" pitchFamily="34" charset="0"/>
              <a:buChar char="•"/>
              <a:defRPr sz="1800">
                <a:solidFill>
                  <a:schemeClr val="tx1"/>
                </a:solidFill>
                <a:latin typeface="+mj-lt"/>
                <a:cs typeface="Tahoma" pitchFamily="34" charset="0"/>
              </a:defRPr>
            </a:lvl3pPr>
            <a:lvl4pPr marL="1428750" indent="-28575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4pPr>
            <a:lvl5pPr marL="1771650" indent="-228600" algn="l" rtl="0" eaLnBrk="1" fontAlgn="base" hangingPunct="1">
              <a:lnSpc>
                <a:spcPct val="95000"/>
              </a:lnSpc>
              <a:spcBef>
                <a:spcPct val="25000"/>
              </a:spcBef>
              <a:spcAft>
                <a:spcPct val="0"/>
              </a:spcAft>
              <a:buClr>
                <a:schemeClr val="accent1"/>
              </a:buClr>
              <a:buFont typeface="Arial" pitchFamily="34" charset="0"/>
              <a:buChar char="•"/>
              <a:defRPr sz="1600">
                <a:solidFill>
                  <a:schemeClr val="tx1"/>
                </a:solidFill>
                <a:latin typeface="+mj-lt"/>
                <a:cs typeface="Tahoma" pitchFamily="34" charset="0"/>
              </a:defRPr>
            </a:lvl5pPr>
            <a:lvl6pPr marL="22288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6pPr>
            <a:lvl7pPr marL="26860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7pPr>
            <a:lvl8pPr marL="31432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8pPr>
            <a:lvl9pPr marL="3600450" indent="-228600" algn="l" rtl="0" eaLnBrk="1" fontAlgn="base" hangingPunct="1">
              <a:lnSpc>
                <a:spcPct val="95000"/>
              </a:lnSpc>
              <a:spcBef>
                <a:spcPct val="25000"/>
              </a:spcBef>
              <a:spcAft>
                <a:spcPct val="0"/>
              </a:spcAft>
              <a:buClr>
                <a:schemeClr val="accent1"/>
              </a:buClr>
              <a:buChar char="•"/>
              <a:defRPr sz="1600">
                <a:solidFill>
                  <a:schemeClr val="tx1"/>
                </a:solidFill>
                <a:latin typeface="+mn-lt"/>
              </a:defRPr>
            </a:lvl9pPr>
          </a:lstStyle>
          <a:p>
            <a:pPr lvl="1" defTabSz="914400">
              <a:spcBef>
                <a:spcPts val="1200"/>
              </a:spcBef>
              <a:buClr>
                <a:srgbClr val="D31145"/>
              </a:buClr>
              <a:buFont typeface="Wingdings" pitchFamily="2" charset="2"/>
              <a:buChar char="Ø"/>
              <a:defRPr/>
            </a:pPr>
            <a:r>
              <a:rPr lang="en-US" sz="1200" kern="0" dirty="0" err="1" smtClean="0">
                <a:solidFill>
                  <a:sysClr val="windowText" lastClr="000000"/>
                </a:solidFill>
                <a:latin typeface="Arial"/>
              </a:rPr>
              <a:t>Bacchiani</a:t>
            </a:r>
            <a:r>
              <a:rPr lang="en-US" sz="1200" kern="0" dirty="0" smtClean="0">
                <a:solidFill>
                  <a:sysClr val="windowText" lastClr="000000"/>
                </a:solidFill>
                <a:latin typeface="Arial"/>
              </a:rPr>
              <a:t>  M</a:t>
            </a:r>
            <a:r>
              <a:rPr lang="en-US" sz="1200" kern="0" dirty="0">
                <a:solidFill>
                  <a:sysClr val="windowText" lastClr="000000"/>
                </a:solidFill>
                <a:latin typeface="Arial"/>
              </a:rPr>
              <a:t>., </a:t>
            </a:r>
            <a:r>
              <a:rPr lang="en-US" sz="1200" kern="0" dirty="0" err="1">
                <a:solidFill>
                  <a:sysClr val="windowText" lastClr="000000"/>
                </a:solidFill>
                <a:latin typeface="Arial"/>
              </a:rPr>
              <a:t>Ostendorf</a:t>
            </a:r>
            <a:r>
              <a:rPr lang="en-US" sz="1200" kern="0" dirty="0">
                <a:solidFill>
                  <a:sysClr val="windowText" lastClr="000000"/>
                </a:solidFill>
                <a:latin typeface="Arial"/>
              </a:rPr>
              <a:t>, M., </a:t>
            </a:r>
            <a:r>
              <a:rPr lang="en-US" sz="1200" kern="0" dirty="0" err="1">
                <a:solidFill>
                  <a:sysClr val="windowText" lastClr="000000"/>
                </a:solidFill>
                <a:latin typeface="Arial"/>
              </a:rPr>
              <a:t>Sagisaka</a:t>
            </a:r>
            <a:r>
              <a:rPr lang="en-US" sz="1200" kern="0" dirty="0">
                <a:solidFill>
                  <a:sysClr val="windowText" lastClr="000000"/>
                </a:solidFill>
                <a:latin typeface="Arial"/>
              </a:rPr>
              <a:t>, Y., </a:t>
            </a:r>
            <a:r>
              <a:rPr lang="en-US" sz="1200" kern="0" dirty="0" err="1">
                <a:solidFill>
                  <a:sysClr val="windowText" lastClr="000000"/>
                </a:solidFill>
                <a:latin typeface="Arial"/>
              </a:rPr>
              <a:t>Paliwal</a:t>
            </a:r>
            <a:r>
              <a:rPr lang="en-US" sz="1200" kern="0" dirty="0">
                <a:solidFill>
                  <a:sysClr val="windowText" lastClr="000000"/>
                </a:solidFill>
                <a:latin typeface="Arial"/>
              </a:rPr>
              <a:t>, K., </a:t>
            </a:r>
            <a:r>
              <a:rPr lang="en-US" sz="1200" kern="0" dirty="0" smtClean="0">
                <a:solidFill>
                  <a:sysClr val="windowText" lastClr="000000"/>
                </a:solidFill>
                <a:latin typeface="Arial"/>
              </a:rPr>
              <a:t>1996. Design </a:t>
            </a:r>
            <a:r>
              <a:rPr lang="en-US" sz="1200" kern="0" dirty="0">
                <a:solidFill>
                  <a:sysClr val="windowText" lastClr="000000"/>
                </a:solidFill>
                <a:latin typeface="Arial"/>
              </a:rPr>
              <a:t>of a speech recognition system based on </a:t>
            </a:r>
            <a:r>
              <a:rPr lang="en-US" sz="1200" kern="0" dirty="0" smtClean="0">
                <a:solidFill>
                  <a:sysClr val="windowText" lastClr="000000"/>
                </a:solidFill>
                <a:latin typeface="Arial"/>
              </a:rPr>
              <a:t>non-uniform </a:t>
            </a:r>
            <a:r>
              <a:rPr lang="en-US" sz="1200" kern="0" dirty="0">
                <a:solidFill>
                  <a:sysClr val="windowText" lastClr="000000"/>
                </a:solidFill>
                <a:latin typeface="Arial"/>
              </a:rPr>
              <a:t>segmental units. In: Proceedings of the </a:t>
            </a:r>
            <a:r>
              <a:rPr lang="en-US" sz="1200" kern="0" dirty="0" err="1" smtClean="0">
                <a:solidFill>
                  <a:sysClr val="windowText" lastClr="000000"/>
                </a:solidFill>
                <a:latin typeface="Arial"/>
              </a:rPr>
              <a:t>Interna-tional</a:t>
            </a:r>
            <a:r>
              <a:rPr lang="en-US" sz="1200" kern="0" dirty="0" smtClean="0">
                <a:solidFill>
                  <a:sysClr val="windowText" lastClr="000000"/>
                </a:solidFill>
                <a:latin typeface="Arial"/>
              </a:rPr>
              <a:t> </a:t>
            </a:r>
            <a:r>
              <a:rPr lang="en-US" sz="1200" kern="0" dirty="0">
                <a:solidFill>
                  <a:sysClr val="windowText" lastClr="000000"/>
                </a:solidFill>
                <a:latin typeface="Arial"/>
              </a:rPr>
              <a:t>Conference on Acoustics, Speech and Signal </a:t>
            </a:r>
            <a:r>
              <a:rPr lang="en-US" sz="1200" kern="0" dirty="0" smtClean="0">
                <a:solidFill>
                  <a:sysClr val="windowText" lastClr="000000"/>
                </a:solidFill>
                <a:latin typeface="Arial"/>
              </a:rPr>
              <a:t>Pro-</a:t>
            </a:r>
            <a:r>
              <a:rPr lang="en-US" sz="1200" kern="0" dirty="0" err="1" smtClean="0">
                <a:solidFill>
                  <a:sysClr val="windowText" lastClr="000000"/>
                </a:solidFill>
                <a:latin typeface="Arial"/>
              </a:rPr>
              <a:t>cessing</a:t>
            </a:r>
            <a:r>
              <a:rPr lang="en-US" sz="1200" kern="0" dirty="0">
                <a:solidFill>
                  <a:sysClr val="windowText" lastClr="000000"/>
                </a:solidFill>
                <a:latin typeface="Arial"/>
              </a:rPr>
              <a:t>, Vol. 1, pp. </a:t>
            </a:r>
            <a:r>
              <a:rPr lang="en-US" sz="1200" kern="0" dirty="0" smtClean="0">
                <a:solidFill>
                  <a:sysClr val="windowText" lastClr="000000"/>
                </a:solidFill>
                <a:latin typeface="Arial"/>
              </a:rPr>
              <a:t>443-446.</a:t>
            </a:r>
          </a:p>
          <a:p>
            <a:pPr lvl="1" defTabSz="914400">
              <a:spcBef>
                <a:spcPts val="1200"/>
              </a:spcBef>
              <a:buClr>
                <a:srgbClr val="D31145"/>
              </a:buClr>
              <a:buFont typeface="Wingdings" pitchFamily="2" charset="2"/>
              <a:buChar char="Ø"/>
              <a:defRPr/>
            </a:pPr>
            <a:r>
              <a:rPr lang="en-US" sz="1200" kern="0" dirty="0" err="1" smtClean="0">
                <a:solidFill>
                  <a:sysClr val="windowText" lastClr="000000"/>
                </a:solidFill>
                <a:latin typeface="Arial"/>
              </a:rPr>
              <a:t>Bacchiani</a:t>
            </a:r>
            <a:r>
              <a:rPr lang="en-US" sz="1200" kern="0" dirty="0" smtClean="0">
                <a:solidFill>
                  <a:sysClr val="windowText" lastClr="000000"/>
                </a:solidFill>
                <a:latin typeface="Arial"/>
              </a:rPr>
              <a:t>  M. and </a:t>
            </a:r>
            <a:r>
              <a:rPr lang="en-US" sz="1200" kern="0" dirty="0" err="1" smtClean="0">
                <a:solidFill>
                  <a:sysClr val="windowText" lastClr="000000"/>
                </a:solidFill>
                <a:latin typeface="Arial"/>
              </a:rPr>
              <a:t>Ostendorf</a:t>
            </a:r>
            <a:r>
              <a:rPr lang="en-US" sz="1200" kern="0" dirty="0" smtClean="0">
                <a:solidFill>
                  <a:sysClr val="windowText" lastClr="000000"/>
                </a:solidFill>
                <a:latin typeface="Arial"/>
              </a:rPr>
              <a:t> M., 1999, “Joint </a:t>
            </a:r>
            <a:r>
              <a:rPr lang="en-US" sz="1200" kern="0" dirty="0">
                <a:solidFill>
                  <a:sysClr val="windowText" lastClr="000000"/>
                </a:solidFill>
                <a:latin typeface="Arial"/>
              </a:rPr>
              <a:t>lexicon, acoustic unit </a:t>
            </a:r>
            <a:r>
              <a:rPr lang="en-US" sz="1200" kern="0" dirty="0" smtClean="0">
                <a:solidFill>
                  <a:sysClr val="windowText" lastClr="000000"/>
                </a:solidFill>
                <a:latin typeface="Arial"/>
              </a:rPr>
              <a:t>inventory and </a:t>
            </a:r>
            <a:r>
              <a:rPr lang="en-US" sz="1200" kern="0" dirty="0">
                <a:solidFill>
                  <a:sysClr val="windowText" lastClr="000000"/>
                </a:solidFill>
                <a:latin typeface="Arial"/>
              </a:rPr>
              <a:t>model design,” Speech </a:t>
            </a:r>
            <a:r>
              <a:rPr lang="en-US" sz="1200" kern="0" dirty="0" smtClean="0">
                <a:solidFill>
                  <a:sysClr val="windowText" lastClr="000000"/>
                </a:solidFill>
                <a:latin typeface="Arial"/>
              </a:rPr>
              <a:t>Communication, </a:t>
            </a:r>
            <a:r>
              <a:rPr lang="en-US" sz="1200" kern="0" dirty="0">
                <a:solidFill>
                  <a:sysClr val="windowText" lastClr="000000"/>
                </a:solidFill>
                <a:latin typeface="Arial"/>
              </a:rPr>
              <a:t>vol.29, </a:t>
            </a:r>
            <a:r>
              <a:rPr lang="en-US" sz="1200" kern="0" dirty="0" smtClean="0">
                <a:solidFill>
                  <a:sysClr val="windowText" lastClr="000000"/>
                </a:solidFill>
                <a:latin typeface="Arial"/>
              </a:rPr>
              <a:t>pp.99–114.</a:t>
            </a:r>
          </a:p>
          <a:p>
            <a:pPr lvl="1" defTabSz="914400">
              <a:spcBef>
                <a:spcPts val="1200"/>
              </a:spcBef>
              <a:buClr>
                <a:srgbClr val="D31145"/>
              </a:buClr>
              <a:buFont typeface="Wingdings" pitchFamily="2" charset="2"/>
              <a:buChar char="Ø"/>
              <a:defRPr/>
            </a:pPr>
            <a:r>
              <a:rPr lang="en-US" sz="1200" kern="0" dirty="0" err="1" smtClean="0">
                <a:solidFill>
                  <a:sysClr val="windowText" lastClr="000000"/>
                </a:solidFill>
                <a:latin typeface="Arial"/>
              </a:rPr>
              <a:t>Goussard</a:t>
            </a:r>
            <a:r>
              <a:rPr lang="en-US" sz="1200" kern="0" dirty="0" smtClean="0">
                <a:solidFill>
                  <a:sysClr val="windowText" lastClr="000000"/>
                </a:solidFill>
                <a:latin typeface="Arial"/>
              </a:rPr>
              <a:t> G., </a:t>
            </a:r>
            <a:r>
              <a:rPr lang="en-US" sz="1200" kern="0" dirty="0" err="1" smtClean="0">
                <a:solidFill>
                  <a:sysClr val="windowText" lastClr="000000"/>
                </a:solidFill>
                <a:latin typeface="Arial"/>
              </a:rPr>
              <a:t>Niesler</a:t>
            </a:r>
            <a:r>
              <a:rPr lang="en-US" sz="1200" kern="0" dirty="0" smtClean="0">
                <a:solidFill>
                  <a:sysClr val="windowText" lastClr="000000"/>
                </a:solidFill>
                <a:latin typeface="Arial"/>
              </a:rPr>
              <a:t> T., 2010, “Automatic discovery of subword units and Pronunciations for automatic speech </a:t>
            </a:r>
            <a:r>
              <a:rPr lang="en-US" sz="1200" kern="0" dirty="0">
                <a:solidFill>
                  <a:sysClr val="windowText" lastClr="000000"/>
                </a:solidFill>
                <a:latin typeface="Arial"/>
              </a:rPr>
              <a:t>recognition using </a:t>
            </a:r>
            <a:r>
              <a:rPr lang="en-US" sz="1200" kern="0" dirty="0" smtClean="0">
                <a:solidFill>
                  <a:sysClr val="windowText" lastClr="000000"/>
                </a:solidFill>
                <a:latin typeface="Arial"/>
              </a:rPr>
              <a:t>TIMIT” , </a:t>
            </a:r>
            <a:r>
              <a:rPr lang="en-US" sz="1200" kern="0" dirty="0">
                <a:solidFill>
                  <a:sysClr val="windowText" lastClr="000000"/>
                </a:solidFill>
                <a:latin typeface="Arial"/>
              </a:rPr>
              <a:t>Proceedings of the twenty-first annual symposium of the Pattern Recognition Association of South Africa (PRASA), Stellenbosch, South </a:t>
            </a:r>
            <a:r>
              <a:rPr lang="en-US" sz="1200" kern="0" dirty="0" smtClean="0">
                <a:solidFill>
                  <a:sysClr val="windowText" lastClr="000000"/>
                </a:solidFill>
                <a:latin typeface="Arial"/>
              </a:rPr>
              <a:t>Africa.</a:t>
            </a:r>
          </a:p>
          <a:p>
            <a:pPr lvl="1" defTabSz="914400">
              <a:spcBef>
                <a:spcPts val="1200"/>
              </a:spcBef>
              <a:buClr>
                <a:srgbClr val="D31145"/>
              </a:buClr>
              <a:buFont typeface="Wingdings" pitchFamily="2" charset="2"/>
              <a:buChar char="Ø"/>
              <a:defRPr/>
            </a:pPr>
            <a:r>
              <a:rPr lang="en-US" sz="1200" kern="0" dirty="0" err="1">
                <a:solidFill>
                  <a:sysClr val="windowText" lastClr="000000"/>
                </a:solidFill>
                <a:latin typeface="Arial"/>
              </a:rPr>
              <a:t>Huijbregts</a:t>
            </a:r>
            <a:r>
              <a:rPr lang="en-US" sz="1200" kern="0" dirty="0">
                <a:solidFill>
                  <a:sysClr val="windowText" lastClr="000000"/>
                </a:solidFill>
                <a:latin typeface="Arial"/>
              </a:rPr>
              <a:t>, M., McLaren, M., &amp; </a:t>
            </a:r>
            <a:r>
              <a:rPr lang="en-US" sz="1200" kern="0" dirty="0" err="1">
                <a:solidFill>
                  <a:sysClr val="windowText" lastClr="000000"/>
                </a:solidFill>
                <a:latin typeface="Arial"/>
              </a:rPr>
              <a:t>Leeuwen</a:t>
            </a:r>
            <a:r>
              <a:rPr lang="en-US" sz="1200" kern="0" dirty="0">
                <a:solidFill>
                  <a:sysClr val="windowText" lastClr="000000"/>
                </a:solidFill>
                <a:latin typeface="Arial"/>
              </a:rPr>
              <a:t>, D. V. (2011). UNSUPERVISED ACOUSTIC SUB-WORD UNIT DETECTION FOR QUERY-BY-EXAMPLE SPOKEN TERM DETECTION. Language and Speech, </a:t>
            </a:r>
            <a:r>
              <a:rPr lang="en-US" sz="1200" kern="0" dirty="0" smtClean="0">
                <a:solidFill>
                  <a:sysClr val="windowText" lastClr="000000"/>
                </a:solidFill>
                <a:latin typeface="Arial"/>
              </a:rPr>
              <a:t> pp. 4436-4439</a:t>
            </a:r>
            <a:r>
              <a:rPr lang="en-US" sz="1200" kern="0" dirty="0">
                <a:solidFill>
                  <a:sysClr val="windowText" lastClr="000000"/>
                </a:solidFill>
                <a:latin typeface="Arial"/>
              </a:rPr>
              <a:t>.</a:t>
            </a:r>
            <a:endParaRPr lang="en-US" sz="1200" kern="0" dirty="0" smtClean="0">
              <a:solidFill>
                <a:sysClr val="windowText" lastClr="000000"/>
              </a:solidFill>
              <a:latin typeface="Arial"/>
            </a:endParaRPr>
          </a:p>
          <a:p>
            <a:pPr lvl="1" defTabSz="914400">
              <a:spcBef>
                <a:spcPts val="1200"/>
              </a:spcBef>
              <a:buClr>
                <a:srgbClr val="D31145"/>
              </a:buClr>
              <a:buFont typeface="Wingdings" pitchFamily="2" charset="2"/>
              <a:buChar char="Ø"/>
              <a:defRPr/>
            </a:pPr>
            <a:r>
              <a:rPr lang="en-US" sz="1200" kern="0" dirty="0" err="1">
                <a:solidFill>
                  <a:sysClr val="windowText" lastClr="000000"/>
                </a:solidFill>
                <a:latin typeface="Arial"/>
              </a:rPr>
              <a:t>Paliwal</a:t>
            </a:r>
            <a:r>
              <a:rPr lang="en-US" sz="1200" kern="0" dirty="0">
                <a:solidFill>
                  <a:sysClr val="windowText" lastClr="000000"/>
                </a:solidFill>
                <a:latin typeface="Arial"/>
              </a:rPr>
              <a:t>, K.K., 1990. Lexicon building methods for an </a:t>
            </a:r>
            <a:r>
              <a:rPr lang="en-US" sz="1200" kern="0" dirty="0" smtClean="0">
                <a:solidFill>
                  <a:sysClr val="windowText" lastClr="000000"/>
                </a:solidFill>
                <a:latin typeface="Arial"/>
              </a:rPr>
              <a:t>acoustic sub-word </a:t>
            </a:r>
            <a:r>
              <a:rPr lang="en-US" sz="1200" kern="0" dirty="0">
                <a:solidFill>
                  <a:sysClr val="windowText" lastClr="000000"/>
                </a:solidFill>
                <a:latin typeface="Arial"/>
              </a:rPr>
              <a:t>based speech recognizer. In: Proceedings of </a:t>
            </a:r>
            <a:r>
              <a:rPr lang="en-US" sz="1200" kern="0" dirty="0" smtClean="0">
                <a:solidFill>
                  <a:sysClr val="windowText" lastClr="000000"/>
                </a:solidFill>
                <a:latin typeface="Arial"/>
              </a:rPr>
              <a:t>the International </a:t>
            </a:r>
            <a:r>
              <a:rPr lang="en-US" sz="1200" kern="0" dirty="0">
                <a:solidFill>
                  <a:sysClr val="windowText" lastClr="000000"/>
                </a:solidFill>
                <a:latin typeface="Arial"/>
              </a:rPr>
              <a:t>Conference on Acoustics, Speech and </a:t>
            </a:r>
            <a:r>
              <a:rPr lang="en-US" sz="1200" kern="0" dirty="0" smtClean="0">
                <a:solidFill>
                  <a:sysClr val="windowText" lastClr="000000"/>
                </a:solidFill>
                <a:latin typeface="Arial"/>
              </a:rPr>
              <a:t>Signal Processing</a:t>
            </a:r>
            <a:r>
              <a:rPr lang="en-US" sz="1200" kern="0" dirty="0">
                <a:solidFill>
                  <a:sysClr val="windowText" lastClr="000000"/>
                </a:solidFill>
                <a:latin typeface="Arial"/>
              </a:rPr>
              <a:t>, Vol. 2, pp. </a:t>
            </a:r>
            <a:r>
              <a:rPr lang="en-US" sz="1200" kern="0" dirty="0" smtClean="0">
                <a:solidFill>
                  <a:sysClr val="windowText" lastClr="000000"/>
                </a:solidFill>
                <a:latin typeface="Arial"/>
              </a:rPr>
              <a:t>729-732.</a:t>
            </a:r>
          </a:p>
          <a:p>
            <a:pPr lvl="1" defTabSz="914400">
              <a:spcBef>
                <a:spcPts val="1200"/>
              </a:spcBef>
              <a:buClr>
                <a:srgbClr val="D31145"/>
              </a:buClr>
              <a:buFont typeface="Wingdings" pitchFamily="2" charset="2"/>
              <a:buChar char="Ø"/>
              <a:defRPr/>
            </a:pPr>
            <a:r>
              <a:rPr lang="en-US" sz="1200" kern="0" dirty="0" smtClean="0">
                <a:solidFill>
                  <a:sysClr val="windowText" lastClr="000000"/>
                </a:solidFill>
                <a:latin typeface="Arial"/>
              </a:rPr>
              <a:t>Singh R., Raj B., </a:t>
            </a:r>
            <a:r>
              <a:rPr lang="en-US" sz="1200" kern="0" dirty="0">
                <a:solidFill>
                  <a:sysClr val="windowText" lastClr="000000"/>
                </a:solidFill>
                <a:latin typeface="Arial"/>
              </a:rPr>
              <a:t>and  </a:t>
            </a:r>
            <a:r>
              <a:rPr lang="en-US" sz="1200" kern="0" dirty="0" smtClean="0">
                <a:solidFill>
                  <a:sysClr val="windowText" lastClr="000000"/>
                </a:solidFill>
                <a:latin typeface="Arial"/>
              </a:rPr>
              <a:t>Stern R.M. , 2002,  </a:t>
            </a:r>
            <a:r>
              <a:rPr lang="en-US" sz="1200" kern="0" dirty="0">
                <a:solidFill>
                  <a:sysClr val="windowText" lastClr="000000"/>
                </a:solidFill>
                <a:latin typeface="Arial"/>
              </a:rPr>
              <a:t>“Automatic generation of </a:t>
            </a:r>
            <a:r>
              <a:rPr lang="en-US" sz="1200" kern="0" dirty="0" smtClean="0">
                <a:solidFill>
                  <a:sysClr val="windowText" lastClr="000000"/>
                </a:solidFill>
                <a:latin typeface="Arial"/>
              </a:rPr>
              <a:t>subword units </a:t>
            </a:r>
            <a:r>
              <a:rPr lang="en-US" sz="1200" kern="0" dirty="0">
                <a:solidFill>
                  <a:sysClr val="windowText" lastClr="000000"/>
                </a:solidFill>
                <a:latin typeface="Arial"/>
              </a:rPr>
              <a:t>for speech recognition systems,” IEEE Transactions on Speech </a:t>
            </a:r>
            <a:r>
              <a:rPr lang="en-US" sz="1200" kern="0" dirty="0" smtClean="0">
                <a:solidFill>
                  <a:sysClr val="windowText" lastClr="000000"/>
                </a:solidFill>
                <a:latin typeface="Arial"/>
              </a:rPr>
              <a:t>and Audio </a:t>
            </a:r>
            <a:r>
              <a:rPr lang="en-US" sz="1200" kern="0" dirty="0">
                <a:solidFill>
                  <a:sysClr val="windowText" lastClr="000000"/>
                </a:solidFill>
                <a:latin typeface="Arial"/>
              </a:rPr>
              <a:t>Processing, vol.10, no.2, </a:t>
            </a:r>
            <a:r>
              <a:rPr lang="en-US" sz="1200" kern="0" dirty="0" smtClean="0">
                <a:solidFill>
                  <a:sysClr val="windowText" lastClr="000000"/>
                </a:solidFill>
                <a:latin typeface="Arial"/>
              </a:rPr>
              <a:t>pp.89–99.</a:t>
            </a:r>
          </a:p>
          <a:p>
            <a:pPr lvl="1" defTabSz="914400">
              <a:spcBef>
                <a:spcPts val="1200"/>
              </a:spcBef>
              <a:buClr>
                <a:srgbClr val="D31145"/>
              </a:buClr>
              <a:buFont typeface="Wingdings" pitchFamily="2" charset="2"/>
              <a:buChar char="Ø"/>
              <a:defRPr/>
            </a:pPr>
            <a:r>
              <a:rPr lang="en-US" sz="1200" kern="0" dirty="0" err="1" smtClean="0">
                <a:solidFill>
                  <a:sysClr val="windowText" lastClr="000000"/>
                </a:solidFill>
                <a:latin typeface="Arial"/>
              </a:rPr>
              <a:t>Varadarajan</a:t>
            </a:r>
            <a:r>
              <a:rPr lang="en-US" sz="1200" kern="0" dirty="0" smtClean="0">
                <a:solidFill>
                  <a:sysClr val="windowText" lastClr="000000"/>
                </a:solidFill>
                <a:latin typeface="Arial"/>
              </a:rPr>
              <a:t> B., </a:t>
            </a:r>
            <a:r>
              <a:rPr lang="en-US" sz="1200" kern="0" dirty="0" err="1" smtClean="0">
                <a:solidFill>
                  <a:sysClr val="windowText" lastClr="000000"/>
                </a:solidFill>
                <a:latin typeface="Arial"/>
              </a:rPr>
              <a:t>Khudanpur</a:t>
            </a:r>
            <a:r>
              <a:rPr lang="en-US" sz="1200" kern="0" dirty="0" smtClean="0">
                <a:solidFill>
                  <a:sysClr val="windowText" lastClr="000000"/>
                </a:solidFill>
                <a:latin typeface="Arial"/>
              </a:rPr>
              <a:t> S., and </a:t>
            </a:r>
            <a:r>
              <a:rPr lang="en-US" sz="1200" kern="0" dirty="0" err="1" smtClean="0">
                <a:solidFill>
                  <a:sysClr val="windowText" lastClr="000000"/>
                </a:solidFill>
                <a:latin typeface="Arial"/>
              </a:rPr>
              <a:t>Dupoux</a:t>
            </a:r>
            <a:r>
              <a:rPr lang="en-US" sz="1200" kern="0" dirty="0" smtClean="0">
                <a:solidFill>
                  <a:sysClr val="windowText" lastClr="000000"/>
                </a:solidFill>
                <a:latin typeface="Arial"/>
              </a:rPr>
              <a:t> E.,2008 , </a:t>
            </a:r>
            <a:r>
              <a:rPr lang="en-US" sz="1200" kern="0" dirty="0">
                <a:solidFill>
                  <a:sysClr val="windowText" lastClr="000000"/>
                </a:solidFill>
                <a:latin typeface="Arial"/>
              </a:rPr>
              <a:t>“Unsupervised learning of acoustic sub-word units</a:t>
            </a:r>
            <a:r>
              <a:rPr lang="en-US" sz="1200" kern="0" dirty="0" smtClean="0">
                <a:solidFill>
                  <a:sysClr val="windowText" lastClr="000000"/>
                </a:solidFill>
                <a:latin typeface="Arial"/>
              </a:rPr>
              <a:t>,” in proceedings </a:t>
            </a:r>
            <a:r>
              <a:rPr lang="en-US" sz="1200" kern="0" dirty="0">
                <a:solidFill>
                  <a:sysClr val="windowText" lastClr="000000"/>
                </a:solidFill>
                <a:latin typeface="Arial"/>
              </a:rPr>
              <a:t>of HLT’08, Columbus, Ohio, pp. pp.165-168.</a:t>
            </a:r>
            <a:endParaRPr lang="en-US" sz="1200" kern="0" dirty="0" smtClean="0">
              <a:solidFill>
                <a:sysClr val="windowText" lastClr="000000"/>
              </a:solidFill>
              <a:latin typeface="Arial"/>
            </a:endParaRPr>
          </a:p>
          <a:p>
            <a:pPr lvl="1" defTabSz="914400">
              <a:spcBef>
                <a:spcPts val="1200"/>
              </a:spcBef>
              <a:buClr>
                <a:srgbClr val="D31145"/>
              </a:buClr>
              <a:buFont typeface="Wingdings" pitchFamily="2" charset="2"/>
              <a:buChar char="Ø"/>
              <a:defRPr/>
            </a:pPr>
            <a:r>
              <a:rPr lang="en-US" sz="1200" kern="0" dirty="0" err="1" smtClean="0">
                <a:solidFill>
                  <a:sysClr val="windowText" lastClr="000000"/>
                </a:solidFill>
                <a:latin typeface="Arial"/>
              </a:rPr>
              <a:t>Varadarajan</a:t>
            </a:r>
            <a:r>
              <a:rPr lang="en-US" sz="1200" kern="0" dirty="0" smtClean="0">
                <a:solidFill>
                  <a:sysClr val="windowText" lastClr="000000"/>
                </a:solidFill>
                <a:latin typeface="Arial"/>
              </a:rPr>
              <a:t> B.,</a:t>
            </a:r>
            <a:r>
              <a:rPr lang="en-US" sz="1200" kern="0" dirty="0" err="1" smtClean="0">
                <a:solidFill>
                  <a:sysClr val="windowText" lastClr="000000"/>
                </a:solidFill>
                <a:latin typeface="Arial"/>
              </a:rPr>
              <a:t>Khudanpur</a:t>
            </a:r>
            <a:r>
              <a:rPr lang="en-US" sz="1200" kern="0" dirty="0" smtClean="0">
                <a:solidFill>
                  <a:sysClr val="windowText" lastClr="000000"/>
                </a:solidFill>
                <a:latin typeface="Arial"/>
              </a:rPr>
              <a:t> S., 2008,  "</a:t>
            </a:r>
            <a:r>
              <a:rPr lang="en-US" sz="1200" kern="0" dirty="0">
                <a:solidFill>
                  <a:sysClr val="windowText" lastClr="000000"/>
                </a:solidFill>
                <a:latin typeface="Arial"/>
              </a:rPr>
              <a:t>Automatically learning speaker-independent acoustic subword units", i</a:t>
            </a:r>
            <a:r>
              <a:rPr lang="en-US" sz="1200" kern="0" dirty="0" smtClean="0">
                <a:solidFill>
                  <a:sysClr val="windowText" lastClr="000000"/>
                </a:solidFill>
                <a:latin typeface="Arial"/>
              </a:rPr>
              <a:t>n </a:t>
            </a:r>
            <a:r>
              <a:rPr lang="en-US" sz="1200" kern="0" dirty="0">
                <a:solidFill>
                  <a:sysClr val="windowText" lastClr="000000"/>
                </a:solidFill>
                <a:latin typeface="Arial"/>
              </a:rPr>
              <a:t>Proc. </a:t>
            </a:r>
            <a:r>
              <a:rPr lang="en-US" sz="1200" kern="0" dirty="0" smtClean="0">
                <a:solidFill>
                  <a:sysClr val="windowText" lastClr="000000"/>
                </a:solidFill>
                <a:latin typeface="Arial"/>
              </a:rPr>
              <a:t>INTERSPEECH, </a:t>
            </a:r>
            <a:r>
              <a:rPr lang="en-US" sz="1200" kern="0" dirty="0" err="1" smtClean="0">
                <a:solidFill>
                  <a:sysClr val="windowText" lastClr="000000"/>
                </a:solidFill>
                <a:latin typeface="Arial"/>
              </a:rPr>
              <a:t>pp</a:t>
            </a:r>
            <a:r>
              <a:rPr lang="en-US" sz="1200" kern="0" dirty="0">
                <a:solidFill>
                  <a:sysClr val="windowText" lastClr="000000"/>
                </a:solidFill>
                <a:latin typeface="Arial"/>
              </a:rPr>
              <a:t> 1333-1336.</a:t>
            </a:r>
            <a:endParaRPr lang="en-US" sz="1200" kern="0" dirty="0" smtClean="0">
              <a:solidFill>
                <a:sysClr val="windowText" lastClr="000000"/>
              </a:solidFill>
              <a:latin typeface="Arial"/>
            </a:endParaRPr>
          </a:p>
          <a:p>
            <a:pPr lvl="1" defTabSz="914400">
              <a:spcBef>
                <a:spcPts val="1200"/>
              </a:spcBef>
              <a:buClr>
                <a:srgbClr val="D31145"/>
              </a:buClr>
              <a:buFont typeface="Wingdings" pitchFamily="2" charset="2"/>
              <a:buChar char="Ø"/>
              <a:defRPr/>
            </a:pPr>
            <a:endParaRPr lang="en-US" sz="1200" kern="0" dirty="0" smtClean="0">
              <a:solidFill>
                <a:sysClr val="windowText" lastClr="000000"/>
              </a:solidFill>
              <a:latin typeface="Arial"/>
            </a:endParaRPr>
          </a:p>
          <a:p>
            <a:pPr lvl="1" defTabSz="914400">
              <a:spcBef>
                <a:spcPts val="1200"/>
              </a:spcBef>
              <a:buClr>
                <a:srgbClr val="D31145"/>
              </a:buClr>
              <a:buFont typeface="Wingdings" pitchFamily="2" charset="2"/>
              <a:buChar char="Ø"/>
              <a:defRPr/>
            </a:pPr>
            <a:endParaRPr lang="en-US" sz="1200" kern="0" dirty="0" smtClean="0">
              <a:solidFill>
                <a:sysClr val="windowText" lastClr="000000"/>
              </a:solidFill>
              <a:latin typeface="Arial"/>
            </a:endParaRPr>
          </a:p>
          <a:p>
            <a:pPr lvl="1" defTabSz="914400">
              <a:spcBef>
                <a:spcPts val="1200"/>
              </a:spcBef>
              <a:buClr>
                <a:srgbClr val="D31145"/>
              </a:buClr>
              <a:buFont typeface="Wingdings" pitchFamily="2" charset="2"/>
              <a:buChar char="Ø"/>
              <a:defRPr/>
            </a:pPr>
            <a:endParaRPr lang="en-US" sz="12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600" kern="0" dirty="0" smtClean="0">
              <a:solidFill>
                <a:sysClr val="windowText" lastClr="000000"/>
              </a:solidFill>
              <a:latin typeface="Arial"/>
            </a:endParaRPr>
          </a:p>
          <a:p>
            <a:pPr marL="400050" lvl="1" indent="0" defTabSz="914400">
              <a:spcBef>
                <a:spcPts val="1200"/>
              </a:spcBef>
              <a:buClr>
                <a:srgbClr val="D31145"/>
              </a:buClr>
              <a:buNone/>
              <a:defRPr/>
            </a:pPr>
            <a:endParaRPr lang="en-US" sz="1600" kern="0" dirty="0" smtClean="0">
              <a:solidFill>
                <a:sysClr val="windowText" lastClr="000000"/>
              </a:solidFill>
              <a:latin typeface="Arial"/>
            </a:endParaRPr>
          </a:p>
          <a:p>
            <a:pPr lvl="2" defTabSz="914400">
              <a:spcBef>
                <a:spcPts val="1200"/>
              </a:spcBef>
              <a:buClr>
                <a:srgbClr val="D31145"/>
              </a:buClr>
              <a:defRPr/>
            </a:pPr>
            <a:endParaRPr lang="en-US" sz="1400" kern="0" dirty="0" smtClean="0">
              <a:solidFill>
                <a:sysClr val="windowText" lastClr="000000"/>
              </a:solidFill>
              <a:latin typeface="Arial"/>
            </a:endParaRPr>
          </a:p>
          <a:p>
            <a:pPr lvl="1" defTabSz="914400">
              <a:spcBef>
                <a:spcPts val="1200"/>
              </a:spcBef>
              <a:buClr>
                <a:srgbClr val="D31145"/>
              </a:buClr>
              <a:buFont typeface="Arial" pitchFamily="34" charset="0"/>
              <a:buChar char="•"/>
              <a:defRPr/>
            </a:pPr>
            <a:endParaRPr lang="en-US" sz="1000" kern="0" dirty="0" smtClean="0">
              <a:solidFill>
                <a:sysClr val="windowText" lastClr="000000"/>
              </a:solidFill>
              <a:latin typeface="Arial"/>
            </a:endParaRPr>
          </a:p>
          <a:p>
            <a:pPr lvl="2" defTabSz="914400">
              <a:spcBef>
                <a:spcPts val="1200"/>
              </a:spcBef>
              <a:buClr>
                <a:srgbClr val="D31145"/>
              </a:buClr>
              <a:defRPr/>
            </a:pPr>
            <a:endParaRPr lang="en-US" sz="1400" kern="0" dirty="0" smtClean="0">
              <a:solidFill>
                <a:sysClr val="windowText" lastClr="000000"/>
              </a:solidFill>
              <a:latin typeface="Arial"/>
            </a:endParaRPr>
          </a:p>
          <a:p>
            <a:pPr marL="400050" lvl="1" indent="0" defTabSz="914400">
              <a:spcBef>
                <a:spcPts val="1200"/>
              </a:spcBef>
              <a:buClr>
                <a:srgbClr val="D31145"/>
              </a:buClr>
              <a:buNone/>
              <a:defRPr/>
            </a:pPr>
            <a:endParaRPr kumimoji="0" lang="en-US" sz="1600" b="0" i="0" u="none" strike="noStrike" kern="0" cap="none" spc="0" normalizeH="0" noProof="0" dirty="0" smtClean="0">
              <a:ln>
                <a:noFill/>
              </a:ln>
              <a:solidFill>
                <a:sysClr val="windowText" lastClr="000000"/>
              </a:solidFill>
              <a:effectLst/>
              <a:uLnTx/>
              <a:uFillTx/>
              <a:latin typeface="Arial"/>
            </a:endParaRPr>
          </a:p>
        </p:txBody>
      </p:sp>
    </p:spTree>
    <p:extLst>
      <p:ext uri="{BB962C8B-B14F-4D97-AF65-F5344CB8AC3E}">
        <p14:creationId xmlns:p14="http://schemas.microsoft.com/office/powerpoint/2010/main" val="1293515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1188</TotalTime>
  <Words>1384</Words>
  <Application>Microsoft Office PowerPoint</Application>
  <PresentationFormat>On-screen Show (4:3)</PresentationFormat>
  <Paragraphs>97</Paragraphs>
  <Slides>8</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ISIP Content Slide</vt:lpstr>
      <vt:lpstr>ISIP TItle Slide</vt:lpstr>
      <vt:lpstr>MathType 6.0 Equation</vt:lpstr>
      <vt:lpstr>PowerPoint Presentation</vt:lpstr>
      <vt:lpstr>Motivation</vt:lpstr>
      <vt:lpstr>Problem</vt:lpstr>
      <vt:lpstr>Proposal</vt:lpstr>
      <vt:lpstr>Plan</vt:lpstr>
      <vt:lpstr>Next Step</vt:lpstr>
      <vt:lpstr>Lexicon generation in (G. Goussard and T. Niesler , PRASA 2010) </vt:lpstr>
      <vt:lpstr>References</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amir</cp:lastModifiedBy>
  <cp:revision>41</cp:revision>
  <dcterms:created xsi:type="dcterms:W3CDTF">2012-05-05T20:20:58Z</dcterms:created>
  <dcterms:modified xsi:type="dcterms:W3CDTF">2012-05-18T21:54:42Z</dcterms:modified>
</cp:coreProperties>
</file>