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9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8" Type="http://schemas.openxmlformats.org/officeDocument/2006/relationships/image" Target="../media/image22.png"/><Relationship Id="rId26" Type="http://schemas.openxmlformats.org/officeDocument/2006/relationships/image" Target="../media/image2.png"/><Relationship Id="rId3" Type="http://schemas.openxmlformats.org/officeDocument/2006/relationships/image" Target="../media/image11.png"/><Relationship Id="rId21" Type="http://schemas.openxmlformats.org/officeDocument/2006/relationships/image" Target="../media/image25.png"/><Relationship Id="rId7" Type="http://schemas.openxmlformats.org/officeDocument/2006/relationships/image" Target="../media/image8.png"/><Relationship Id="rId25" Type="http://schemas.openxmlformats.org/officeDocument/2006/relationships/image" Target="../media/image1.png"/><Relationship Id="rId2" Type="http://schemas.openxmlformats.org/officeDocument/2006/relationships/image" Target="../media/image1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24" Type="http://schemas.openxmlformats.org/officeDocument/2006/relationships/image" Target="../media/image28.png"/><Relationship Id="rId5" Type="http://schemas.openxmlformats.org/officeDocument/2006/relationships/image" Target="../media/image13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/>
          <p:cNvGrpSpPr/>
          <p:nvPr/>
        </p:nvGrpSpPr>
        <p:grpSpPr>
          <a:xfrm>
            <a:off x="4014937" y="3247298"/>
            <a:ext cx="2520253" cy="1079484"/>
            <a:chOff x="2693071" y="3682464"/>
            <a:chExt cx="2822518" cy="797843"/>
          </a:xfrm>
        </p:grpSpPr>
        <p:grpSp>
          <p:nvGrpSpPr>
            <p:cNvPr id="103" name="Group 102"/>
            <p:cNvGrpSpPr/>
            <p:nvPr/>
          </p:nvGrpSpPr>
          <p:grpSpPr>
            <a:xfrm>
              <a:off x="2693071" y="3682464"/>
              <a:ext cx="2212918" cy="188243"/>
              <a:chOff x="7754591" y="2226647"/>
              <a:chExt cx="2597789" cy="221816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rgbClr val="E7F2F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2845471" y="3834864"/>
              <a:ext cx="2212918" cy="188243"/>
              <a:chOff x="7754591" y="2226647"/>
              <a:chExt cx="2597789" cy="221816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rgbClr val="E7F2F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2997871" y="3987264"/>
              <a:ext cx="2212918" cy="188243"/>
              <a:chOff x="7754591" y="2226647"/>
              <a:chExt cx="2597789" cy="221816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rgbClr val="E7F2F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3150271" y="4139664"/>
              <a:ext cx="2212918" cy="188243"/>
              <a:chOff x="7754591" y="2226647"/>
              <a:chExt cx="2597789" cy="221816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rgbClr val="E7F2F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3302671" y="4292064"/>
              <a:ext cx="2212918" cy="188243"/>
              <a:chOff x="7754591" y="2226647"/>
              <a:chExt cx="2597789" cy="221816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rgbClr val="E7F2F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7392876" y="1840454"/>
            <a:ext cx="195256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Sequential Modeler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89363" y="4027772"/>
            <a:ext cx="3736822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Hidden Markov Models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350219" y="1959391"/>
            <a:ext cx="3382345" cy="2271120"/>
            <a:chOff x="768279" y="1411345"/>
            <a:chExt cx="3382345" cy="2271120"/>
          </a:xfrm>
        </p:grpSpPr>
        <p:grpSp>
          <p:nvGrpSpPr>
            <p:cNvPr id="46" name="Group 45"/>
            <p:cNvGrpSpPr/>
            <p:nvPr/>
          </p:nvGrpSpPr>
          <p:grpSpPr>
            <a:xfrm>
              <a:off x="1637771" y="1411345"/>
              <a:ext cx="1660940" cy="2271120"/>
              <a:chOff x="2928756" y="1501174"/>
              <a:chExt cx="1104053" cy="1285569"/>
            </a:xfrm>
          </p:grpSpPr>
          <p:sp>
            <p:nvSpPr>
              <p:cNvPr id="48" name="Can 42"/>
              <p:cNvSpPr/>
              <p:nvPr/>
            </p:nvSpPr>
            <p:spPr>
              <a:xfrm>
                <a:off x="2928760" y="2439026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Can 43"/>
              <p:cNvSpPr/>
              <p:nvPr/>
            </p:nvSpPr>
            <p:spPr>
              <a:xfrm>
                <a:off x="2928756" y="2126221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Can 44"/>
              <p:cNvSpPr/>
              <p:nvPr/>
            </p:nvSpPr>
            <p:spPr>
              <a:xfrm>
                <a:off x="2928756" y="1812575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Can 45"/>
              <p:cNvSpPr/>
              <p:nvPr/>
            </p:nvSpPr>
            <p:spPr>
              <a:xfrm>
                <a:off x="2928757" y="1501174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812659" y="2163417"/>
              <a:ext cx="3337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TUH EEG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8279" y="2711484"/>
              <a:ext cx="3337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Corpus</a:t>
              </a: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>
            <a:off x="3730858" y="2549050"/>
            <a:ext cx="620889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209070" y="2865032"/>
            <a:ext cx="0" cy="464106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6812189" y="1830311"/>
            <a:ext cx="3099351" cy="2550555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6907231" y="2022760"/>
            <a:ext cx="2899880" cy="1992051"/>
            <a:chOff x="2594085" y="3732096"/>
            <a:chExt cx="2786847" cy="2137318"/>
          </a:xfrm>
        </p:grpSpPr>
        <p:grpSp>
          <p:nvGrpSpPr>
            <p:cNvPr id="71" name="Group 70"/>
            <p:cNvGrpSpPr/>
            <p:nvPr/>
          </p:nvGrpSpPr>
          <p:grpSpPr>
            <a:xfrm>
              <a:off x="2946400" y="3732096"/>
              <a:ext cx="2312251" cy="1204994"/>
              <a:chOff x="961368" y="4059520"/>
              <a:chExt cx="2312251" cy="1204994"/>
            </a:xfrm>
          </p:grpSpPr>
          <p:grpSp>
            <p:nvGrpSpPr>
              <p:cNvPr id="85" name="Group 84"/>
              <p:cNvGrpSpPr/>
              <p:nvPr/>
            </p:nvGrpSpPr>
            <p:grpSpPr>
              <a:xfrm rot="2603054">
                <a:off x="961368" y="4811931"/>
                <a:ext cx="443345" cy="452583"/>
                <a:chOff x="1176457" y="4770782"/>
                <a:chExt cx="443345" cy="452583"/>
              </a:xfrm>
            </p:grpSpPr>
            <p:sp>
              <p:nvSpPr>
                <p:cNvPr id="99" name="Oval 98"/>
                <p:cNvSpPr/>
                <p:nvPr/>
              </p:nvSpPr>
              <p:spPr>
                <a:xfrm>
                  <a:off x="1176457" y="4770783"/>
                  <a:ext cx="443345" cy="452582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0" name="Curved Connector 125"/>
                <p:cNvCxnSpPr>
                  <a:stCxn id="99" idx="0"/>
                  <a:endCxn id="99" idx="2"/>
                </p:cNvCxnSpPr>
                <p:nvPr/>
              </p:nvCxnSpPr>
              <p:spPr>
                <a:xfrm rot="16200000" flipH="1" flipV="1">
                  <a:off x="1174148" y="4773091"/>
                  <a:ext cx="226291" cy="221673"/>
                </a:xfrm>
                <a:prstGeom prst="curvedConnector4">
                  <a:avLst>
                    <a:gd name="adj1" fmla="val -117347"/>
                    <a:gd name="adj2" fmla="val 203125"/>
                  </a:avLst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85"/>
              <p:cNvGrpSpPr/>
              <p:nvPr/>
            </p:nvGrpSpPr>
            <p:grpSpPr>
              <a:xfrm rot="2603054">
                <a:off x="1792322" y="4794074"/>
                <a:ext cx="443345" cy="452583"/>
                <a:chOff x="1176457" y="4770782"/>
                <a:chExt cx="443345" cy="452583"/>
              </a:xfrm>
            </p:grpSpPr>
            <p:sp>
              <p:nvSpPr>
                <p:cNvPr id="97" name="Oval 96"/>
                <p:cNvSpPr/>
                <p:nvPr/>
              </p:nvSpPr>
              <p:spPr>
                <a:xfrm>
                  <a:off x="1176457" y="4770783"/>
                  <a:ext cx="443345" cy="452582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8" name="Curved Connector 144"/>
                <p:cNvCxnSpPr>
                  <a:stCxn id="97" idx="0"/>
                  <a:endCxn id="97" idx="2"/>
                </p:cNvCxnSpPr>
                <p:nvPr/>
              </p:nvCxnSpPr>
              <p:spPr>
                <a:xfrm rot="16200000" flipH="1" flipV="1">
                  <a:off x="1174148" y="4773091"/>
                  <a:ext cx="226291" cy="221673"/>
                </a:xfrm>
                <a:prstGeom prst="curvedConnector4">
                  <a:avLst>
                    <a:gd name="adj1" fmla="val -117347"/>
                    <a:gd name="adj2" fmla="val 203125"/>
                  </a:avLst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Group 86"/>
              <p:cNvGrpSpPr/>
              <p:nvPr/>
            </p:nvGrpSpPr>
            <p:grpSpPr>
              <a:xfrm rot="2603054">
                <a:off x="2649027" y="4794072"/>
                <a:ext cx="443345" cy="452583"/>
                <a:chOff x="1176457" y="4770782"/>
                <a:chExt cx="443345" cy="452583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1176457" y="4770783"/>
                  <a:ext cx="443345" cy="452582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6" name="Curved Connector 147"/>
                <p:cNvCxnSpPr>
                  <a:stCxn id="95" idx="0"/>
                  <a:endCxn id="95" idx="2"/>
                </p:cNvCxnSpPr>
                <p:nvPr/>
              </p:nvCxnSpPr>
              <p:spPr>
                <a:xfrm rot="16200000" flipH="1" flipV="1">
                  <a:off x="1174148" y="4773091"/>
                  <a:ext cx="226291" cy="221673"/>
                </a:xfrm>
                <a:prstGeom prst="curvedConnector4">
                  <a:avLst>
                    <a:gd name="adj1" fmla="val -117347"/>
                    <a:gd name="adj2" fmla="val 203125"/>
                  </a:avLst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8" name="Straight Arrow Connector 87"/>
              <p:cNvCxnSpPr>
                <a:stCxn id="99" idx="7"/>
                <a:endCxn id="97" idx="3"/>
              </p:cNvCxnSpPr>
              <p:nvPr/>
            </p:nvCxnSpPr>
            <p:spPr>
              <a:xfrm flipV="1">
                <a:off x="1406868" y="5028990"/>
                <a:ext cx="383299" cy="609"/>
              </a:xfrm>
              <a:prstGeom prst="straightConnector1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>
                <a:stCxn id="97" idx="7"/>
                <a:endCxn id="95" idx="3"/>
              </p:cNvCxnSpPr>
              <p:nvPr/>
            </p:nvCxnSpPr>
            <p:spPr>
              <a:xfrm>
                <a:off x="2237822" y="5011742"/>
                <a:ext cx="409050" cy="17246"/>
              </a:xfrm>
              <a:prstGeom prst="straightConnector1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1105048" y="4059520"/>
                    <a:ext cx="422525" cy="3962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11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chemeClr val="accent1">
                          <a:lumMod val="50000"/>
                        </a:schemeClr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0" name="TextBox 8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05048" y="4059520"/>
                    <a:ext cx="422525" cy="39626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r="-5556"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1978071" y="4077809"/>
                    <a:ext cx="422525" cy="3962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22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chemeClr val="accent5">
                          <a:lumMod val="50000"/>
                        </a:schemeClr>
                      </a:solidFill>
                      <a:latin typeface="Cambria Math" panose="02040503050406030204" pitchFamily="18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1" name="TextBox 9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78071" y="4077809"/>
                    <a:ext cx="422525" cy="3962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6944"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2851094" y="4096547"/>
                    <a:ext cx="422525" cy="3962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33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chemeClr val="accent5">
                          <a:lumMod val="50000"/>
                        </a:schemeClr>
                      </a:solidFill>
                      <a:latin typeface="Cambria Math" panose="02040503050406030204" pitchFamily="18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2" name="TextBox 9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51094" y="4096547"/>
                    <a:ext cx="422525" cy="3962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694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1316310" y="4538314"/>
                    <a:ext cx="309641" cy="3962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12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chemeClr val="accent5">
                          <a:lumMod val="50000"/>
                        </a:schemeClr>
                      </a:solidFill>
                      <a:latin typeface="Cambria Math" panose="02040503050406030204" pitchFamily="18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3" name="TextBox 9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16310" y="4538314"/>
                    <a:ext cx="309641" cy="39626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r="-433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/>
                  <p:cNvSpPr txBox="1"/>
                  <p:nvPr/>
                </p:nvSpPr>
                <p:spPr>
                  <a:xfrm>
                    <a:off x="2168011" y="4554604"/>
                    <a:ext cx="309641" cy="3962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23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>
                      <a:solidFill>
                        <a:schemeClr val="accent5">
                          <a:lumMod val="50000"/>
                        </a:schemeClr>
                      </a:solidFill>
                      <a:latin typeface="Cambria Math" panose="02040503050406030204" pitchFamily="18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4" name="Text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8011" y="4554604"/>
                    <a:ext cx="309641" cy="3962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47170"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2" name="Group 71"/>
            <p:cNvGrpSpPr/>
            <p:nvPr/>
          </p:nvGrpSpPr>
          <p:grpSpPr>
            <a:xfrm>
              <a:off x="2690568" y="5237565"/>
              <a:ext cx="822036" cy="618838"/>
              <a:chOff x="1440873" y="5049454"/>
              <a:chExt cx="822036" cy="618838"/>
            </a:xfrm>
          </p:grpSpPr>
          <p:cxnSp>
            <p:nvCxnSpPr>
              <p:cNvPr id="82" name="Straight Arrow Connector 81"/>
              <p:cNvCxnSpPr/>
              <p:nvPr/>
            </p:nvCxnSpPr>
            <p:spPr>
              <a:xfrm flipV="1">
                <a:off x="1440873" y="5049454"/>
                <a:ext cx="0" cy="61883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1440873" y="5668291"/>
                <a:ext cx="82203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Freeform 178"/>
              <p:cNvSpPr/>
              <p:nvPr/>
            </p:nvSpPr>
            <p:spPr>
              <a:xfrm>
                <a:off x="1468582" y="5132582"/>
                <a:ext cx="665067" cy="517236"/>
              </a:xfrm>
              <a:custGeom>
                <a:avLst/>
                <a:gdLst>
                  <a:gd name="connsiteX0" fmla="*/ 0 w 665067"/>
                  <a:gd name="connsiteY0" fmla="*/ 517236 h 517236"/>
                  <a:gd name="connsiteX1" fmla="*/ 46182 w 665067"/>
                  <a:gd name="connsiteY1" fmla="*/ 489527 h 517236"/>
                  <a:gd name="connsiteX2" fmla="*/ 83127 w 665067"/>
                  <a:gd name="connsiteY2" fmla="*/ 434109 h 517236"/>
                  <a:gd name="connsiteX3" fmla="*/ 110836 w 665067"/>
                  <a:gd name="connsiteY3" fmla="*/ 378691 h 517236"/>
                  <a:gd name="connsiteX4" fmla="*/ 157018 w 665067"/>
                  <a:gd name="connsiteY4" fmla="*/ 295563 h 517236"/>
                  <a:gd name="connsiteX5" fmla="*/ 184727 w 665067"/>
                  <a:gd name="connsiteY5" fmla="*/ 240145 h 517236"/>
                  <a:gd name="connsiteX6" fmla="*/ 212436 w 665067"/>
                  <a:gd name="connsiteY6" fmla="*/ 221672 h 517236"/>
                  <a:gd name="connsiteX7" fmla="*/ 277091 w 665067"/>
                  <a:gd name="connsiteY7" fmla="*/ 193963 h 517236"/>
                  <a:gd name="connsiteX8" fmla="*/ 360218 w 665067"/>
                  <a:gd name="connsiteY8" fmla="*/ 184727 h 517236"/>
                  <a:gd name="connsiteX9" fmla="*/ 387927 w 665067"/>
                  <a:gd name="connsiteY9" fmla="*/ 175491 h 517236"/>
                  <a:gd name="connsiteX10" fmla="*/ 406400 w 665067"/>
                  <a:gd name="connsiteY10" fmla="*/ 147782 h 517236"/>
                  <a:gd name="connsiteX11" fmla="*/ 434109 w 665067"/>
                  <a:gd name="connsiteY11" fmla="*/ 64654 h 517236"/>
                  <a:gd name="connsiteX12" fmla="*/ 461818 w 665067"/>
                  <a:gd name="connsiteY12" fmla="*/ 9236 h 517236"/>
                  <a:gd name="connsiteX13" fmla="*/ 489527 w 665067"/>
                  <a:gd name="connsiteY13" fmla="*/ 0 h 517236"/>
                  <a:gd name="connsiteX14" fmla="*/ 517236 w 665067"/>
                  <a:gd name="connsiteY14" fmla="*/ 18472 h 517236"/>
                  <a:gd name="connsiteX15" fmla="*/ 535709 w 665067"/>
                  <a:gd name="connsiteY15" fmla="*/ 73891 h 517236"/>
                  <a:gd name="connsiteX16" fmla="*/ 544945 w 665067"/>
                  <a:gd name="connsiteY16" fmla="*/ 120072 h 517236"/>
                  <a:gd name="connsiteX17" fmla="*/ 554182 w 665067"/>
                  <a:gd name="connsiteY17" fmla="*/ 203200 h 517236"/>
                  <a:gd name="connsiteX18" fmla="*/ 581891 w 665067"/>
                  <a:gd name="connsiteY18" fmla="*/ 258618 h 517236"/>
                  <a:gd name="connsiteX19" fmla="*/ 591127 w 665067"/>
                  <a:gd name="connsiteY19" fmla="*/ 286327 h 517236"/>
                  <a:gd name="connsiteX20" fmla="*/ 609600 w 665067"/>
                  <a:gd name="connsiteY20" fmla="*/ 314036 h 517236"/>
                  <a:gd name="connsiteX21" fmla="*/ 628073 w 665067"/>
                  <a:gd name="connsiteY21" fmla="*/ 369454 h 517236"/>
                  <a:gd name="connsiteX22" fmla="*/ 646545 w 665067"/>
                  <a:gd name="connsiteY22" fmla="*/ 397163 h 517236"/>
                  <a:gd name="connsiteX23" fmla="*/ 665018 w 665067"/>
                  <a:gd name="connsiteY23" fmla="*/ 471054 h 517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65067" h="517236">
                    <a:moveTo>
                      <a:pt x="0" y="517236"/>
                    </a:moveTo>
                    <a:cubicBezTo>
                      <a:pt x="15394" y="508000"/>
                      <a:pt x="33488" y="502221"/>
                      <a:pt x="46182" y="489527"/>
                    </a:cubicBezTo>
                    <a:cubicBezTo>
                      <a:pt x="61881" y="473828"/>
                      <a:pt x="83127" y="434109"/>
                      <a:pt x="83127" y="434109"/>
                    </a:cubicBezTo>
                    <a:cubicBezTo>
                      <a:pt x="116809" y="333061"/>
                      <a:pt x="63092" y="486114"/>
                      <a:pt x="110836" y="378691"/>
                    </a:cubicBezTo>
                    <a:cubicBezTo>
                      <a:pt x="147002" y="297318"/>
                      <a:pt x="106442" y="346139"/>
                      <a:pt x="157018" y="295563"/>
                    </a:cubicBezTo>
                    <a:cubicBezTo>
                      <a:pt x="164530" y="273025"/>
                      <a:pt x="166821" y="258051"/>
                      <a:pt x="184727" y="240145"/>
                    </a:cubicBezTo>
                    <a:cubicBezTo>
                      <a:pt x="192576" y="232296"/>
                      <a:pt x="202798" y="227179"/>
                      <a:pt x="212436" y="221672"/>
                    </a:cubicBezTo>
                    <a:cubicBezTo>
                      <a:pt x="226286" y="213758"/>
                      <a:pt x="258809" y="197010"/>
                      <a:pt x="277091" y="193963"/>
                    </a:cubicBezTo>
                    <a:cubicBezTo>
                      <a:pt x="304591" y="189380"/>
                      <a:pt x="332509" y="187806"/>
                      <a:pt x="360218" y="184727"/>
                    </a:cubicBezTo>
                    <a:cubicBezTo>
                      <a:pt x="369454" y="181648"/>
                      <a:pt x="380324" y="181573"/>
                      <a:pt x="387927" y="175491"/>
                    </a:cubicBezTo>
                    <a:cubicBezTo>
                      <a:pt x="396595" y="168556"/>
                      <a:pt x="401892" y="157926"/>
                      <a:pt x="406400" y="147782"/>
                    </a:cubicBezTo>
                    <a:cubicBezTo>
                      <a:pt x="406403" y="147775"/>
                      <a:pt x="429490" y="78513"/>
                      <a:pt x="434109" y="64654"/>
                    </a:cubicBezTo>
                    <a:cubicBezTo>
                      <a:pt x="440194" y="46400"/>
                      <a:pt x="445540" y="22258"/>
                      <a:pt x="461818" y="9236"/>
                    </a:cubicBezTo>
                    <a:cubicBezTo>
                      <a:pt x="469421" y="3154"/>
                      <a:pt x="480291" y="3079"/>
                      <a:pt x="489527" y="0"/>
                    </a:cubicBezTo>
                    <a:cubicBezTo>
                      <a:pt x="498763" y="6157"/>
                      <a:pt x="511353" y="9059"/>
                      <a:pt x="517236" y="18472"/>
                    </a:cubicBezTo>
                    <a:cubicBezTo>
                      <a:pt x="527556" y="34984"/>
                      <a:pt x="531890" y="54797"/>
                      <a:pt x="535709" y="73891"/>
                    </a:cubicBezTo>
                    <a:cubicBezTo>
                      <a:pt x="538788" y="89285"/>
                      <a:pt x="542725" y="104531"/>
                      <a:pt x="544945" y="120072"/>
                    </a:cubicBezTo>
                    <a:cubicBezTo>
                      <a:pt x="548888" y="147672"/>
                      <a:pt x="549599" y="175699"/>
                      <a:pt x="554182" y="203200"/>
                    </a:cubicBezTo>
                    <a:cubicBezTo>
                      <a:pt x="558431" y="228695"/>
                      <a:pt x="567706" y="237340"/>
                      <a:pt x="581891" y="258618"/>
                    </a:cubicBezTo>
                    <a:cubicBezTo>
                      <a:pt x="584970" y="267854"/>
                      <a:pt x="586773" y="277619"/>
                      <a:pt x="591127" y="286327"/>
                    </a:cubicBezTo>
                    <a:cubicBezTo>
                      <a:pt x="596091" y="296256"/>
                      <a:pt x="605091" y="303892"/>
                      <a:pt x="609600" y="314036"/>
                    </a:cubicBezTo>
                    <a:cubicBezTo>
                      <a:pt x="617508" y="331830"/>
                      <a:pt x="617272" y="353252"/>
                      <a:pt x="628073" y="369454"/>
                    </a:cubicBezTo>
                    <a:cubicBezTo>
                      <a:pt x="634230" y="378690"/>
                      <a:pt x="642037" y="387019"/>
                      <a:pt x="646545" y="397163"/>
                    </a:cubicBezTo>
                    <a:cubicBezTo>
                      <a:pt x="666965" y="443109"/>
                      <a:pt x="665018" y="437952"/>
                      <a:pt x="665018" y="471054"/>
                    </a:cubicBezTo>
                  </a:path>
                </a:pathLst>
              </a:custGeom>
              <a:noFill/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73" name="Straight Arrow Connector 72"/>
            <p:cNvCxnSpPr/>
            <p:nvPr/>
          </p:nvCxnSpPr>
          <p:spPr>
            <a:xfrm flipV="1">
              <a:off x="3644642" y="5241339"/>
              <a:ext cx="0" cy="6188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3644642" y="5860177"/>
              <a:ext cx="8220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4558896" y="5239271"/>
              <a:ext cx="0" cy="6188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558896" y="5858108"/>
              <a:ext cx="8220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Freeform 188"/>
            <p:cNvSpPr/>
            <p:nvPr/>
          </p:nvSpPr>
          <p:spPr>
            <a:xfrm>
              <a:off x="3676073" y="5315232"/>
              <a:ext cx="656114" cy="554182"/>
            </a:xfrm>
            <a:custGeom>
              <a:avLst/>
              <a:gdLst>
                <a:gd name="connsiteX0" fmla="*/ 0 w 656114"/>
                <a:gd name="connsiteY0" fmla="*/ 554182 h 554182"/>
                <a:gd name="connsiteX1" fmla="*/ 73891 w 656114"/>
                <a:gd name="connsiteY1" fmla="*/ 489527 h 554182"/>
                <a:gd name="connsiteX2" fmla="*/ 83127 w 656114"/>
                <a:gd name="connsiteY2" fmla="*/ 461818 h 554182"/>
                <a:gd name="connsiteX3" fmla="*/ 101600 w 656114"/>
                <a:gd name="connsiteY3" fmla="*/ 397164 h 554182"/>
                <a:gd name="connsiteX4" fmla="*/ 120072 w 656114"/>
                <a:gd name="connsiteY4" fmla="*/ 286327 h 554182"/>
                <a:gd name="connsiteX5" fmla="*/ 129309 w 656114"/>
                <a:gd name="connsiteY5" fmla="*/ 240145 h 554182"/>
                <a:gd name="connsiteX6" fmla="*/ 147782 w 656114"/>
                <a:gd name="connsiteY6" fmla="*/ 184727 h 554182"/>
                <a:gd name="connsiteX7" fmla="*/ 166254 w 656114"/>
                <a:gd name="connsiteY7" fmla="*/ 157018 h 554182"/>
                <a:gd name="connsiteX8" fmla="*/ 221672 w 656114"/>
                <a:gd name="connsiteY8" fmla="*/ 138545 h 554182"/>
                <a:gd name="connsiteX9" fmla="*/ 240145 w 656114"/>
                <a:gd name="connsiteY9" fmla="*/ 110836 h 554182"/>
                <a:gd name="connsiteX10" fmla="*/ 267854 w 656114"/>
                <a:gd name="connsiteY10" fmla="*/ 83127 h 554182"/>
                <a:gd name="connsiteX11" fmla="*/ 286327 w 656114"/>
                <a:gd name="connsiteY11" fmla="*/ 27709 h 554182"/>
                <a:gd name="connsiteX12" fmla="*/ 304800 w 656114"/>
                <a:gd name="connsiteY12" fmla="*/ 0 h 554182"/>
                <a:gd name="connsiteX13" fmla="*/ 350982 w 656114"/>
                <a:gd name="connsiteY13" fmla="*/ 9236 h 554182"/>
                <a:gd name="connsiteX14" fmla="*/ 406400 w 656114"/>
                <a:gd name="connsiteY14" fmla="*/ 64655 h 554182"/>
                <a:gd name="connsiteX15" fmla="*/ 452582 w 656114"/>
                <a:gd name="connsiteY15" fmla="*/ 147782 h 554182"/>
                <a:gd name="connsiteX16" fmla="*/ 471054 w 656114"/>
                <a:gd name="connsiteY16" fmla="*/ 175491 h 554182"/>
                <a:gd name="connsiteX17" fmla="*/ 498763 w 656114"/>
                <a:gd name="connsiteY17" fmla="*/ 193964 h 554182"/>
                <a:gd name="connsiteX18" fmla="*/ 517236 w 656114"/>
                <a:gd name="connsiteY18" fmla="*/ 221673 h 554182"/>
                <a:gd name="connsiteX19" fmla="*/ 535709 w 656114"/>
                <a:gd name="connsiteY19" fmla="*/ 277091 h 554182"/>
                <a:gd name="connsiteX20" fmla="*/ 581891 w 656114"/>
                <a:gd name="connsiteY20" fmla="*/ 424873 h 554182"/>
                <a:gd name="connsiteX21" fmla="*/ 609600 w 656114"/>
                <a:gd name="connsiteY21" fmla="*/ 434109 h 554182"/>
                <a:gd name="connsiteX22" fmla="*/ 655782 w 656114"/>
                <a:gd name="connsiteY22" fmla="*/ 517236 h 554182"/>
                <a:gd name="connsiteX23" fmla="*/ 655782 w 656114"/>
                <a:gd name="connsiteY23" fmla="*/ 526473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56114" h="554182">
                  <a:moveTo>
                    <a:pt x="0" y="554182"/>
                  </a:moveTo>
                  <a:cubicBezTo>
                    <a:pt x="11482" y="544996"/>
                    <a:pt x="61992" y="507376"/>
                    <a:pt x="73891" y="489527"/>
                  </a:cubicBezTo>
                  <a:cubicBezTo>
                    <a:pt x="79291" y="481426"/>
                    <a:pt x="80452" y="471179"/>
                    <a:pt x="83127" y="461818"/>
                  </a:cubicBezTo>
                  <a:cubicBezTo>
                    <a:pt x="106314" y="380661"/>
                    <a:pt x="79459" y="463581"/>
                    <a:pt x="101600" y="397164"/>
                  </a:cubicBezTo>
                  <a:cubicBezTo>
                    <a:pt x="116670" y="276603"/>
                    <a:pt x="102638" y="364780"/>
                    <a:pt x="120072" y="286327"/>
                  </a:cubicBezTo>
                  <a:cubicBezTo>
                    <a:pt x="123478" y="271002"/>
                    <a:pt x="125178" y="255291"/>
                    <a:pt x="129309" y="240145"/>
                  </a:cubicBezTo>
                  <a:cubicBezTo>
                    <a:pt x="134433" y="221359"/>
                    <a:pt x="136981" y="200929"/>
                    <a:pt x="147782" y="184727"/>
                  </a:cubicBezTo>
                  <a:cubicBezTo>
                    <a:pt x="153939" y="175491"/>
                    <a:pt x="156841" y="162901"/>
                    <a:pt x="166254" y="157018"/>
                  </a:cubicBezTo>
                  <a:cubicBezTo>
                    <a:pt x="182766" y="146698"/>
                    <a:pt x="221672" y="138545"/>
                    <a:pt x="221672" y="138545"/>
                  </a:cubicBezTo>
                  <a:cubicBezTo>
                    <a:pt x="227830" y="129309"/>
                    <a:pt x="233038" y="119364"/>
                    <a:pt x="240145" y="110836"/>
                  </a:cubicBezTo>
                  <a:cubicBezTo>
                    <a:pt x="248507" y="100801"/>
                    <a:pt x="261510" y="94545"/>
                    <a:pt x="267854" y="83127"/>
                  </a:cubicBezTo>
                  <a:cubicBezTo>
                    <a:pt x="277310" y="66105"/>
                    <a:pt x="275526" y="43911"/>
                    <a:pt x="286327" y="27709"/>
                  </a:cubicBezTo>
                  <a:lnTo>
                    <a:pt x="304800" y="0"/>
                  </a:lnTo>
                  <a:cubicBezTo>
                    <a:pt x="320194" y="3079"/>
                    <a:pt x="336636" y="2860"/>
                    <a:pt x="350982" y="9236"/>
                  </a:cubicBezTo>
                  <a:cubicBezTo>
                    <a:pt x="383542" y="23707"/>
                    <a:pt x="388954" y="38486"/>
                    <a:pt x="406400" y="64655"/>
                  </a:cubicBezTo>
                  <a:cubicBezTo>
                    <a:pt x="422657" y="113427"/>
                    <a:pt x="410235" y="84261"/>
                    <a:pt x="452582" y="147782"/>
                  </a:cubicBezTo>
                  <a:cubicBezTo>
                    <a:pt x="458739" y="157018"/>
                    <a:pt x="461818" y="169333"/>
                    <a:pt x="471054" y="175491"/>
                  </a:cubicBezTo>
                  <a:lnTo>
                    <a:pt x="498763" y="193964"/>
                  </a:lnTo>
                  <a:cubicBezTo>
                    <a:pt x="504921" y="203200"/>
                    <a:pt x="512727" y="211529"/>
                    <a:pt x="517236" y="221673"/>
                  </a:cubicBezTo>
                  <a:cubicBezTo>
                    <a:pt x="525144" y="239467"/>
                    <a:pt x="535709" y="277091"/>
                    <a:pt x="535709" y="277091"/>
                  </a:cubicBezTo>
                  <a:cubicBezTo>
                    <a:pt x="538053" y="300535"/>
                    <a:pt x="534312" y="409014"/>
                    <a:pt x="581891" y="424873"/>
                  </a:cubicBezTo>
                  <a:lnTo>
                    <a:pt x="609600" y="434109"/>
                  </a:lnTo>
                  <a:cubicBezTo>
                    <a:pt x="637115" y="475381"/>
                    <a:pt x="646028" y="478221"/>
                    <a:pt x="655782" y="517236"/>
                  </a:cubicBezTo>
                  <a:cubicBezTo>
                    <a:pt x="656529" y="520223"/>
                    <a:pt x="655782" y="523394"/>
                    <a:pt x="655782" y="526473"/>
                  </a:cubicBezTo>
                </a:path>
              </a:pathLst>
            </a:cu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189"/>
            <p:cNvSpPr/>
            <p:nvPr/>
          </p:nvSpPr>
          <p:spPr>
            <a:xfrm>
              <a:off x="4590473" y="5350108"/>
              <a:ext cx="692726" cy="498763"/>
            </a:xfrm>
            <a:custGeom>
              <a:avLst/>
              <a:gdLst>
                <a:gd name="connsiteX0" fmla="*/ 0 w 692727"/>
                <a:gd name="connsiteY0" fmla="*/ 489527 h 498763"/>
                <a:gd name="connsiteX1" fmla="*/ 73891 w 692727"/>
                <a:gd name="connsiteY1" fmla="*/ 471054 h 498763"/>
                <a:gd name="connsiteX2" fmla="*/ 101600 w 692727"/>
                <a:gd name="connsiteY2" fmla="*/ 452582 h 498763"/>
                <a:gd name="connsiteX3" fmla="*/ 147782 w 692727"/>
                <a:gd name="connsiteY3" fmla="*/ 406400 h 498763"/>
                <a:gd name="connsiteX4" fmla="*/ 193963 w 692727"/>
                <a:gd name="connsiteY4" fmla="*/ 360218 h 498763"/>
                <a:gd name="connsiteX5" fmla="*/ 212436 w 692727"/>
                <a:gd name="connsiteY5" fmla="*/ 304800 h 498763"/>
                <a:gd name="connsiteX6" fmla="*/ 221672 w 692727"/>
                <a:gd name="connsiteY6" fmla="*/ 277091 h 498763"/>
                <a:gd name="connsiteX7" fmla="*/ 240145 w 692727"/>
                <a:gd name="connsiteY7" fmla="*/ 249382 h 498763"/>
                <a:gd name="connsiteX8" fmla="*/ 267854 w 692727"/>
                <a:gd name="connsiteY8" fmla="*/ 129309 h 498763"/>
                <a:gd name="connsiteX9" fmla="*/ 277091 w 692727"/>
                <a:gd name="connsiteY9" fmla="*/ 101600 h 498763"/>
                <a:gd name="connsiteX10" fmla="*/ 304800 w 692727"/>
                <a:gd name="connsiteY10" fmla="*/ 83127 h 498763"/>
                <a:gd name="connsiteX11" fmla="*/ 323272 w 692727"/>
                <a:gd name="connsiteY11" fmla="*/ 27709 h 498763"/>
                <a:gd name="connsiteX12" fmla="*/ 378691 w 692727"/>
                <a:gd name="connsiteY12" fmla="*/ 9236 h 498763"/>
                <a:gd name="connsiteX13" fmla="*/ 406400 w 692727"/>
                <a:gd name="connsiteY13" fmla="*/ 0 h 498763"/>
                <a:gd name="connsiteX14" fmla="*/ 461818 w 692727"/>
                <a:gd name="connsiteY14" fmla="*/ 27709 h 498763"/>
                <a:gd name="connsiteX15" fmla="*/ 471054 w 692727"/>
                <a:gd name="connsiteY15" fmla="*/ 55418 h 498763"/>
                <a:gd name="connsiteX16" fmla="*/ 489527 w 692727"/>
                <a:gd name="connsiteY16" fmla="*/ 83127 h 498763"/>
                <a:gd name="connsiteX17" fmla="*/ 517236 w 692727"/>
                <a:gd name="connsiteY17" fmla="*/ 175491 h 498763"/>
                <a:gd name="connsiteX18" fmla="*/ 535709 w 692727"/>
                <a:gd name="connsiteY18" fmla="*/ 203200 h 498763"/>
                <a:gd name="connsiteX19" fmla="*/ 591127 w 692727"/>
                <a:gd name="connsiteY19" fmla="*/ 314036 h 498763"/>
                <a:gd name="connsiteX20" fmla="*/ 609600 w 692727"/>
                <a:gd name="connsiteY20" fmla="*/ 341745 h 498763"/>
                <a:gd name="connsiteX21" fmla="*/ 628072 w 692727"/>
                <a:gd name="connsiteY21" fmla="*/ 397163 h 498763"/>
                <a:gd name="connsiteX22" fmla="*/ 646545 w 692727"/>
                <a:gd name="connsiteY22" fmla="*/ 424873 h 498763"/>
                <a:gd name="connsiteX23" fmla="*/ 655782 w 692727"/>
                <a:gd name="connsiteY23" fmla="*/ 452582 h 498763"/>
                <a:gd name="connsiteX24" fmla="*/ 692727 w 692727"/>
                <a:gd name="connsiteY24" fmla="*/ 498763 h 49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92727" h="498763">
                  <a:moveTo>
                    <a:pt x="0" y="489527"/>
                  </a:moveTo>
                  <a:cubicBezTo>
                    <a:pt x="17572" y="486013"/>
                    <a:pt x="54953" y="480523"/>
                    <a:pt x="73891" y="471054"/>
                  </a:cubicBezTo>
                  <a:cubicBezTo>
                    <a:pt x="83820" y="466090"/>
                    <a:pt x="92364" y="458739"/>
                    <a:pt x="101600" y="452582"/>
                  </a:cubicBezTo>
                  <a:cubicBezTo>
                    <a:pt x="150858" y="378693"/>
                    <a:pt x="86207" y="467975"/>
                    <a:pt x="147782" y="406400"/>
                  </a:cubicBezTo>
                  <a:cubicBezTo>
                    <a:pt x="209361" y="344821"/>
                    <a:pt x="120068" y="409482"/>
                    <a:pt x="193963" y="360218"/>
                  </a:cubicBezTo>
                  <a:lnTo>
                    <a:pt x="212436" y="304800"/>
                  </a:lnTo>
                  <a:cubicBezTo>
                    <a:pt x="215515" y="295564"/>
                    <a:pt x="216271" y="285192"/>
                    <a:pt x="221672" y="277091"/>
                  </a:cubicBezTo>
                  <a:lnTo>
                    <a:pt x="240145" y="249382"/>
                  </a:lnTo>
                  <a:cubicBezTo>
                    <a:pt x="252135" y="165456"/>
                    <a:pt x="242498" y="205376"/>
                    <a:pt x="267854" y="129309"/>
                  </a:cubicBezTo>
                  <a:cubicBezTo>
                    <a:pt x="270933" y="120073"/>
                    <a:pt x="268990" y="107001"/>
                    <a:pt x="277091" y="101600"/>
                  </a:cubicBezTo>
                  <a:lnTo>
                    <a:pt x="304800" y="83127"/>
                  </a:lnTo>
                  <a:cubicBezTo>
                    <a:pt x="310957" y="64654"/>
                    <a:pt x="304799" y="33867"/>
                    <a:pt x="323272" y="27709"/>
                  </a:cubicBezTo>
                  <a:lnTo>
                    <a:pt x="378691" y="9236"/>
                  </a:lnTo>
                  <a:lnTo>
                    <a:pt x="406400" y="0"/>
                  </a:lnTo>
                  <a:cubicBezTo>
                    <a:pt x="424654" y="6085"/>
                    <a:pt x="448796" y="11431"/>
                    <a:pt x="461818" y="27709"/>
                  </a:cubicBezTo>
                  <a:cubicBezTo>
                    <a:pt x="467900" y="35312"/>
                    <a:pt x="466700" y="46710"/>
                    <a:pt x="471054" y="55418"/>
                  </a:cubicBezTo>
                  <a:cubicBezTo>
                    <a:pt x="476018" y="65347"/>
                    <a:pt x="483369" y="73891"/>
                    <a:pt x="489527" y="83127"/>
                  </a:cubicBezTo>
                  <a:cubicBezTo>
                    <a:pt x="494690" y="103781"/>
                    <a:pt x="508239" y="161996"/>
                    <a:pt x="517236" y="175491"/>
                  </a:cubicBezTo>
                  <a:lnTo>
                    <a:pt x="535709" y="203200"/>
                  </a:lnTo>
                  <a:cubicBezTo>
                    <a:pt x="561202" y="279679"/>
                    <a:pt x="543381" y="242418"/>
                    <a:pt x="591127" y="314036"/>
                  </a:cubicBezTo>
                  <a:lnTo>
                    <a:pt x="609600" y="341745"/>
                  </a:lnTo>
                  <a:cubicBezTo>
                    <a:pt x="615757" y="360218"/>
                    <a:pt x="617271" y="380961"/>
                    <a:pt x="628072" y="397163"/>
                  </a:cubicBezTo>
                  <a:cubicBezTo>
                    <a:pt x="634230" y="406400"/>
                    <a:pt x="641580" y="414944"/>
                    <a:pt x="646545" y="424873"/>
                  </a:cubicBezTo>
                  <a:cubicBezTo>
                    <a:pt x="650899" y="433581"/>
                    <a:pt x="651428" y="443874"/>
                    <a:pt x="655782" y="452582"/>
                  </a:cubicBezTo>
                  <a:cubicBezTo>
                    <a:pt x="667435" y="475888"/>
                    <a:pt x="675543" y="481580"/>
                    <a:pt x="692727" y="498763"/>
                  </a:cubicBezTo>
                </a:path>
              </a:pathLst>
            </a:cu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2594085" y="4862006"/>
                  <a:ext cx="422525" cy="3962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i="1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4085" y="4862006"/>
                  <a:ext cx="422525" cy="396265"/>
                </a:xfrm>
                <a:prstGeom prst="rect">
                  <a:avLst/>
                </a:prstGeom>
                <a:blipFill>
                  <a:blip r:embed="rId7"/>
                  <a:stretch>
                    <a:fillRect r="-69444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3441246" y="4857976"/>
                  <a:ext cx="422525" cy="3962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i="1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1246" y="4857976"/>
                  <a:ext cx="422525" cy="396265"/>
                </a:xfrm>
                <a:prstGeom prst="rect">
                  <a:avLst/>
                </a:prstGeom>
                <a:blipFill>
                  <a:blip r:embed="rId8"/>
                  <a:stretch>
                    <a:fillRect r="-69444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4459403" y="4875046"/>
                  <a:ext cx="422525" cy="3962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i="1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9403" y="4875046"/>
                  <a:ext cx="422525" cy="396265"/>
                </a:xfrm>
                <a:prstGeom prst="rect">
                  <a:avLst/>
                </a:prstGeom>
                <a:blipFill>
                  <a:blip r:embed="rId9"/>
                  <a:stretch>
                    <a:fillRect r="-67123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1" name="Straight Arrow Connector 100"/>
          <p:cNvCxnSpPr/>
          <p:nvPr/>
        </p:nvCxnSpPr>
        <p:spPr>
          <a:xfrm flipV="1">
            <a:off x="6307988" y="3820153"/>
            <a:ext cx="610819" cy="20837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4304725" y="2163160"/>
            <a:ext cx="1934754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Feature Extraction</a:t>
            </a:r>
          </a:p>
        </p:txBody>
      </p:sp>
      <p:grpSp>
        <p:nvGrpSpPr>
          <p:cNvPr id="228" name="Group 227"/>
          <p:cNvGrpSpPr/>
          <p:nvPr/>
        </p:nvGrpSpPr>
        <p:grpSpPr>
          <a:xfrm>
            <a:off x="10268762" y="2057270"/>
            <a:ext cx="897975" cy="2381073"/>
            <a:chOff x="9275294" y="3176132"/>
            <a:chExt cx="900015" cy="2720743"/>
          </a:xfrm>
        </p:grpSpPr>
        <p:grpSp>
          <p:nvGrpSpPr>
            <p:cNvPr id="178" name="Group 177"/>
            <p:cNvGrpSpPr/>
            <p:nvPr/>
          </p:nvGrpSpPr>
          <p:grpSpPr>
            <a:xfrm rot="5400000">
              <a:off x="8364930" y="4086496"/>
              <a:ext cx="2111143" cy="290415"/>
              <a:chOff x="7754591" y="2226647"/>
              <a:chExt cx="2597789" cy="221816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 rot="5400000">
              <a:off x="8517330" y="4238896"/>
              <a:ext cx="2111143" cy="290415"/>
              <a:chOff x="7754591" y="2226647"/>
              <a:chExt cx="2597789" cy="221816"/>
            </a:xfrm>
          </p:grpSpPr>
          <p:sp>
            <p:nvSpPr>
              <p:cNvPr id="189" name="Rectangle 188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 rot="5400000">
              <a:off x="8669730" y="4391296"/>
              <a:ext cx="2111143" cy="290415"/>
              <a:chOff x="7754591" y="2226647"/>
              <a:chExt cx="2597789" cy="221816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 rot="5400000">
              <a:off x="8822130" y="4543696"/>
              <a:ext cx="2111143" cy="290415"/>
              <a:chOff x="7754591" y="2226647"/>
              <a:chExt cx="2597789" cy="221816"/>
            </a:xfrm>
          </p:grpSpPr>
          <p:sp>
            <p:nvSpPr>
              <p:cNvPr id="209" name="Rectangle 208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 rot="5400000">
              <a:off x="8974530" y="4696096"/>
              <a:ext cx="2111143" cy="290415"/>
              <a:chOff x="7754591" y="2226647"/>
              <a:chExt cx="2597789" cy="221816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7" name="TextBox 166"/>
          <p:cNvSpPr txBox="1"/>
          <p:nvPr/>
        </p:nvSpPr>
        <p:spPr>
          <a:xfrm>
            <a:off x="9901036" y="1462617"/>
            <a:ext cx="1613620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Epoch Posteriors</a:t>
            </a:r>
          </a:p>
        </p:txBody>
      </p:sp>
      <p:sp>
        <p:nvSpPr>
          <p:cNvPr id="230" name="Cube 229"/>
          <p:cNvSpPr/>
          <p:nvPr/>
        </p:nvSpPr>
        <p:spPr>
          <a:xfrm flipH="1">
            <a:off x="10217139" y="2022544"/>
            <a:ext cx="968873" cy="2498913"/>
          </a:xfrm>
          <a:prstGeom prst="cub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9798015" y="2977489"/>
            <a:ext cx="620889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TextBox 365"/>
          <p:cNvSpPr txBox="1"/>
          <p:nvPr/>
        </p:nvSpPr>
        <p:spPr>
          <a:xfrm>
            <a:off x="12341600" y="7811272"/>
            <a:ext cx="3785079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Finite State Machine for Language Model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106556" y="3267285"/>
            <a:ext cx="9999880" cy="4851764"/>
            <a:chOff x="5631470" y="2721234"/>
            <a:chExt cx="9999880" cy="4851764"/>
          </a:xfrm>
        </p:grpSpPr>
        <p:cxnSp>
          <p:nvCxnSpPr>
            <p:cNvPr id="320" name="Straight Arrow Connector 319"/>
            <p:cNvCxnSpPr/>
            <p:nvPr/>
          </p:nvCxnSpPr>
          <p:spPr>
            <a:xfrm>
              <a:off x="14725086" y="2721234"/>
              <a:ext cx="16006" cy="2281045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Rectangle 322"/>
            <p:cNvSpPr/>
            <p:nvPr/>
          </p:nvSpPr>
          <p:spPr>
            <a:xfrm>
              <a:off x="11929578" y="4980766"/>
              <a:ext cx="3701772" cy="2592232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11823460" y="4999599"/>
              <a:ext cx="3785079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Post Processor</a:t>
              </a:r>
            </a:p>
          </p:txBody>
        </p:sp>
        <p:grpSp>
          <p:nvGrpSpPr>
            <p:cNvPr id="365" name="Group 364"/>
            <p:cNvGrpSpPr/>
            <p:nvPr/>
          </p:nvGrpSpPr>
          <p:grpSpPr>
            <a:xfrm>
              <a:off x="12196803" y="5100188"/>
              <a:ext cx="3076648" cy="2037147"/>
              <a:chOff x="10545272" y="4195760"/>
              <a:chExt cx="3170073" cy="212734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8" name="Rectangle 357"/>
                  <p:cNvSpPr/>
                  <p:nvPr/>
                </p:nvSpPr>
                <p:spPr>
                  <a:xfrm>
                    <a:off x="12519666" y="4195760"/>
                    <a:ext cx="720680" cy="387720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000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8" name="Rectangle 3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519666" y="4195760"/>
                    <a:ext cx="720680" cy="38772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64" name="Group 363"/>
              <p:cNvGrpSpPr/>
              <p:nvPr/>
            </p:nvGrpSpPr>
            <p:grpSpPr>
              <a:xfrm>
                <a:off x="10545272" y="4401582"/>
                <a:ext cx="3170073" cy="1921526"/>
                <a:chOff x="10545272" y="4401582"/>
                <a:chExt cx="3170073" cy="1921526"/>
              </a:xfrm>
            </p:grpSpPr>
            <p:sp>
              <p:nvSpPr>
                <p:cNvPr id="326" name="Oval 325"/>
                <p:cNvSpPr/>
                <p:nvPr/>
              </p:nvSpPr>
              <p:spPr>
                <a:xfrm>
                  <a:off x="10856258" y="4744278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S1</a:t>
                  </a:r>
                </a:p>
              </p:txBody>
            </p:sp>
            <p:sp>
              <p:nvSpPr>
                <p:cNvPr id="327" name="Oval 326"/>
                <p:cNvSpPr/>
                <p:nvPr/>
              </p:nvSpPr>
              <p:spPr>
                <a:xfrm>
                  <a:off x="12112472" y="4604639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S2</a:t>
                  </a:r>
                </a:p>
              </p:txBody>
            </p:sp>
            <p:sp>
              <p:nvSpPr>
                <p:cNvPr id="328" name="Oval 327"/>
                <p:cNvSpPr/>
                <p:nvPr/>
              </p:nvSpPr>
              <p:spPr>
                <a:xfrm>
                  <a:off x="11320874" y="5673837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S3</a:t>
                  </a:r>
                </a:p>
              </p:txBody>
            </p:sp>
            <p:sp>
              <p:nvSpPr>
                <p:cNvPr id="329" name="Oval 328"/>
                <p:cNvSpPr/>
                <p:nvPr/>
              </p:nvSpPr>
              <p:spPr>
                <a:xfrm>
                  <a:off x="12432883" y="5642461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S4</a:t>
                  </a:r>
                </a:p>
              </p:txBody>
            </p:sp>
            <p:sp>
              <p:nvSpPr>
                <p:cNvPr id="330" name="Oval 329"/>
                <p:cNvSpPr/>
                <p:nvPr/>
              </p:nvSpPr>
              <p:spPr>
                <a:xfrm>
                  <a:off x="12484019" y="5693598"/>
                  <a:ext cx="483581" cy="483581"/>
                </a:xfrm>
                <a:prstGeom prst="ellipse">
                  <a:avLst/>
                </a:prstGeom>
                <a:noFill/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332" name="Connector: Curved 331"/>
                <p:cNvCxnSpPr>
                  <a:stCxn id="326" idx="0"/>
                  <a:endCxn id="327" idx="1"/>
                </p:cNvCxnSpPr>
                <p:nvPr/>
              </p:nvCxnSpPr>
              <p:spPr>
                <a:xfrm rot="5400000" flipH="1" flipV="1">
                  <a:off x="11649478" y="4194500"/>
                  <a:ext cx="52855" cy="1046700"/>
                </a:xfrm>
                <a:prstGeom prst="curvedConnector3">
                  <a:avLst>
                    <a:gd name="adj1" fmla="val 499601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Connector: Curved 333"/>
                <p:cNvCxnSpPr>
                  <a:stCxn id="327" idx="3"/>
                  <a:endCxn id="326" idx="5"/>
                </p:cNvCxnSpPr>
                <p:nvPr/>
              </p:nvCxnSpPr>
              <p:spPr>
                <a:xfrm rot="5400000">
                  <a:off x="11710843" y="4761675"/>
                  <a:ext cx="139638" cy="837187"/>
                </a:xfrm>
                <a:prstGeom prst="curvedConnector3">
                  <a:avLst>
                    <a:gd name="adj1" fmla="val 135208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Connector: Curved 337"/>
                <p:cNvCxnSpPr>
                  <a:stCxn id="327" idx="1"/>
                  <a:endCxn id="327" idx="6"/>
                </p:cNvCxnSpPr>
                <p:nvPr/>
              </p:nvCxnSpPr>
              <p:spPr>
                <a:xfrm rot="16200000" flipH="1">
                  <a:off x="12347403" y="4543274"/>
                  <a:ext cx="209514" cy="505810"/>
                </a:xfrm>
                <a:prstGeom prst="curvedConnector4">
                  <a:avLst>
                    <a:gd name="adj1" fmla="val -128433"/>
                    <a:gd name="adj2" fmla="val 126888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Connector: Curved 343"/>
                <p:cNvCxnSpPr>
                  <a:stCxn id="327" idx="6"/>
                </p:cNvCxnSpPr>
                <p:nvPr/>
              </p:nvCxnSpPr>
              <p:spPr>
                <a:xfrm>
                  <a:off x="12705065" y="4900936"/>
                  <a:ext cx="320411" cy="1037822"/>
                </a:xfrm>
                <a:prstGeom prst="curvedConnector3">
                  <a:avLst>
                    <a:gd name="adj1" fmla="val 171346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Connector: Curved 347"/>
                <p:cNvCxnSpPr>
                  <a:stCxn id="328" idx="7"/>
                  <a:endCxn id="329" idx="1"/>
                </p:cNvCxnSpPr>
                <p:nvPr/>
              </p:nvCxnSpPr>
              <p:spPr>
                <a:xfrm rot="5400000" flipH="1" flipV="1">
                  <a:off x="12157487" y="5398441"/>
                  <a:ext cx="31376" cy="692982"/>
                </a:xfrm>
                <a:prstGeom prst="curvedConnector3">
                  <a:avLst>
                    <a:gd name="adj1" fmla="val 551820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Connector: Curved 350"/>
                <p:cNvCxnSpPr>
                  <a:stCxn id="329" idx="3"/>
                  <a:endCxn id="328" idx="5"/>
                </p:cNvCxnSpPr>
                <p:nvPr/>
              </p:nvCxnSpPr>
              <p:spPr>
                <a:xfrm rot="5400000">
                  <a:off x="12157487" y="5817468"/>
                  <a:ext cx="31376" cy="692982"/>
                </a:xfrm>
                <a:prstGeom prst="curvedConnector3">
                  <a:avLst>
                    <a:gd name="adj1" fmla="val 478037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nector: Curved 353"/>
                <p:cNvCxnSpPr>
                  <a:stCxn id="328" idx="2"/>
                  <a:endCxn id="326" idx="3"/>
                </p:cNvCxnSpPr>
                <p:nvPr/>
              </p:nvCxnSpPr>
              <p:spPr>
                <a:xfrm rot="10800000">
                  <a:off x="10943042" y="5250088"/>
                  <a:ext cx="377833" cy="720047"/>
                </a:xfrm>
                <a:prstGeom prst="curvedConnector2">
                  <a:avLst/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7" name="Rectangle 356"/>
                    <p:cNvSpPr/>
                    <p:nvPr/>
                  </p:nvSpPr>
                  <p:spPr>
                    <a:xfrm>
                      <a:off x="11302876" y="4401582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57" name="Rectangle 35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302876" y="4401582"/>
                      <a:ext cx="720680" cy="387720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9" name="Rectangle 358"/>
                    <p:cNvSpPr/>
                    <p:nvPr/>
                  </p:nvSpPr>
                  <p:spPr>
                    <a:xfrm>
                      <a:off x="11445101" y="4947105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59" name="Rectangle 35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445101" y="4947105"/>
                      <a:ext cx="720680" cy="387720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0" name="Rectangle 359"/>
                    <p:cNvSpPr/>
                    <p:nvPr/>
                  </p:nvSpPr>
                  <p:spPr>
                    <a:xfrm>
                      <a:off x="11838915" y="5250911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0" name="Rectangle 35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838915" y="5250911"/>
                      <a:ext cx="720680" cy="387720"/>
                    </a:xfrm>
                    <a:prstGeom prst="rect">
                      <a:avLst/>
                    </a:prstGeom>
                    <a:blipFill>
                      <a:blip r:embed="rId21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1" name="Rectangle 360"/>
                    <p:cNvSpPr/>
                    <p:nvPr/>
                  </p:nvSpPr>
                  <p:spPr>
                    <a:xfrm>
                      <a:off x="11838915" y="5935388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1" name="Rectangle 36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838915" y="5935388"/>
                      <a:ext cx="720680" cy="387720"/>
                    </a:xfrm>
                    <a:prstGeom prst="rect">
                      <a:avLst/>
                    </a:prstGeom>
                    <a:blipFill>
                      <a:blip r:embed="rId22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2" name="Rectangle 361"/>
                    <p:cNvSpPr/>
                    <p:nvPr/>
                  </p:nvSpPr>
                  <p:spPr>
                    <a:xfrm>
                      <a:off x="10545272" y="5498901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2" name="Rectangle 36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545272" y="5498901"/>
                      <a:ext cx="720680" cy="387720"/>
                    </a:xfrm>
                    <a:prstGeom prst="rect">
                      <a:avLst/>
                    </a:prstGeom>
                    <a:blipFill>
                      <a:blip r:embed="rId23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3" name="Rectangle 362"/>
                    <p:cNvSpPr/>
                    <p:nvPr/>
                  </p:nvSpPr>
                  <p:spPr>
                    <a:xfrm>
                      <a:off x="12994665" y="4947444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3" name="Rectangle 36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994665" y="4947444"/>
                      <a:ext cx="720680" cy="387720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367" name="TextBox 366"/>
            <p:cNvSpPr txBox="1"/>
            <p:nvPr/>
          </p:nvSpPr>
          <p:spPr>
            <a:xfrm>
              <a:off x="7804274" y="6960993"/>
              <a:ext cx="1613620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Epoch Label</a:t>
              </a:r>
            </a:p>
          </p:txBody>
        </p:sp>
        <p:pic>
          <p:nvPicPr>
            <p:cNvPr id="231" name="Picture 230"/>
            <p:cNvPicPr>
              <a:picLocks noChangeAspect="1"/>
            </p:cNvPicPr>
            <p:nvPr/>
          </p:nvPicPr>
          <p:blipFill rotWithShape="1">
            <a:blip r:embed="rId25"/>
            <a:srcRect r="15256" b="14374"/>
            <a:stretch/>
          </p:blipFill>
          <p:spPr>
            <a:xfrm>
              <a:off x="8603641" y="5603661"/>
              <a:ext cx="2559908" cy="1204480"/>
            </a:xfrm>
            <a:prstGeom prst="rect">
              <a:avLst/>
            </a:prstGeom>
          </p:spPr>
        </p:pic>
        <p:pic>
          <p:nvPicPr>
            <p:cNvPr id="244" name="Picture 243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5780018" y="5649692"/>
              <a:ext cx="2606752" cy="1130479"/>
            </a:xfrm>
            <a:prstGeom prst="rect">
              <a:avLst/>
            </a:prstGeom>
          </p:spPr>
        </p:pic>
        <p:sp>
          <p:nvSpPr>
            <p:cNvPr id="246" name="Rectangle 245"/>
            <p:cNvSpPr/>
            <p:nvPr/>
          </p:nvSpPr>
          <p:spPr>
            <a:xfrm>
              <a:off x="5631470" y="5157849"/>
              <a:ext cx="5753226" cy="2110921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7863004" y="5153487"/>
              <a:ext cx="1405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8623820" y="5557377"/>
              <a:ext cx="2611717" cy="13319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3" name="Straight Arrow Connector 252"/>
            <p:cNvCxnSpPr/>
            <p:nvPr/>
          </p:nvCxnSpPr>
          <p:spPr>
            <a:xfrm flipH="1">
              <a:off x="11298577" y="6172713"/>
              <a:ext cx="694614" cy="0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4" name="Group 253"/>
          <p:cNvGrpSpPr/>
          <p:nvPr/>
        </p:nvGrpSpPr>
        <p:grpSpPr>
          <a:xfrm>
            <a:off x="11221567" y="1601319"/>
            <a:ext cx="4860411" cy="3773993"/>
            <a:chOff x="9168829" y="4677818"/>
            <a:chExt cx="5860956" cy="4936012"/>
          </a:xfrm>
        </p:grpSpPr>
        <p:sp>
          <p:nvSpPr>
            <p:cNvPr id="261" name="Rectangle 260"/>
            <p:cNvSpPr/>
            <p:nvPr/>
          </p:nvSpPr>
          <p:spPr>
            <a:xfrm>
              <a:off x="9427736" y="4730033"/>
              <a:ext cx="4944263" cy="419947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2" name="Oval 261"/>
                <p:cNvSpPr/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blipFill>
                  <a:blip r:embed="rId27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3" name="Oval 262"/>
                <p:cNvSpPr/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Oval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blipFill>
                  <a:blip r:embed="rId28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4" name="Oval 263"/>
                <p:cNvSpPr/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Oval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65" name="Group 264"/>
            <p:cNvGrpSpPr/>
            <p:nvPr/>
          </p:nvGrpSpPr>
          <p:grpSpPr>
            <a:xfrm>
              <a:off x="9850375" y="6371545"/>
              <a:ext cx="575129" cy="567467"/>
              <a:chOff x="10246497" y="6492086"/>
              <a:chExt cx="575129" cy="567467"/>
            </a:xfrm>
          </p:grpSpPr>
          <p:sp>
            <p:nvSpPr>
              <p:cNvPr id="306" name="Oval 305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07" name="Connector: Curved 125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6" name="Flowchart: Summing Junction 265"/>
            <p:cNvSpPr/>
            <p:nvPr/>
          </p:nvSpPr>
          <p:spPr>
            <a:xfrm>
              <a:off x="10848233" y="6503766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grpSp>
          <p:nvGrpSpPr>
            <p:cNvPr id="267" name="Group 266"/>
            <p:cNvGrpSpPr/>
            <p:nvPr/>
          </p:nvGrpSpPr>
          <p:grpSpPr>
            <a:xfrm>
              <a:off x="12801558" y="6382834"/>
              <a:ext cx="575129" cy="567467"/>
              <a:chOff x="10246497" y="6492086"/>
              <a:chExt cx="575129" cy="567467"/>
            </a:xfrm>
          </p:grpSpPr>
          <p:sp>
            <p:nvSpPr>
              <p:cNvPr id="303" name="Oval 302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04" name="Connector: Curved 143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8" name="Flowchart: Summing Junction 267"/>
            <p:cNvSpPr/>
            <p:nvPr/>
          </p:nvSpPr>
          <p:spPr>
            <a:xfrm>
              <a:off x="13823705" y="6513088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271" name="Flowchart: Summing Junction 270"/>
            <p:cNvSpPr/>
            <p:nvPr/>
          </p:nvSpPr>
          <p:spPr>
            <a:xfrm>
              <a:off x="11785532" y="7295871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2" name="Oval 271"/>
                <p:cNvSpPr/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Oval 1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blipFill>
                  <a:blip r:embed="rId30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3" name="Straight Arrow Connector 272"/>
            <p:cNvCxnSpPr>
              <a:endCxn id="306" idx="2"/>
            </p:cNvCxnSpPr>
            <p:nvPr/>
          </p:nvCxnSpPr>
          <p:spPr>
            <a:xfrm>
              <a:off x="9483279" y="6655278"/>
              <a:ext cx="367096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/>
            <p:nvPr/>
          </p:nvCxnSpPr>
          <p:spPr>
            <a:xfrm>
              <a:off x="9168829" y="6655278"/>
              <a:ext cx="456463" cy="0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ctor: Elbow 159"/>
            <p:cNvCxnSpPr>
              <a:stCxn id="262" idx="2"/>
              <a:endCxn id="272" idx="2"/>
            </p:cNvCxnSpPr>
            <p:nvPr/>
          </p:nvCxnSpPr>
          <p:spPr>
            <a:xfrm rot="10800000" flipH="1" flipV="1">
              <a:off x="10713067" y="5698060"/>
              <a:ext cx="937299" cy="2511504"/>
            </a:xfrm>
            <a:prstGeom prst="bentConnector3">
              <a:avLst>
                <a:gd name="adj1" fmla="val -11712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Arrow Connector 276"/>
            <p:cNvCxnSpPr>
              <a:stCxn id="306" idx="6"/>
              <a:endCxn id="266" idx="2"/>
            </p:cNvCxnSpPr>
            <p:nvPr/>
          </p:nvCxnSpPr>
          <p:spPr>
            <a:xfrm>
              <a:off x="10425504" y="6655279"/>
              <a:ext cx="422729" cy="1966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Arrow Connector 282"/>
            <p:cNvCxnSpPr>
              <a:stCxn id="266" idx="6"/>
              <a:endCxn id="264" idx="2"/>
            </p:cNvCxnSpPr>
            <p:nvPr/>
          </p:nvCxnSpPr>
          <p:spPr>
            <a:xfrm>
              <a:off x="11153033" y="6657245"/>
              <a:ext cx="378003" cy="759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Arrow Connector 284"/>
            <p:cNvCxnSpPr>
              <a:stCxn id="264" idx="6"/>
              <a:endCxn id="303" idx="2"/>
            </p:cNvCxnSpPr>
            <p:nvPr/>
          </p:nvCxnSpPr>
          <p:spPr>
            <a:xfrm>
              <a:off x="12327613" y="6664839"/>
              <a:ext cx="47394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Arrow Connector 285"/>
            <p:cNvCxnSpPr>
              <a:stCxn id="303" idx="6"/>
              <a:endCxn id="268" idx="2"/>
            </p:cNvCxnSpPr>
            <p:nvPr/>
          </p:nvCxnSpPr>
          <p:spPr>
            <a:xfrm flipV="1">
              <a:off x="13376687" y="6666567"/>
              <a:ext cx="4470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ctor: Curved 183"/>
            <p:cNvCxnSpPr>
              <a:stCxn id="264" idx="6"/>
              <a:endCxn id="271" idx="7"/>
            </p:cNvCxnSpPr>
            <p:nvPr/>
          </p:nvCxnSpPr>
          <p:spPr>
            <a:xfrm flipH="1">
              <a:off x="12045695" y="6664839"/>
              <a:ext cx="281918" cy="675985"/>
            </a:xfrm>
            <a:prstGeom prst="curvedConnector4">
              <a:avLst>
                <a:gd name="adj1" fmla="val -81087"/>
                <a:gd name="adj2" fmla="val 9745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ctor: Curved 190"/>
            <p:cNvCxnSpPr>
              <a:stCxn id="271" idx="1"/>
              <a:endCxn id="264" idx="3"/>
            </p:cNvCxnSpPr>
            <p:nvPr/>
          </p:nvCxnSpPr>
          <p:spPr>
            <a:xfrm rot="16200000" flipV="1">
              <a:off x="11539879" y="7050533"/>
              <a:ext cx="398105" cy="182477"/>
            </a:xfrm>
            <a:prstGeom prst="curvedConnector3">
              <a:avLst>
                <a:gd name="adj1" fmla="val -12384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Arrow Connector 289"/>
            <p:cNvCxnSpPr>
              <a:stCxn id="272" idx="0"/>
              <a:endCxn id="271" idx="4"/>
            </p:cNvCxnSpPr>
            <p:nvPr/>
          </p:nvCxnSpPr>
          <p:spPr>
            <a:xfrm flipV="1">
              <a:off x="11937932" y="7602829"/>
              <a:ext cx="0" cy="32300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Arrow Connector 290"/>
            <p:cNvCxnSpPr>
              <a:stCxn id="262" idx="4"/>
              <a:endCxn id="266" idx="0"/>
            </p:cNvCxnSpPr>
            <p:nvPr/>
          </p:nvCxnSpPr>
          <p:spPr>
            <a:xfrm>
              <a:off x="11000633" y="5981793"/>
              <a:ext cx="0" cy="52197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Arrow Connector 291"/>
            <p:cNvCxnSpPr>
              <a:stCxn id="264" idx="1"/>
              <a:endCxn id="262" idx="5"/>
            </p:cNvCxnSpPr>
            <p:nvPr/>
          </p:nvCxnSpPr>
          <p:spPr>
            <a:xfrm flipH="1" flipV="1">
              <a:off x="11203971" y="5898689"/>
              <a:ext cx="443721" cy="48826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>
              <a:stCxn id="264" idx="7"/>
              <a:endCxn id="263" idx="3"/>
            </p:cNvCxnSpPr>
            <p:nvPr/>
          </p:nvCxnSpPr>
          <p:spPr>
            <a:xfrm flipV="1">
              <a:off x="12210957" y="5503574"/>
              <a:ext cx="438380" cy="88338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>
              <a:stCxn id="263" idx="5"/>
              <a:endCxn id="268" idx="1"/>
            </p:cNvCxnSpPr>
            <p:nvPr/>
          </p:nvCxnSpPr>
          <p:spPr>
            <a:xfrm>
              <a:off x="13056014" y="5503574"/>
              <a:ext cx="812328" cy="105446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Connector: Curved 210"/>
            <p:cNvCxnSpPr>
              <a:stCxn id="264" idx="2"/>
              <a:endCxn id="272" idx="1"/>
            </p:cNvCxnSpPr>
            <p:nvPr/>
          </p:nvCxnSpPr>
          <p:spPr>
            <a:xfrm rot="10800000" flipH="1" flipV="1">
              <a:off x="11531035" y="6664838"/>
              <a:ext cx="203557" cy="1344095"/>
            </a:xfrm>
            <a:prstGeom prst="curvedConnector4">
              <a:avLst>
                <a:gd name="adj1" fmla="val -112303"/>
                <a:gd name="adj2" fmla="val 9848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onnector: Elbow 215"/>
            <p:cNvCxnSpPr>
              <a:stCxn id="272" idx="2"/>
              <a:endCxn id="263" idx="2"/>
            </p:cNvCxnSpPr>
            <p:nvPr/>
          </p:nvCxnSpPr>
          <p:spPr>
            <a:xfrm rot="10800000" flipH="1">
              <a:off x="11650367" y="5302946"/>
              <a:ext cx="914744" cy="2906619"/>
            </a:xfrm>
            <a:prstGeom prst="bentConnector3">
              <a:avLst>
                <a:gd name="adj1" fmla="val -22244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7" name="Rectangle 296"/>
                <p:cNvSpPr/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19" name="Rectangle 2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blipFill>
                  <a:blip r:embed="rId31"/>
                  <a:stretch>
                    <a:fillRect b="-1449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8" name="Rectangle 297"/>
            <p:cNvSpPr/>
            <p:nvPr/>
          </p:nvSpPr>
          <p:spPr>
            <a:xfrm>
              <a:off x="12143197" y="8020193"/>
              <a:ext cx="1233489" cy="313971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Forget Gate</a:t>
              </a: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13098922" y="5080529"/>
              <a:ext cx="106736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Output Gate</a:t>
              </a: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11230167" y="5480791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Input Gate</a:t>
              </a: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10713068" y="4677818"/>
              <a:ext cx="2004643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Sequential Modeler</a:t>
              </a:r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9521882" y="8929510"/>
              <a:ext cx="4069076" cy="68432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Learning Long-Term Dependencies with LSTM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465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13775</TotalTime>
  <Words>69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293</cp:revision>
  <dcterms:created xsi:type="dcterms:W3CDTF">2016-10-27T01:02:21Z</dcterms:created>
  <dcterms:modified xsi:type="dcterms:W3CDTF">2020-02-15T01:15:34Z</dcterms:modified>
</cp:coreProperties>
</file>