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6363-A073-4F11-A68B-3FA50DBB7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BEF5C-BC5F-426F-9EFF-59B318B49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43CA3-6D1A-467A-AFCA-BA3D5B51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6117E-E7FA-47F4-8D5B-B6E3E98F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4CB6E-3F37-4B67-9E98-97813A6E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141D-73CE-4530-A92B-CDF76646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DF4C3-B337-4E9C-A984-239C75210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90C4F-4CB3-494A-BADD-EC7F579F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D2B25-0C4B-4812-87A7-90776A8E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37AE-7F9A-4101-AE08-29070583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EA266-0C79-41EA-8B0D-C77F7FFDA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62155-366A-41CA-8DD0-9B3B87943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2D1B-C804-4CEA-A5A2-A7BDBC23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9804-8BE7-4291-95C1-C372C6C4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AF26-B09C-403B-8B30-0A9646E1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9BD3-DCAF-42F3-8FDC-AB489A8A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D1785-2754-4EDF-8755-3C56FC7C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B13B2-F740-4E11-9F33-4A9438F1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09C9-41E0-4A8A-9504-ACDCB912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BFA1-C3D7-46FB-B4EB-AA1EC83D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2841-D97A-457C-BF15-DCF76C2D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E52C4-3B43-4D53-BFA5-9AFEEB79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FFF9-B780-405F-9C43-BCE6C7A6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40F02-3CC9-450F-8DAC-6FBC3378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87B09-41E6-4C61-882B-959CE1AB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57D3-022F-4572-8742-508613D4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80F18-DDD9-42E9-96F9-8C9B92F0A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F678C-C939-4B48-9FEF-8769B789B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718DC-83D6-4605-A5F1-22EE31B9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C2A49-4C0C-46DC-80AD-77514D28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7AD9-3B76-4D77-93CA-EC7720FE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7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8CAC-6321-4070-9046-E920E27E0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8A27-D0A0-479F-9175-1181B5F12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945F8-035A-4764-8370-2586953C0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736F5-D62D-4FCE-8ECC-33D469CA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9B014-3F32-41B5-8841-74E967286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06250-2C60-485D-A367-24AEB7FC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CBCEF-DFB6-4FC7-B8BF-E95AA4DB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2D1FE-6072-4993-9CC8-5EF69806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8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C5F8-4BF0-4571-B8BD-835A6801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C2B4C-BF42-4435-B909-EFF48D3F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8207-4BF3-41FD-946C-9E627AE1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0FA0F-E360-4A24-A135-FA659EF8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741092-097F-474B-A2C8-DCD918EB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B17C4-DA06-4D8B-A813-2869E21A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C2721-24A7-4593-85BA-90A9BF72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CB46-5B57-4E07-87D0-01F15585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DECC-65FA-4765-A99B-195D35CF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77B62-6551-42F3-968D-9D00000F9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7CC07-E8C1-4015-877B-43EF7C09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6963C-ED74-4A8A-AE05-DBE6B75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36353-5FD0-4ED8-B9DD-F16D8817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27A8-5F11-44A6-85AF-90F4DDCD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5752E-12A5-49C3-BCEA-3D56C79AE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B8D6-0634-4C64-8958-DC3994DA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0DEB5-A15C-4FE5-AE18-6D9F4546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86F1F-ABD9-4053-B891-4522D7E5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EEE02-A804-4EE2-9FCC-FBDD2DB3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9667A-C36F-41A4-B4D4-592275E2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BE089-21F6-4DDE-9F75-B41B6ADC7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10DCD-4254-4ADE-AD58-A130C439B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C264D-7A9F-4C8C-AE2C-4B14B11FFFC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1380-04EC-4939-8C5C-3AE89661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DE644-F988-44EB-9624-079C65F64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5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10.png"/><Relationship Id="rId3" Type="http://schemas.openxmlformats.org/officeDocument/2006/relationships/image" Target="../media/image2.png"/><Relationship Id="rId21" Type="http://schemas.openxmlformats.org/officeDocument/2006/relationships/image" Target="../media/image25.pn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50.png"/><Relationship Id="rId24" Type="http://schemas.openxmlformats.org/officeDocument/2006/relationships/image" Target="../media/image28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9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0147" y="1356079"/>
            <a:ext cx="9738587" cy="4073587"/>
            <a:chOff x="-326181" y="1660737"/>
            <a:chExt cx="14607881" cy="61103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2338537" y="3445418"/>
              <a:ext cx="2520253" cy="1079484"/>
              <a:chOff x="2693071" y="3682464"/>
              <a:chExt cx="2822518" cy="797843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2693071" y="36824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845471" y="38348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997871" y="39872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50271" y="41396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3302671" y="42920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sp>
          <p:nvSpPr>
            <p:cNvPr id="16" name="TextBox 15"/>
            <p:cNvSpPr txBox="1"/>
            <p:nvPr/>
          </p:nvSpPr>
          <p:spPr>
            <a:xfrm>
              <a:off x="5716476" y="2038574"/>
              <a:ext cx="1952561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232406" y="1884275"/>
              <a:ext cx="3785079" cy="56919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Temporal and Spatial</a:t>
              </a:r>
              <a:b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</a:br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Context Analysis by Deep Learning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12963" y="4225892"/>
              <a:ext cx="3736823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Hidden Markov Models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94000" y="4405694"/>
              <a:ext cx="3736823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Stacked Denoising Autoencoders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-326181" y="2157511"/>
              <a:ext cx="3382345" cy="2271120"/>
              <a:chOff x="768279" y="1411345"/>
              <a:chExt cx="3382345" cy="227112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1637771" y="1411345"/>
                <a:ext cx="1660940" cy="2271120"/>
                <a:chOff x="2928756" y="1501174"/>
                <a:chExt cx="1104053" cy="1285569"/>
              </a:xfrm>
            </p:grpSpPr>
            <p:sp>
              <p:nvSpPr>
                <p:cNvPr id="48" name="Can 42"/>
                <p:cNvSpPr/>
                <p:nvPr/>
              </p:nvSpPr>
              <p:spPr>
                <a:xfrm>
                  <a:off x="2928760" y="2439026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49" name="Can 43"/>
                <p:cNvSpPr/>
                <p:nvPr/>
              </p:nvSpPr>
              <p:spPr>
                <a:xfrm>
                  <a:off x="2928756" y="2126221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50" name="Can 44"/>
                <p:cNvSpPr/>
                <p:nvPr/>
              </p:nvSpPr>
              <p:spPr>
                <a:xfrm>
                  <a:off x="2928756" y="1812575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51" name="Can 45"/>
                <p:cNvSpPr/>
                <p:nvPr/>
              </p:nvSpPr>
              <p:spPr>
                <a:xfrm>
                  <a:off x="2928757" y="1501174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812659" y="2163417"/>
                <a:ext cx="3337965" cy="415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TUH EEG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68279" y="2711484"/>
                <a:ext cx="3337965" cy="415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Corpus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2054458" y="2747170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3532670" y="3063152"/>
              <a:ext cx="0" cy="464106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135789" y="2028431"/>
              <a:ext cx="3099351" cy="2550555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5230831" y="2220880"/>
              <a:ext cx="2899880" cy="1992051"/>
              <a:chOff x="2594085" y="3732096"/>
              <a:chExt cx="2786847" cy="213731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946400" y="3732096"/>
                <a:ext cx="2312251" cy="1204994"/>
                <a:chOff x="961368" y="4059520"/>
                <a:chExt cx="2312251" cy="1204994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 rot="2603054">
                  <a:off x="961368" y="4811931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cxnSp>
                <p:nvCxnSpPr>
                  <p:cNvPr id="100" name="Curved Connector 125"/>
                  <p:cNvCxnSpPr>
                    <a:stCxn id="99" idx="0"/>
                    <a:endCxn id="99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oup 85"/>
                <p:cNvGrpSpPr/>
                <p:nvPr/>
              </p:nvGrpSpPr>
              <p:grpSpPr>
                <a:xfrm rot="2603054">
                  <a:off x="1792322" y="4794074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7" name="Oval 96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cxnSp>
                <p:nvCxnSpPr>
                  <p:cNvPr id="98" name="Curved Connector 144"/>
                  <p:cNvCxnSpPr>
                    <a:stCxn id="97" idx="0"/>
                    <a:endCxn id="97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Group 86"/>
                <p:cNvGrpSpPr/>
                <p:nvPr/>
              </p:nvGrpSpPr>
              <p:grpSpPr>
                <a:xfrm rot="2603054">
                  <a:off x="2649027" y="4794072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5" name="Oval 94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cxnSp>
                <p:nvCxnSpPr>
                  <p:cNvPr id="96" name="Curved Connector 147"/>
                  <p:cNvCxnSpPr>
                    <a:stCxn id="95" idx="0"/>
                    <a:endCxn id="95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Arrow Connector 87"/>
                <p:cNvCxnSpPr>
                  <a:stCxn id="99" idx="7"/>
                  <a:endCxn id="97" idx="3"/>
                </p:cNvCxnSpPr>
                <p:nvPr/>
              </p:nvCxnSpPr>
              <p:spPr>
                <a:xfrm flipV="1">
                  <a:off x="1406868" y="5028990"/>
                  <a:ext cx="383299" cy="609"/>
                </a:xfrm>
                <a:prstGeom prst="straightConnector1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>
                  <a:stCxn id="97" idx="7"/>
                  <a:endCxn id="95" idx="3"/>
                </p:cNvCxnSpPr>
                <p:nvPr/>
              </p:nvCxnSpPr>
              <p:spPr>
                <a:xfrm>
                  <a:off x="2237822" y="5011742"/>
                  <a:ext cx="409050" cy="17246"/>
                </a:xfrm>
                <a:prstGeom prst="straightConnector1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1105048" y="4059520"/>
                      <a:ext cx="422525" cy="445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11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0" name="TextBox 8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5048" y="4059520"/>
                      <a:ext cx="422525" cy="445798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r="-1458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1978071" y="4077809"/>
                      <a:ext cx="422525" cy="445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22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1" name="TextBox 9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78071" y="4077809"/>
                      <a:ext cx="422525" cy="445798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r="-1458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2851094" y="4096547"/>
                      <a:ext cx="422525" cy="445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33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2" name="TextBox 9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51094" y="4096547"/>
                      <a:ext cx="422525" cy="445798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1458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1316309" y="4538314"/>
                      <a:ext cx="309641" cy="445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12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3" name="TextBox 9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6309" y="4538314"/>
                      <a:ext cx="309641" cy="445798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r="-5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4" name="TextBox 93"/>
                    <p:cNvSpPr txBox="1"/>
                    <p:nvPr/>
                  </p:nvSpPr>
                  <p:spPr>
                    <a:xfrm>
                      <a:off x="2168011" y="4554604"/>
                      <a:ext cx="309641" cy="445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23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94" name="TextBox 9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68011" y="4554604"/>
                      <a:ext cx="309641" cy="445798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r="-5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2" name="Group 71"/>
              <p:cNvGrpSpPr/>
              <p:nvPr/>
            </p:nvGrpSpPr>
            <p:grpSpPr>
              <a:xfrm>
                <a:off x="2690568" y="5237565"/>
                <a:ext cx="822036" cy="618838"/>
                <a:chOff x="1440873" y="5049454"/>
                <a:chExt cx="822036" cy="618838"/>
              </a:xfrm>
            </p:grpSpPr>
            <p:cxnSp>
              <p:nvCxnSpPr>
                <p:cNvPr id="82" name="Straight Arrow Connector 81"/>
                <p:cNvCxnSpPr/>
                <p:nvPr/>
              </p:nvCxnSpPr>
              <p:spPr>
                <a:xfrm flipV="1">
                  <a:off x="1440873" y="5049454"/>
                  <a:ext cx="0" cy="61883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1440873" y="5668291"/>
                  <a:ext cx="822036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Freeform 178"/>
                <p:cNvSpPr/>
                <p:nvPr/>
              </p:nvSpPr>
              <p:spPr>
                <a:xfrm>
                  <a:off x="1468582" y="5132582"/>
                  <a:ext cx="665067" cy="517236"/>
                </a:xfrm>
                <a:custGeom>
                  <a:avLst/>
                  <a:gdLst>
                    <a:gd name="connsiteX0" fmla="*/ 0 w 665067"/>
                    <a:gd name="connsiteY0" fmla="*/ 517236 h 517236"/>
                    <a:gd name="connsiteX1" fmla="*/ 46182 w 665067"/>
                    <a:gd name="connsiteY1" fmla="*/ 489527 h 517236"/>
                    <a:gd name="connsiteX2" fmla="*/ 83127 w 665067"/>
                    <a:gd name="connsiteY2" fmla="*/ 434109 h 517236"/>
                    <a:gd name="connsiteX3" fmla="*/ 110836 w 665067"/>
                    <a:gd name="connsiteY3" fmla="*/ 378691 h 517236"/>
                    <a:gd name="connsiteX4" fmla="*/ 157018 w 665067"/>
                    <a:gd name="connsiteY4" fmla="*/ 295563 h 517236"/>
                    <a:gd name="connsiteX5" fmla="*/ 184727 w 665067"/>
                    <a:gd name="connsiteY5" fmla="*/ 240145 h 517236"/>
                    <a:gd name="connsiteX6" fmla="*/ 212436 w 665067"/>
                    <a:gd name="connsiteY6" fmla="*/ 221672 h 517236"/>
                    <a:gd name="connsiteX7" fmla="*/ 277091 w 665067"/>
                    <a:gd name="connsiteY7" fmla="*/ 193963 h 517236"/>
                    <a:gd name="connsiteX8" fmla="*/ 360218 w 665067"/>
                    <a:gd name="connsiteY8" fmla="*/ 184727 h 517236"/>
                    <a:gd name="connsiteX9" fmla="*/ 387927 w 665067"/>
                    <a:gd name="connsiteY9" fmla="*/ 175491 h 517236"/>
                    <a:gd name="connsiteX10" fmla="*/ 406400 w 665067"/>
                    <a:gd name="connsiteY10" fmla="*/ 147782 h 517236"/>
                    <a:gd name="connsiteX11" fmla="*/ 434109 w 665067"/>
                    <a:gd name="connsiteY11" fmla="*/ 64654 h 517236"/>
                    <a:gd name="connsiteX12" fmla="*/ 461818 w 665067"/>
                    <a:gd name="connsiteY12" fmla="*/ 9236 h 517236"/>
                    <a:gd name="connsiteX13" fmla="*/ 489527 w 665067"/>
                    <a:gd name="connsiteY13" fmla="*/ 0 h 517236"/>
                    <a:gd name="connsiteX14" fmla="*/ 517236 w 665067"/>
                    <a:gd name="connsiteY14" fmla="*/ 18472 h 517236"/>
                    <a:gd name="connsiteX15" fmla="*/ 535709 w 665067"/>
                    <a:gd name="connsiteY15" fmla="*/ 73891 h 517236"/>
                    <a:gd name="connsiteX16" fmla="*/ 544945 w 665067"/>
                    <a:gd name="connsiteY16" fmla="*/ 120072 h 517236"/>
                    <a:gd name="connsiteX17" fmla="*/ 554182 w 665067"/>
                    <a:gd name="connsiteY17" fmla="*/ 203200 h 517236"/>
                    <a:gd name="connsiteX18" fmla="*/ 581891 w 665067"/>
                    <a:gd name="connsiteY18" fmla="*/ 258618 h 517236"/>
                    <a:gd name="connsiteX19" fmla="*/ 591127 w 665067"/>
                    <a:gd name="connsiteY19" fmla="*/ 286327 h 517236"/>
                    <a:gd name="connsiteX20" fmla="*/ 609600 w 665067"/>
                    <a:gd name="connsiteY20" fmla="*/ 314036 h 517236"/>
                    <a:gd name="connsiteX21" fmla="*/ 628073 w 665067"/>
                    <a:gd name="connsiteY21" fmla="*/ 369454 h 517236"/>
                    <a:gd name="connsiteX22" fmla="*/ 646545 w 665067"/>
                    <a:gd name="connsiteY22" fmla="*/ 397163 h 517236"/>
                    <a:gd name="connsiteX23" fmla="*/ 665018 w 665067"/>
                    <a:gd name="connsiteY23" fmla="*/ 471054 h 517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665067" h="517236">
                      <a:moveTo>
                        <a:pt x="0" y="517236"/>
                      </a:moveTo>
                      <a:cubicBezTo>
                        <a:pt x="15394" y="508000"/>
                        <a:pt x="33488" y="502221"/>
                        <a:pt x="46182" y="489527"/>
                      </a:cubicBezTo>
                      <a:cubicBezTo>
                        <a:pt x="61881" y="473828"/>
                        <a:pt x="83127" y="434109"/>
                        <a:pt x="83127" y="434109"/>
                      </a:cubicBezTo>
                      <a:cubicBezTo>
                        <a:pt x="116809" y="333061"/>
                        <a:pt x="63092" y="486114"/>
                        <a:pt x="110836" y="378691"/>
                      </a:cubicBezTo>
                      <a:cubicBezTo>
                        <a:pt x="147002" y="297318"/>
                        <a:pt x="106442" y="346139"/>
                        <a:pt x="157018" y="295563"/>
                      </a:cubicBezTo>
                      <a:cubicBezTo>
                        <a:pt x="164530" y="273025"/>
                        <a:pt x="166821" y="258051"/>
                        <a:pt x="184727" y="240145"/>
                      </a:cubicBezTo>
                      <a:cubicBezTo>
                        <a:pt x="192576" y="232296"/>
                        <a:pt x="202798" y="227179"/>
                        <a:pt x="212436" y="221672"/>
                      </a:cubicBezTo>
                      <a:cubicBezTo>
                        <a:pt x="226286" y="213758"/>
                        <a:pt x="258809" y="197010"/>
                        <a:pt x="277091" y="193963"/>
                      </a:cubicBezTo>
                      <a:cubicBezTo>
                        <a:pt x="304591" y="189380"/>
                        <a:pt x="332509" y="187806"/>
                        <a:pt x="360218" y="184727"/>
                      </a:cubicBezTo>
                      <a:cubicBezTo>
                        <a:pt x="369454" y="181648"/>
                        <a:pt x="380324" y="181573"/>
                        <a:pt x="387927" y="175491"/>
                      </a:cubicBezTo>
                      <a:cubicBezTo>
                        <a:pt x="396595" y="168556"/>
                        <a:pt x="401892" y="157926"/>
                        <a:pt x="406400" y="147782"/>
                      </a:cubicBezTo>
                      <a:cubicBezTo>
                        <a:pt x="406403" y="147775"/>
                        <a:pt x="429490" y="78513"/>
                        <a:pt x="434109" y="64654"/>
                      </a:cubicBezTo>
                      <a:cubicBezTo>
                        <a:pt x="440194" y="46400"/>
                        <a:pt x="445540" y="22258"/>
                        <a:pt x="461818" y="9236"/>
                      </a:cubicBezTo>
                      <a:cubicBezTo>
                        <a:pt x="469421" y="3154"/>
                        <a:pt x="480291" y="3079"/>
                        <a:pt x="489527" y="0"/>
                      </a:cubicBezTo>
                      <a:cubicBezTo>
                        <a:pt x="498763" y="6157"/>
                        <a:pt x="511353" y="9059"/>
                        <a:pt x="517236" y="18472"/>
                      </a:cubicBezTo>
                      <a:cubicBezTo>
                        <a:pt x="527556" y="34984"/>
                        <a:pt x="531890" y="54797"/>
                        <a:pt x="535709" y="73891"/>
                      </a:cubicBezTo>
                      <a:cubicBezTo>
                        <a:pt x="538788" y="89285"/>
                        <a:pt x="542725" y="104531"/>
                        <a:pt x="544945" y="120072"/>
                      </a:cubicBezTo>
                      <a:cubicBezTo>
                        <a:pt x="548888" y="147672"/>
                        <a:pt x="549599" y="175699"/>
                        <a:pt x="554182" y="203200"/>
                      </a:cubicBezTo>
                      <a:cubicBezTo>
                        <a:pt x="558431" y="228695"/>
                        <a:pt x="567706" y="237340"/>
                        <a:pt x="581891" y="258618"/>
                      </a:cubicBezTo>
                      <a:cubicBezTo>
                        <a:pt x="584970" y="267854"/>
                        <a:pt x="586773" y="277619"/>
                        <a:pt x="591127" y="286327"/>
                      </a:cubicBezTo>
                      <a:cubicBezTo>
                        <a:pt x="596091" y="296256"/>
                        <a:pt x="605091" y="303892"/>
                        <a:pt x="609600" y="314036"/>
                      </a:cubicBezTo>
                      <a:cubicBezTo>
                        <a:pt x="617508" y="331830"/>
                        <a:pt x="617272" y="353252"/>
                        <a:pt x="628073" y="369454"/>
                      </a:cubicBezTo>
                      <a:cubicBezTo>
                        <a:pt x="634230" y="378690"/>
                        <a:pt x="642037" y="387019"/>
                        <a:pt x="646545" y="397163"/>
                      </a:cubicBezTo>
                      <a:cubicBezTo>
                        <a:pt x="666965" y="443109"/>
                        <a:pt x="665018" y="437952"/>
                        <a:pt x="665018" y="471054"/>
                      </a:cubicBezTo>
                    </a:path>
                  </a:pathLst>
                </a:custGeom>
                <a:noFill/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</p:grpSp>
          <p:cxnSp>
            <p:nvCxnSpPr>
              <p:cNvPr id="73" name="Straight Arrow Connector 72"/>
              <p:cNvCxnSpPr/>
              <p:nvPr/>
            </p:nvCxnSpPr>
            <p:spPr>
              <a:xfrm flipV="1">
                <a:off x="3644642" y="5241339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644642" y="5860177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flipV="1">
                <a:off x="4558896" y="5239271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558896" y="5858108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188"/>
              <p:cNvSpPr/>
              <p:nvPr/>
            </p:nvSpPr>
            <p:spPr>
              <a:xfrm>
                <a:off x="3676073" y="5315232"/>
                <a:ext cx="656114" cy="554182"/>
              </a:xfrm>
              <a:custGeom>
                <a:avLst/>
                <a:gdLst>
                  <a:gd name="connsiteX0" fmla="*/ 0 w 656114"/>
                  <a:gd name="connsiteY0" fmla="*/ 554182 h 554182"/>
                  <a:gd name="connsiteX1" fmla="*/ 73891 w 656114"/>
                  <a:gd name="connsiteY1" fmla="*/ 489527 h 554182"/>
                  <a:gd name="connsiteX2" fmla="*/ 83127 w 656114"/>
                  <a:gd name="connsiteY2" fmla="*/ 461818 h 554182"/>
                  <a:gd name="connsiteX3" fmla="*/ 101600 w 656114"/>
                  <a:gd name="connsiteY3" fmla="*/ 397164 h 554182"/>
                  <a:gd name="connsiteX4" fmla="*/ 120072 w 656114"/>
                  <a:gd name="connsiteY4" fmla="*/ 286327 h 554182"/>
                  <a:gd name="connsiteX5" fmla="*/ 129309 w 656114"/>
                  <a:gd name="connsiteY5" fmla="*/ 240145 h 554182"/>
                  <a:gd name="connsiteX6" fmla="*/ 147782 w 656114"/>
                  <a:gd name="connsiteY6" fmla="*/ 184727 h 554182"/>
                  <a:gd name="connsiteX7" fmla="*/ 166254 w 656114"/>
                  <a:gd name="connsiteY7" fmla="*/ 157018 h 554182"/>
                  <a:gd name="connsiteX8" fmla="*/ 221672 w 656114"/>
                  <a:gd name="connsiteY8" fmla="*/ 138545 h 554182"/>
                  <a:gd name="connsiteX9" fmla="*/ 240145 w 656114"/>
                  <a:gd name="connsiteY9" fmla="*/ 110836 h 554182"/>
                  <a:gd name="connsiteX10" fmla="*/ 267854 w 656114"/>
                  <a:gd name="connsiteY10" fmla="*/ 83127 h 554182"/>
                  <a:gd name="connsiteX11" fmla="*/ 286327 w 656114"/>
                  <a:gd name="connsiteY11" fmla="*/ 27709 h 554182"/>
                  <a:gd name="connsiteX12" fmla="*/ 304800 w 656114"/>
                  <a:gd name="connsiteY12" fmla="*/ 0 h 554182"/>
                  <a:gd name="connsiteX13" fmla="*/ 350982 w 656114"/>
                  <a:gd name="connsiteY13" fmla="*/ 9236 h 554182"/>
                  <a:gd name="connsiteX14" fmla="*/ 406400 w 656114"/>
                  <a:gd name="connsiteY14" fmla="*/ 64655 h 554182"/>
                  <a:gd name="connsiteX15" fmla="*/ 452582 w 656114"/>
                  <a:gd name="connsiteY15" fmla="*/ 147782 h 554182"/>
                  <a:gd name="connsiteX16" fmla="*/ 471054 w 656114"/>
                  <a:gd name="connsiteY16" fmla="*/ 175491 h 554182"/>
                  <a:gd name="connsiteX17" fmla="*/ 498763 w 656114"/>
                  <a:gd name="connsiteY17" fmla="*/ 193964 h 554182"/>
                  <a:gd name="connsiteX18" fmla="*/ 517236 w 656114"/>
                  <a:gd name="connsiteY18" fmla="*/ 221673 h 554182"/>
                  <a:gd name="connsiteX19" fmla="*/ 535709 w 656114"/>
                  <a:gd name="connsiteY19" fmla="*/ 277091 h 554182"/>
                  <a:gd name="connsiteX20" fmla="*/ 581891 w 656114"/>
                  <a:gd name="connsiteY20" fmla="*/ 424873 h 554182"/>
                  <a:gd name="connsiteX21" fmla="*/ 609600 w 656114"/>
                  <a:gd name="connsiteY21" fmla="*/ 434109 h 554182"/>
                  <a:gd name="connsiteX22" fmla="*/ 655782 w 656114"/>
                  <a:gd name="connsiteY22" fmla="*/ 517236 h 554182"/>
                  <a:gd name="connsiteX23" fmla="*/ 655782 w 656114"/>
                  <a:gd name="connsiteY23" fmla="*/ 526473 h 554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114" h="554182">
                    <a:moveTo>
                      <a:pt x="0" y="554182"/>
                    </a:moveTo>
                    <a:cubicBezTo>
                      <a:pt x="11482" y="544996"/>
                      <a:pt x="61992" y="507376"/>
                      <a:pt x="73891" y="489527"/>
                    </a:cubicBezTo>
                    <a:cubicBezTo>
                      <a:pt x="79291" y="481426"/>
                      <a:pt x="80452" y="471179"/>
                      <a:pt x="83127" y="461818"/>
                    </a:cubicBezTo>
                    <a:cubicBezTo>
                      <a:pt x="106314" y="380661"/>
                      <a:pt x="79459" y="463581"/>
                      <a:pt x="101600" y="397164"/>
                    </a:cubicBezTo>
                    <a:cubicBezTo>
                      <a:pt x="116670" y="276603"/>
                      <a:pt x="102638" y="364780"/>
                      <a:pt x="120072" y="286327"/>
                    </a:cubicBezTo>
                    <a:cubicBezTo>
                      <a:pt x="123478" y="271002"/>
                      <a:pt x="125178" y="255291"/>
                      <a:pt x="129309" y="240145"/>
                    </a:cubicBezTo>
                    <a:cubicBezTo>
                      <a:pt x="134433" y="221359"/>
                      <a:pt x="136981" y="200929"/>
                      <a:pt x="147782" y="184727"/>
                    </a:cubicBezTo>
                    <a:cubicBezTo>
                      <a:pt x="153939" y="175491"/>
                      <a:pt x="156841" y="162901"/>
                      <a:pt x="166254" y="157018"/>
                    </a:cubicBezTo>
                    <a:cubicBezTo>
                      <a:pt x="182766" y="146698"/>
                      <a:pt x="221672" y="138545"/>
                      <a:pt x="221672" y="138545"/>
                    </a:cubicBezTo>
                    <a:cubicBezTo>
                      <a:pt x="227830" y="129309"/>
                      <a:pt x="233038" y="119364"/>
                      <a:pt x="240145" y="110836"/>
                    </a:cubicBezTo>
                    <a:cubicBezTo>
                      <a:pt x="248507" y="100801"/>
                      <a:pt x="261510" y="94545"/>
                      <a:pt x="267854" y="83127"/>
                    </a:cubicBezTo>
                    <a:cubicBezTo>
                      <a:pt x="277310" y="66105"/>
                      <a:pt x="275526" y="43911"/>
                      <a:pt x="286327" y="27709"/>
                    </a:cubicBezTo>
                    <a:lnTo>
                      <a:pt x="304800" y="0"/>
                    </a:lnTo>
                    <a:cubicBezTo>
                      <a:pt x="320194" y="3079"/>
                      <a:pt x="336636" y="2860"/>
                      <a:pt x="350982" y="9236"/>
                    </a:cubicBezTo>
                    <a:cubicBezTo>
                      <a:pt x="383542" y="23707"/>
                      <a:pt x="388954" y="38486"/>
                      <a:pt x="406400" y="64655"/>
                    </a:cubicBezTo>
                    <a:cubicBezTo>
                      <a:pt x="422657" y="113427"/>
                      <a:pt x="410235" y="84261"/>
                      <a:pt x="452582" y="147782"/>
                    </a:cubicBezTo>
                    <a:cubicBezTo>
                      <a:pt x="458739" y="157018"/>
                      <a:pt x="461818" y="169333"/>
                      <a:pt x="471054" y="175491"/>
                    </a:cubicBezTo>
                    <a:lnTo>
                      <a:pt x="498763" y="193964"/>
                    </a:lnTo>
                    <a:cubicBezTo>
                      <a:pt x="504921" y="203200"/>
                      <a:pt x="512727" y="211529"/>
                      <a:pt x="517236" y="221673"/>
                    </a:cubicBezTo>
                    <a:cubicBezTo>
                      <a:pt x="525144" y="239467"/>
                      <a:pt x="535709" y="277091"/>
                      <a:pt x="535709" y="277091"/>
                    </a:cubicBezTo>
                    <a:cubicBezTo>
                      <a:pt x="538053" y="300535"/>
                      <a:pt x="534312" y="409014"/>
                      <a:pt x="581891" y="424873"/>
                    </a:cubicBezTo>
                    <a:lnTo>
                      <a:pt x="609600" y="434109"/>
                    </a:lnTo>
                    <a:cubicBezTo>
                      <a:pt x="637115" y="475381"/>
                      <a:pt x="646028" y="478221"/>
                      <a:pt x="655782" y="517236"/>
                    </a:cubicBezTo>
                    <a:cubicBezTo>
                      <a:pt x="656529" y="520223"/>
                      <a:pt x="655782" y="523394"/>
                      <a:pt x="655782" y="526473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 189"/>
              <p:cNvSpPr/>
              <p:nvPr/>
            </p:nvSpPr>
            <p:spPr>
              <a:xfrm>
                <a:off x="4590473" y="5350108"/>
                <a:ext cx="692726" cy="498763"/>
              </a:xfrm>
              <a:custGeom>
                <a:avLst/>
                <a:gdLst>
                  <a:gd name="connsiteX0" fmla="*/ 0 w 692727"/>
                  <a:gd name="connsiteY0" fmla="*/ 489527 h 498763"/>
                  <a:gd name="connsiteX1" fmla="*/ 73891 w 692727"/>
                  <a:gd name="connsiteY1" fmla="*/ 471054 h 498763"/>
                  <a:gd name="connsiteX2" fmla="*/ 101600 w 692727"/>
                  <a:gd name="connsiteY2" fmla="*/ 452582 h 498763"/>
                  <a:gd name="connsiteX3" fmla="*/ 147782 w 692727"/>
                  <a:gd name="connsiteY3" fmla="*/ 406400 h 498763"/>
                  <a:gd name="connsiteX4" fmla="*/ 193963 w 692727"/>
                  <a:gd name="connsiteY4" fmla="*/ 360218 h 498763"/>
                  <a:gd name="connsiteX5" fmla="*/ 212436 w 692727"/>
                  <a:gd name="connsiteY5" fmla="*/ 304800 h 498763"/>
                  <a:gd name="connsiteX6" fmla="*/ 221672 w 692727"/>
                  <a:gd name="connsiteY6" fmla="*/ 277091 h 498763"/>
                  <a:gd name="connsiteX7" fmla="*/ 240145 w 692727"/>
                  <a:gd name="connsiteY7" fmla="*/ 249382 h 498763"/>
                  <a:gd name="connsiteX8" fmla="*/ 267854 w 692727"/>
                  <a:gd name="connsiteY8" fmla="*/ 129309 h 498763"/>
                  <a:gd name="connsiteX9" fmla="*/ 277091 w 692727"/>
                  <a:gd name="connsiteY9" fmla="*/ 101600 h 498763"/>
                  <a:gd name="connsiteX10" fmla="*/ 304800 w 692727"/>
                  <a:gd name="connsiteY10" fmla="*/ 83127 h 498763"/>
                  <a:gd name="connsiteX11" fmla="*/ 323272 w 692727"/>
                  <a:gd name="connsiteY11" fmla="*/ 27709 h 498763"/>
                  <a:gd name="connsiteX12" fmla="*/ 378691 w 692727"/>
                  <a:gd name="connsiteY12" fmla="*/ 9236 h 498763"/>
                  <a:gd name="connsiteX13" fmla="*/ 406400 w 692727"/>
                  <a:gd name="connsiteY13" fmla="*/ 0 h 498763"/>
                  <a:gd name="connsiteX14" fmla="*/ 461818 w 692727"/>
                  <a:gd name="connsiteY14" fmla="*/ 27709 h 498763"/>
                  <a:gd name="connsiteX15" fmla="*/ 471054 w 692727"/>
                  <a:gd name="connsiteY15" fmla="*/ 55418 h 498763"/>
                  <a:gd name="connsiteX16" fmla="*/ 489527 w 692727"/>
                  <a:gd name="connsiteY16" fmla="*/ 83127 h 498763"/>
                  <a:gd name="connsiteX17" fmla="*/ 517236 w 692727"/>
                  <a:gd name="connsiteY17" fmla="*/ 175491 h 498763"/>
                  <a:gd name="connsiteX18" fmla="*/ 535709 w 692727"/>
                  <a:gd name="connsiteY18" fmla="*/ 203200 h 498763"/>
                  <a:gd name="connsiteX19" fmla="*/ 591127 w 692727"/>
                  <a:gd name="connsiteY19" fmla="*/ 314036 h 498763"/>
                  <a:gd name="connsiteX20" fmla="*/ 609600 w 692727"/>
                  <a:gd name="connsiteY20" fmla="*/ 341745 h 498763"/>
                  <a:gd name="connsiteX21" fmla="*/ 628072 w 692727"/>
                  <a:gd name="connsiteY21" fmla="*/ 397163 h 498763"/>
                  <a:gd name="connsiteX22" fmla="*/ 646545 w 692727"/>
                  <a:gd name="connsiteY22" fmla="*/ 424873 h 498763"/>
                  <a:gd name="connsiteX23" fmla="*/ 655782 w 692727"/>
                  <a:gd name="connsiteY23" fmla="*/ 452582 h 498763"/>
                  <a:gd name="connsiteX24" fmla="*/ 692727 w 692727"/>
                  <a:gd name="connsiteY24" fmla="*/ 498763 h 498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92727" h="498763">
                    <a:moveTo>
                      <a:pt x="0" y="489527"/>
                    </a:moveTo>
                    <a:cubicBezTo>
                      <a:pt x="17572" y="486013"/>
                      <a:pt x="54953" y="480523"/>
                      <a:pt x="73891" y="471054"/>
                    </a:cubicBezTo>
                    <a:cubicBezTo>
                      <a:pt x="83820" y="466090"/>
                      <a:pt x="92364" y="458739"/>
                      <a:pt x="101600" y="452582"/>
                    </a:cubicBezTo>
                    <a:cubicBezTo>
                      <a:pt x="150858" y="378693"/>
                      <a:pt x="86207" y="467975"/>
                      <a:pt x="147782" y="406400"/>
                    </a:cubicBezTo>
                    <a:cubicBezTo>
                      <a:pt x="209361" y="344821"/>
                      <a:pt x="120068" y="409482"/>
                      <a:pt x="193963" y="360218"/>
                    </a:cubicBezTo>
                    <a:lnTo>
                      <a:pt x="212436" y="304800"/>
                    </a:lnTo>
                    <a:cubicBezTo>
                      <a:pt x="215515" y="295564"/>
                      <a:pt x="216271" y="285192"/>
                      <a:pt x="221672" y="277091"/>
                    </a:cubicBezTo>
                    <a:lnTo>
                      <a:pt x="240145" y="249382"/>
                    </a:lnTo>
                    <a:cubicBezTo>
                      <a:pt x="252135" y="165456"/>
                      <a:pt x="242498" y="205376"/>
                      <a:pt x="267854" y="129309"/>
                    </a:cubicBezTo>
                    <a:cubicBezTo>
                      <a:pt x="270933" y="120073"/>
                      <a:pt x="268990" y="107001"/>
                      <a:pt x="277091" y="101600"/>
                    </a:cubicBezTo>
                    <a:lnTo>
                      <a:pt x="304800" y="83127"/>
                    </a:lnTo>
                    <a:cubicBezTo>
                      <a:pt x="310957" y="64654"/>
                      <a:pt x="304799" y="33867"/>
                      <a:pt x="323272" y="27709"/>
                    </a:cubicBezTo>
                    <a:lnTo>
                      <a:pt x="378691" y="9236"/>
                    </a:lnTo>
                    <a:lnTo>
                      <a:pt x="406400" y="0"/>
                    </a:lnTo>
                    <a:cubicBezTo>
                      <a:pt x="424654" y="6085"/>
                      <a:pt x="448796" y="11431"/>
                      <a:pt x="461818" y="27709"/>
                    </a:cubicBezTo>
                    <a:cubicBezTo>
                      <a:pt x="467900" y="35312"/>
                      <a:pt x="466700" y="46710"/>
                      <a:pt x="471054" y="55418"/>
                    </a:cubicBezTo>
                    <a:cubicBezTo>
                      <a:pt x="476018" y="65347"/>
                      <a:pt x="483369" y="73891"/>
                      <a:pt x="489527" y="83127"/>
                    </a:cubicBezTo>
                    <a:cubicBezTo>
                      <a:pt x="494690" y="103781"/>
                      <a:pt x="508239" y="161996"/>
                      <a:pt x="517236" y="175491"/>
                    </a:cubicBezTo>
                    <a:lnTo>
                      <a:pt x="535709" y="203200"/>
                    </a:lnTo>
                    <a:cubicBezTo>
                      <a:pt x="561202" y="279679"/>
                      <a:pt x="543381" y="242418"/>
                      <a:pt x="591127" y="314036"/>
                    </a:cubicBezTo>
                    <a:lnTo>
                      <a:pt x="609600" y="341745"/>
                    </a:lnTo>
                    <a:cubicBezTo>
                      <a:pt x="615757" y="360218"/>
                      <a:pt x="617271" y="380961"/>
                      <a:pt x="628072" y="397163"/>
                    </a:cubicBezTo>
                    <a:cubicBezTo>
                      <a:pt x="634230" y="406400"/>
                      <a:pt x="641580" y="414944"/>
                      <a:pt x="646545" y="424873"/>
                    </a:cubicBezTo>
                    <a:cubicBezTo>
                      <a:pt x="650899" y="433581"/>
                      <a:pt x="651428" y="443874"/>
                      <a:pt x="655782" y="452582"/>
                    </a:cubicBezTo>
                    <a:cubicBezTo>
                      <a:pt x="667435" y="475888"/>
                      <a:pt x="675543" y="481580"/>
                      <a:pt x="692727" y="498763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2594085" y="4862007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200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4085" y="4862007"/>
                    <a:ext cx="422525" cy="44579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791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3441246" y="4857977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200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1246" y="4857977"/>
                    <a:ext cx="422525" cy="44579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79167" b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4459404" y="4875046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200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81" name="TextBox 8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59404" y="4875046"/>
                    <a:ext cx="422525" cy="44579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r="-79167" b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1" name="Straight Arrow Connector 100"/>
            <p:cNvCxnSpPr/>
            <p:nvPr/>
          </p:nvCxnSpPr>
          <p:spPr>
            <a:xfrm flipV="1">
              <a:off x="4631588" y="4018273"/>
              <a:ext cx="610819" cy="20837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2628325" y="2361280"/>
              <a:ext cx="1934754" cy="771783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</a:rPr>
                <a:t>Feature Extraction</a:t>
              </a: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8592362" y="2255390"/>
              <a:ext cx="897975" cy="2381073"/>
              <a:chOff x="9275294" y="3176132"/>
              <a:chExt cx="900015" cy="2720743"/>
            </a:xfrm>
          </p:grpSpPr>
          <p:grpSp>
            <p:nvGrpSpPr>
              <p:cNvPr id="178" name="Group 177"/>
              <p:cNvGrpSpPr/>
              <p:nvPr/>
            </p:nvGrpSpPr>
            <p:grpSpPr>
              <a:xfrm rot="5400000">
                <a:off x="8364930" y="40864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 rot="5400000">
                <a:off x="8517330" y="42388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 rot="5400000">
                <a:off x="8669730" y="43912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208" name="Group 207"/>
              <p:cNvGrpSpPr/>
              <p:nvPr/>
            </p:nvGrpSpPr>
            <p:grpSpPr>
              <a:xfrm rot="5400000">
                <a:off x="8822130" y="45436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2" name="Rectangle 21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 rot="5400000">
                <a:off x="8974530" y="46960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219" name="Rectangle 21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3" name="Rectangle 22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4" name="Rectangle 22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sp>
          <p:nvSpPr>
            <p:cNvPr id="167" name="TextBox 166"/>
            <p:cNvSpPr txBox="1"/>
            <p:nvPr/>
          </p:nvSpPr>
          <p:spPr>
            <a:xfrm>
              <a:off x="8224635" y="1660737"/>
              <a:ext cx="1613621" cy="56919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Epoch Posteriors</a:t>
              </a:r>
            </a:p>
          </p:txBody>
        </p:sp>
        <p:sp>
          <p:nvSpPr>
            <p:cNvPr id="230" name="Cube 229"/>
            <p:cNvSpPr/>
            <p:nvPr/>
          </p:nvSpPr>
          <p:spPr>
            <a:xfrm flipH="1">
              <a:off x="8540739" y="2220664"/>
              <a:ext cx="968873" cy="2498913"/>
            </a:xfrm>
            <a:prstGeom prst="cub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8121615" y="3175609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 231"/>
            <p:cNvSpPr/>
            <p:nvPr/>
          </p:nvSpPr>
          <p:spPr>
            <a:xfrm>
              <a:off x="9879892" y="1864953"/>
              <a:ext cx="4401808" cy="293564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0045266" y="2286230"/>
              <a:ext cx="4063908" cy="2200468"/>
              <a:chOff x="1973639" y="3633534"/>
              <a:chExt cx="4778047" cy="234050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0" name="Rectangle 309"/>
                  <p:cNvSpPr/>
                  <p:nvPr/>
                </p:nvSpPr>
                <p:spPr>
                  <a:xfrm>
                    <a:off x="5398860" y="3689129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0" name="Rectangle 3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8860" y="3689129"/>
                    <a:ext cx="847323" cy="41239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14" name="Group 313"/>
              <p:cNvGrpSpPr/>
              <p:nvPr/>
            </p:nvGrpSpPr>
            <p:grpSpPr>
              <a:xfrm>
                <a:off x="1973639" y="3853705"/>
                <a:ext cx="4778047" cy="2120337"/>
                <a:chOff x="6595811" y="4223455"/>
                <a:chExt cx="4778047" cy="2120337"/>
              </a:xfrm>
            </p:grpSpPr>
            <p:grpSp>
              <p:nvGrpSpPr>
                <p:cNvPr id="249" name="Group 248"/>
                <p:cNvGrpSpPr/>
                <p:nvPr/>
              </p:nvGrpSpPr>
              <p:grpSpPr>
                <a:xfrm>
                  <a:off x="9490337" y="5520153"/>
                  <a:ext cx="1851483" cy="424509"/>
                  <a:chOff x="1500031" y="5515440"/>
                  <a:chExt cx="1851483" cy="424509"/>
                </a:xfrm>
              </p:grpSpPr>
              <p:sp>
                <p:nvSpPr>
                  <p:cNvPr id="238" name="Rectangle: Rounded Corners 237"/>
                  <p:cNvSpPr/>
                  <p:nvPr/>
                </p:nvSpPr>
                <p:spPr>
                  <a:xfrm>
                    <a:off x="1500031" y="5515440"/>
                    <a:ext cx="1851483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1599245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40" name="Oval 239"/>
                  <p:cNvSpPr/>
                  <p:nvPr/>
                </p:nvSpPr>
                <p:spPr>
                  <a:xfrm>
                    <a:off x="2028197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>
                  <a:xfrm>
                    <a:off x="2457811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42" name="Oval 241"/>
                  <p:cNvSpPr/>
                  <p:nvPr/>
                </p:nvSpPr>
                <p:spPr>
                  <a:xfrm>
                    <a:off x="2887425" y="5567028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</p:grpSp>
            <p:grpSp>
              <p:nvGrpSpPr>
                <p:cNvPr id="248" name="Group 247"/>
                <p:cNvGrpSpPr/>
                <p:nvPr/>
              </p:nvGrpSpPr>
              <p:grpSpPr>
                <a:xfrm>
                  <a:off x="6595811" y="5529037"/>
                  <a:ext cx="1851483" cy="424509"/>
                  <a:chOff x="3445569" y="4306247"/>
                  <a:chExt cx="1851483" cy="424509"/>
                </a:xfrm>
              </p:grpSpPr>
              <p:grpSp>
                <p:nvGrpSpPr>
                  <p:cNvPr id="243" name="Group 242"/>
                  <p:cNvGrpSpPr/>
                  <p:nvPr/>
                </p:nvGrpSpPr>
                <p:grpSpPr>
                  <a:xfrm>
                    <a:off x="3445569" y="4306247"/>
                    <a:ext cx="1851483" cy="424509"/>
                    <a:chOff x="2079692" y="3935310"/>
                    <a:chExt cx="1851483" cy="424509"/>
                  </a:xfrm>
                </p:grpSpPr>
                <p:sp>
                  <p:nvSpPr>
                    <p:cNvPr id="233" name="Rectangle: Rounded Corners 232"/>
                    <p:cNvSpPr/>
                    <p:nvPr/>
                  </p:nvSpPr>
                  <p:spPr>
                    <a:xfrm>
                      <a:off x="2079692" y="3935310"/>
                      <a:ext cx="1851483" cy="424509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34" name="Oval 233"/>
                    <p:cNvSpPr/>
                    <p:nvPr/>
                  </p:nvSpPr>
                  <p:spPr>
                    <a:xfrm>
                      <a:off x="2199373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dirty="0"/>
                    </a:p>
                  </p:txBody>
                </p:sp>
                <p:sp>
                  <p:nvSpPr>
                    <p:cNvPr id="235" name="Oval 234"/>
                    <p:cNvSpPr/>
                    <p:nvPr/>
                  </p:nvSpPr>
                  <p:spPr>
                    <a:xfrm>
                      <a:off x="2628325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/>
                    </a:p>
                  </p:txBody>
                </p:sp>
                <p:sp>
                  <p:nvSpPr>
                    <p:cNvPr id="236" name="Oval 235"/>
                    <p:cNvSpPr/>
                    <p:nvPr/>
                  </p:nvSpPr>
                  <p:spPr>
                    <a:xfrm>
                      <a:off x="3057939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/>
                    </a:p>
                  </p:txBody>
                </p:sp>
                <p:sp>
                  <p:nvSpPr>
                    <p:cNvPr id="237" name="Oval 236"/>
                    <p:cNvSpPr/>
                    <p:nvPr/>
                  </p:nvSpPr>
                  <p:spPr>
                    <a:xfrm>
                      <a:off x="3487553" y="3977735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/>
                    </a:p>
                  </p:txBody>
                </p:sp>
              </p:grpSp>
              <p:cxnSp>
                <p:nvCxnSpPr>
                  <p:cNvPr id="245" name="Straight Connector 244"/>
                  <p:cNvCxnSpPr/>
                  <p:nvPr/>
                </p:nvCxnSpPr>
                <p:spPr>
                  <a:xfrm flipH="1">
                    <a:off x="3611248" y="4342100"/>
                    <a:ext cx="231626" cy="3352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flipH="1">
                    <a:off x="4457965" y="4342100"/>
                    <a:ext cx="231626" cy="3352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0" name="Straight Arrow Connector 249"/>
                <p:cNvCxnSpPr>
                  <a:stCxn id="238" idx="1"/>
                  <a:endCxn id="233" idx="3"/>
                </p:cNvCxnSpPr>
                <p:nvPr/>
              </p:nvCxnSpPr>
              <p:spPr>
                <a:xfrm flipH="1">
                  <a:off x="8447294" y="5732408"/>
                  <a:ext cx="1043043" cy="8884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5" name="Group 254"/>
                <p:cNvGrpSpPr/>
                <p:nvPr/>
              </p:nvGrpSpPr>
              <p:grpSpPr>
                <a:xfrm>
                  <a:off x="9522375" y="4416387"/>
                  <a:ext cx="1851483" cy="424509"/>
                  <a:chOff x="1500031" y="5515440"/>
                  <a:chExt cx="1851483" cy="424509"/>
                </a:xfrm>
              </p:grpSpPr>
              <p:sp>
                <p:nvSpPr>
                  <p:cNvPr id="256" name="Rectangle: Rounded Corners 255"/>
                  <p:cNvSpPr/>
                  <p:nvPr/>
                </p:nvSpPr>
                <p:spPr>
                  <a:xfrm>
                    <a:off x="1500031" y="5515440"/>
                    <a:ext cx="1851483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>
                    <a:off x="1599245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58" name="Oval 257"/>
                  <p:cNvSpPr/>
                  <p:nvPr/>
                </p:nvSpPr>
                <p:spPr>
                  <a:xfrm>
                    <a:off x="2028197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59" name="Oval 258"/>
                  <p:cNvSpPr/>
                  <p:nvPr/>
                </p:nvSpPr>
                <p:spPr>
                  <a:xfrm>
                    <a:off x="2457811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>
                  <a:xfrm>
                    <a:off x="2887425" y="5555453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8459805" y="4964049"/>
                      <a:ext cx="1015236" cy="448023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accent5">
                          <a:lumMod val="50000"/>
                        </a:schemeClr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oMath>
                      </a14:m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(x,z)</a:t>
                      </a:r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69" name="Rectangle 26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59805" y="4964049"/>
                      <a:ext cx="1015236" cy="448023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r="-2041" b="-10811"/>
                      </a:stretch>
                    </a:blipFill>
                    <a:ln w="28575">
                      <a:solidFill>
                        <a:schemeClr val="accent5">
                          <a:lumMod val="50000"/>
                        </a:schemeClr>
                      </a:solidFill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70" name="Straight Arrow Connector 269"/>
                <p:cNvCxnSpPr>
                  <a:stCxn id="238" idx="0"/>
                  <a:endCxn id="269" idx="3"/>
                </p:cNvCxnSpPr>
                <p:nvPr/>
              </p:nvCxnSpPr>
              <p:spPr>
                <a:xfrm flipH="1" flipV="1">
                  <a:off x="9475041" y="5188060"/>
                  <a:ext cx="941038" cy="332093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>
                  <a:stCxn id="256" idx="2"/>
                  <a:endCxn id="269" idx="3"/>
                </p:cNvCxnSpPr>
                <p:nvPr/>
              </p:nvCxnSpPr>
              <p:spPr>
                <a:xfrm flipH="1">
                  <a:off x="9475041" y="4840895"/>
                  <a:ext cx="973075" cy="347165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8" name="Group 277"/>
                <p:cNvGrpSpPr/>
                <p:nvPr/>
              </p:nvGrpSpPr>
              <p:grpSpPr>
                <a:xfrm>
                  <a:off x="6815837" y="4422575"/>
                  <a:ext cx="1413411" cy="424509"/>
                  <a:chOff x="1500031" y="5515440"/>
                  <a:chExt cx="1413411" cy="424509"/>
                </a:xfrm>
              </p:grpSpPr>
              <p:sp>
                <p:nvSpPr>
                  <p:cNvPr id="279" name="Rectangle: Rounded Corners 278"/>
                  <p:cNvSpPr/>
                  <p:nvPr/>
                </p:nvSpPr>
                <p:spPr>
                  <a:xfrm>
                    <a:off x="1500031" y="5515440"/>
                    <a:ext cx="1413411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80" name="Oval 279"/>
                  <p:cNvSpPr/>
                  <p:nvPr/>
                </p:nvSpPr>
                <p:spPr>
                  <a:xfrm>
                    <a:off x="1599245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281" name="Oval 280"/>
                  <p:cNvSpPr/>
                  <p:nvPr/>
                </p:nvSpPr>
                <p:spPr>
                  <a:xfrm>
                    <a:off x="2028197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82" name="Oval 281"/>
                  <p:cNvSpPr/>
                  <p:nvPr/>
                </p:nvSpPr>
                <p:spPr>
                  <a:xfrm>
                    <a:off x="2457811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</p:grpSp>
            <p:cxnSp>
              <p:nvCxnSpPr>
                <p:cNvPr id="284" name="Straight Arrow Connector 283"/>
                <p:cNvCxnSpPr>
                  <a:stCxn id="233" idx="0"/>
                  <a:endCxn id="279" idx="2"/>
                </p:cNvCxnSpPr>
                <p:nvPr/>
              </p:nvCxnSpPr>
              <p:spPr>
                <a:xfrm flipV="1">
                  <a:off x="7521553" y="4847084"/>
                  <a:ext cx="990" cy="681953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Arrow Connector 304"/>
                <p:cNvCxnSpPr>
                  <a:stCxn id="279" idx="3"/>
                  <a:endCxn id="256" idx="1"/>
                </p:cNvCxnSpPr>
                <p:nvPr/>
              </p:nvCxnSpPr>
              <p:spPr>
                <a:xfrm flipV="1">
                  <a:off x="8229248" y="4628642"/>
                  <a:ext cx="1293127" cy="6188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8" name="Rectangle 307"/>
                    <p:cNvSpPr/>
                    <p:nvPr/>
                  </p:nvSpPr>
                  <p:spPr>
                    <a:xfrm>
                      <a:off x="7061059" y="5931397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̃"/>
                                <m:ctrlPr>
                                  <a:rPr lang="en-US" sz="1333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oMath>
                        </m:oMathPara>
                      </a14:m>
                      <a:endParaRPr lang="en-US" sz="1333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8" name="Rectangle 30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61059" y="5931397"/>
                      <a:ext cx="847323" cy="41239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t="-4688" r="-22881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9" name="Rectangle 308"/>
                    <p:cNvSpPr/>
                    <p:nvPr/>
                  </p:nvSpPr>
                  <p:spPr>
                    <a:xfrm>
                      <a:off x="9958044" y="5931396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oMath>
                        </m:oMathPara>
                      </a14:m>
                      <a:endParaRPr lang="en-US" sz="1333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9" name="Rectangle 30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8044" y="5931396"/>
                      <a:ext cx="847323" cy="412395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1" name="Rectangle 310"/>
                    <p:cNvSpPr/>
                    <p:nvPr/>
                  </p:nvSpPr>
                  <p:spPr>
                    <a:xfrm>
                      <a:off x="8559774" y="4223455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e>
                              <m:sub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333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1" name="Rectangle 31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59774" y="4223455"/>
                      <a:ext cx="847323" cy="412395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0938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2" name="Rectangle 311"/>
                    <p:cNvSpPr/>
                    <p:nvPr/>
                  </p:nvSpPr>
                  <p:spPr>
                    <a:xfrm>
                      <a:off x="6881836" y="4956364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1333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333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2" name="Rectangle 31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1836" y="4956364"/>
                      <a:ext cx="847323" cy="412395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b="-17460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3" name="Rectangle 312"/>
                  <p:cNvSpPr/>
                  <p:nvPr/>
                </p:nvSpPr>
                <p:spPr>
                  <a:xfrm>
                    <a:off x="2534155" y="3633534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3" name="Rectangle 3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4155" y="3633534"/>
                    <a:ext cx="847323" cy="41239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b="-11111"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9" name="Straight Arrow Connector 228"/>
            <p:cNvCxnSpPr/>
            <p:nvPr/>
          </p:nvCxnSpPr>
          <p:spPr>
            <a:xfrm>
              <a:off x="9345459" y="3541624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12076030" y="4713470"/>
              <a:ext cx="0" cy="585476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10253178" y="5178886"/>
              <a:ext cx="3701772" cy="2592232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0147059" y="5197719"/>
              <a:ext cx="3785079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Post Processor</a:t>
              </a:r>
            </a:p>
          </p:txBody>
        </p:sp>
        <p:grpSp>
          <p:nvGrpSpPr>
            <p:cNvPr id="365" name="Group 364"/>
            <p:cNvGrpSpPr/>
            <p:nvPr/>
          </p:nvGrpSpPr>
          <p:grpSpPr>
            <a:xfrm>
              <a:off x="10520403" y="5298308"/>
              <a:ext cx="3076648" cy="2037147"/>
              <a:chOff x="10545272" y="4195760"/>
              <a:chExt cx="3170073" cy="21273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8" name="Rectangle 357"/>
                  <p:cNvSpPr/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8" name="Rectangle 3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64" name="Group 363"/>
              <p:cNvGrpSpPr/>
              <p:nvPr/>
            </p:nvGrpSpPr>
            <p:grpSpPr>
              <a:xfrm>
                <a:off x="10545272" y="4401582"/>
                <a:ext cx="3170073" cy="1921526"/>
                <a:chOff x="10545272" y="4401582"/>
                <a:chExt cx="3170073" cy="1921526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10856258" y="4744277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S1</a:t>
                  </a:r>
                </a:p>
              </p:txBody>
            </p:sp>
            <p:sp>
              <p:nvSpPr>
                <p:cNvPr id="327" name="Oval 326"/>
                <p:cNvSpPr/>
                <p:nvPr/>
              </p:nvSpPr>
              <p:spPr>
                <a:xfrm>
                  <a:off x="12112472" y="4604639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S2</a:t>
                  </a:r>
                </a:p>
              </p:txBody>
            </p:sp>
            <p:sp>
              <p:nvSpPr>
                <p:cNvPr id="328" name="Oval 327"/>
                <p:cNvSpPr/>
                <p:nvPr/>
              </p:nvSpPr>
              <p:spPr>
                <a:xfrm>
                  <a:off x="11320874" y="5673837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S3</a:t>
                  </a:r>
                </a:p>
              </p:txBody>
            </p:sp>
            <p:sp>
              <p:nvSpPr>
                <p:cNvPr id="329" name="Oval 328"/>
                <p:cNvSpPr/>
                <p:nvPr/>
              </p:nvSpPr>
              <p:spPr>
                <a:xfrm>
                  <a:off x="12432883" y="5642461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S4</a:t>
                  </a:r>
                </a:p>
              </p:txBody>
            </p:sp>
            <p:sp>
              <p:nvSpPr>
                <p:cNvPr id="330" name="Oval 329"/>
                <p:cNvSpPr/>
                <p:nvPr/>
              </p:nvSpPr>
              <p:spPr>
                <a:xfrm>
                  <a:off x="12484019" y="5693598"/>
                  <a:ext cx="483581" cy="483581"/>
                </a:xfrm>
                <a:prstGeom prst="ellipse">
                  <a:avLst/>
                </a:prstGeom>
                <a:noFill/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332" name="Connector: Curved 331"/>
                <p:cNvCxnSpPr>
                  <a:stCxn id="326" idx="0"/>
                  <a:endCxn id="327" idx="1"/>
                </p:cNvCxnSpPr>
                <p:nvPr/>
              </p:nvCxnSpPr>
              <p:spPr>
                <a:xfrm rot="5400000" flipH="1" flipV="1">
                  <a:off x="11649478" y="4194500"/>
                  <a:ext cx="52855" cy="1046700"/>
                </a:xfrm>
                <a:prstGeom prst="curvedConnector3">
                  <a:avLst>
                    <a:gd name="adj1" fmla="val 499601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ctor: Curved 333"/>
                <p:cNvCxnSpPr>
                  <a:stCxn id="327" idx="3"/>
                  <a:endCxn id="326" idx="5"/>
                </p:cNvCxnSpPr>
                <p:nvPr/>
              </p:nvCxnSpPr>
              <p:spPr>
                <a:xfrm rot="5400000">
                  <a:off x="11710843" y="4761675"/>
                  <a:ext cx="139638" cy="837187"/>
                </a:xfrm>
                <a:prstGeom prst="curvedConnector3">
                  <a:avLst>
                    <a:gd name="adj1" fmla="val 13520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ctor: Curved 337"/>
                <p:cNvCxnSpPr>
                  <a:stCxn id="327" idx="1"/>
                  <a:endCxn id="327" idx="6"/>
                </p:cNvCxnSpPr>
                <p:nvPr/>
              </p:nvCxnSpPr>
              <p:spPr>
                <a:xfrm rot="16200000" flipH="1">
                  <a:off x="12347403" y="4543274"/>
                  <a:ext cx="209514" cy="505810"/>
                </a:xfrm>
                <a:prstGeom prst="curvedConnector4">
                  <a:avLst>
                    <a:gd name="adj1" fmla="val -128433"/>
                    <a:gd name="adj2" fmla="val 12688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ctor: Curved 343"/>
                <p:cNvCxnSpPr>
                  <a:stCxn id="327" idx="6"/>
                  <a:endCxn id="329" idx="6"/>
                </p:cNvCxnSpPr>
                <p:nvPr/>
              </p:nvCxnSpPr>
              <p:spPr>
                <a:xfrm>
                  <a:off x="12705065" y="4900936"/>
                  <a:ext cx="320411" cy="1037822"/>
                </a:xfrm>
                <a:prstGeom prst="curvedConnector3">
                  <a:avLst>
                    <a:gd name="adj1" fmla="val 171346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ctor: Curved 347"/>
                <p:cNvCxnSpPr>
                  <a:stCxn id="328" idx="7"/>
                  <a:endCxn id="329" idx="1"/>
                </p:cNvCxnSpPr>
                <p:nvPr/>
              </p:nvCxnSpPr>
              <p:spPr>
                <a:xfrm rot="5400000" flipH="1" flipV="1">
                  <a:off x="12157487" y="5398441"/>
                  <a:ext cx="31376" cy="692982"/>
                </a:xfrm>
                <a:prstGeom prst="curvedConnector3">
                  <a:avLst>
                    <a:gd name="adj1" fmla="val 551820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ctor: Curved 350"/>
                <p:cNvCxnSpPr>
                  <a:stCxn id="329" idx="3"/>
                  <a:endCxn id="328" idx="5"/>
                </p:cNvCxnSpPr>
                <p:nvPr/>
              </p:nvCxnSpPr>
              <p:spPr>
                <a:xfrm rot="5400000">
                  <a:off x="12157487" y="5817468"/>
                  <a:ext cx="31376" cy="692982"/>
                </a:xfrm>
                <a:prstGeom prst="curvedConnector3">
                  <a:avLst>
                    <a:gd name="adj1" fmla="val 478037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ctor: Curved 353"/>
                <p:cNvCxnSpPr>
                  <a:stCxn id="328" idx="2"/>
                  <a:endCxn id="326" idx="3"/>
                </p:cNvCxnSpPr>
                <p:nvPr/>
              </p:nvCxnSpPr>
              <p:spPr>
                <a:xfrm rot="10800000">
                  <a:off x="10943042" y="5250088"/>
                  <a:ext cx="377833" cy="720047"/>
                </a:xfrm>
                <a:prstGeom prst="curvedConnector2">
                  <a:avLst/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7" name="Rectangle 3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9" name="Rectangle 358"/>
                    <p:cNvSpPr/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9" name="Rectangle 35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0" name="Rectangle 359"/>
                    <p:cNvSpPr/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0" name="Rectangle 3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1" name="Rectangle 360"/>
                    <p:cNvSpPr/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1" name="Rectangle 3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2" name="Rectangle 361"/>
                    <p:cNvSpPr/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2" name="Rectangle 36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3" name="Rectangle 362"/>
                    <p:cNvSpPr/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333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oMath>
                        </m:oMathPara>
                      </a14:m>
                      <a:endParaRPr lang="en-US" sz="1333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3" name="Rectangle 3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366" name="TextBox 365"/>
            <p:cNvSpPr txBox="1"/>
            <p:nvPr/>
          </p:nvSpPr>
          <p:spPr>
            <a:xfrm>
              <a:off x="10224267" y="7417041"/>
              <a:ext cx="3785079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Finite State Machine for Language Model</a:t>
              </a: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6127874" y="7159113"/>
              <a:ext cx="1613621" cy="35384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33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Epoch Label</a:t>
              </a:r>
            </a:p>
          </p:txBody>
        </p:sp>
        <p:pic>
          <p:nvPicPr>
            <p:cNvPr id="231" name="Picture 230"/>
            <p:cNvPicPr>
              <a:picLocks noChangeAspect="1"/>
            </p:cNvPicPr>
            <p:nvPr/>
          </p:nvPicPr>
          <p:blipFill rotWithShape="1">
            <a:blip r:embed="rId25"/>
            <a:srcRect r="15256" b="14374"/>
            <a:stretch/>
          </p:blipFill>
          <p:spPr>
            <a:xfrm>
              <a:off x="6927241" y="5801781"/>
              <a:ext cx="2559908" cy="1204480"/>
            </a:xfrm>
            <a:prstGeom prst="rect">
              <a:avLst/>
            </a:prstGeom>
          </p:spPr>
        </p:pic>
        <p:pic>
          <p:nvPicPr>
            <p:cNvPr id="244" name="Picture 243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4103618" y="5847812"/>
              <a:ext cx="2606752" cy="1130479"/>
            </a:xfrm>
            <a:prstGeom prst="rect">
              <a:avLst/>
            </a:prstGeom>
          </p:spPr>
        </p:pic>
        <p:sp>
          <p:nvSpPr>
            <p:cNvPr id="246" name="Rectangle 245"/>
            <p:cNvSpPr/>
            <p:nvPr/>
          </p:nvSpPr>
          <p:spPr>
            <a:xfrm>
              <a:off x="3955070" y="5355969"/>
              <a:ext cx="5753226" cy="2110921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6186605" y="5351607"/>
              <a:ext cx="1405392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Output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47420" y="5755497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 flipH="1">
              <a:off x="9622177" y="6370833"/>
              <a:ext cx="694614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649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Golmohammadi, Meysam</dc:creator>
  <cp:lastModifiedBy>Golmohammadi, Meysam</cp:lastModifiedBy>
  <cp:revision>1</cp:revision>
  <dcterms:created xsi:type="dcterms:W3CDTF">2020-02-15T00:58:13Z</dcterms:created>
  <dcterms:modified xsi:type="dcterms:W3CDTF">2020-02-15T00:59:22Z</dcterms:modified>
</cp:coreProperties>
</file>