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2918400" cy="16459200"/>
  <p:notesSz cx="6858000" cy="9144000"/>
  <p:defaultTextStyle>
    <a:defPPr>
      <a:defRPr lang="en-US"/>
    </a:defPPr>
    <a:lvl1pPr marL="0" algn="l" defTabSz="1410782" rtl="0" eaLnBrk="1" latinLnBrk="0" hangingPunct="1">
      <a:defRPr sz="5600" kern="1200">
        <a:solidFill>
          <a:schemeClr val="tx1"/>
        </a:solidFill>
        <a:latin typeface="+mn-lt"/>
        <a:ea typeface="+mn-ea"/>
        <a:cs typeface="+mn-cs"/>
      </a:defRPr>
    </a:lvl1pPr>
    <a:lvl2pPr marL="1410782" algn="l" defTabSz="1410782" rtl="0" eaLnBrk="1" latinLnBrk="0" hangingPunct="1">
      <a:defRPr sz="5600" kern="1200">
        <a:solidFill>
          <a:schemeClr val="tx1"/>
        </a:solidFill>
        <a:latin typeface="+mn-lt"/>
        <a:ea typeface="+mn-ea"/>
        <a:cs typeface="+mn-cs"/>
      </a:defRPr>
    </a:lvl2pPr>
    <a:lvl3pPr marL="2821564" algn="l" defTabSz="1410782" rtl="0" eaLnBrk="1" latinLnBrk="0" hangingPunct="1">
      <a:defRPr sz="5600" kern="1200">
        <a:solidFill>
          <a:schemeClr val="tx1"/>
        </a:solidFill>
        <a:latin typeface="+mn-lt"/>
        <a:ea typeface="+mn-ea"/>
        <a:cs typeface="+mn-cs"/>
      </a:defRPr>
    </a:lvl3pPr>
    <a:lvl4pPr marL="4232346" algn="l" defTabSz="1410782" rtl="0" eaLnBrk="1" latinLnBrk="0" hangingPunct="1">
      <a:defRPr sz="5600" kern="1200">
        <a:solidFill>
          <a:schemeClr val="tx1"/>
        </a:solidFill>
        <a:latin typeface="+mn-lt"/>
        <a:ea typeface="+mn-ea"/>
        <a:cs typeface="+mn-cs"/>
      </a:defRPr>
    </a:lvl4pPr>
    <a:lvl5pPr marL="5643128" algn="l" defTabSz="1410782" rtl="0" eaLnBrk="1" latinLnBrk="0" hangingPunct="1">
      <a:defRPr sz="5600" kern="1200">
        <a:solidFill>
          <a:schemeClr val="tx1"/>
        </a:solidFill>
        <a:latin typeface="+mn-lt"/>
        <a:ea typeface="+mn-ea"/>
        <a:cs typeface="+mn-cs"/>
      </a:defRPr>
    </a:lvl5pPr>
    <a:lvl6pPr marL="7053910" algn="l" defTabSz="1410782" rtl="0" eaLnBrk="1" latinLnBrk="0" hangingPunct="1">
      <a:defRPr sz="5600" kern="1200">
        <a:solidFill>
          <a:schemeClr val="tx1"/>
        </a:solidFill>
        <a:latin typeface="+mn-lt"/>
        <a:ea typeface="+mn-ea"/>
        <a:cs typeface="+mn-cs"/>
      </a:defRPr>
    </a:lvl6pPr>
    <a:lvl7pPr marL="8464692" algn="l" defTabSz="1410782" rtl="0" eaLnBrk="1" latinLnBrk="0" hangingPunct="1">
      <a:defRPr sz="5600" kern="1200">
        <a:solidFill>
          <a:schemeClr val="tx1"/>
        </a:solidFill>
        <a:latin typeface="+mn-lt"/>
        <a:ea typeface="+mn-ea"/>
        <a:cs typeface="+mn-cs"/>
      </a:defRPr>
    </a:lvl7pPr>
    <a:lvl8pPr marL="9875474" algn="l" defTabSz="1410782" rtl="0" eaLnBrk="1" latinLnBrk="0" hangingPunct="1">
      <a:defRPr sz="5600" kern="1200">
        <a:solidFill>
          <a:schemeClr val="tx1"/>
        </a:solidFill>
        <a:latin typeface="+mn-lt"/>
        <a:ea typeface="+mn-ea"/>
        <a:cs typeface="+mn-cs"/>
      </a:defRPr>
    </a:lvl8pPr>
    <a:lvl9pPr marL="11286256" algn="l" defTabSz="1410782" rtl="0" eaLnBrk="1" latinLnBrk="0" hangingPunct="1">
      <a:defRPr sz="5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snapToGrid="0" snapToObjects="1">
      <p:cViewPr>
        <p:scale>
          <a:sx n="100" d="100"/>
          <a:sy n="100" d="100"/>
        </p:scale>
        <p:origin x="8608" y="3952"/>
      </p:cViewPr>
      <p:guideLst>
        <p:guide orient="horz" pos="8628"/>
        <p:guide pos="20457"/>
        <p:guide pos="288"/>
        <p:guide pos="4315"/>
        <p:guide pos="4607"/>
        <p:guide pos="8208"/>
        <p:guide pos="8500"/>
        <p:guide pos="12235"/>
        <p:guide pos="12528"/>
        <p:guide pos="16260"/>
        <p:guide pos="1655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5113021"/>
            <a:ext cx="27980640" cy="352806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9326880"/>
            <a:ext cx="23042880" cy="4206240"/>
          </a:xfrm>
        </p:spPr>
        <p:txBody>
          <a:bodyPr/>
          <a:lstStyle>
            <a:lvl1pPr marL="0" indent="0" algn="ctr">
              <a:buNone/>
              <a:defRPr>
                <a:solidFill>
                  <a:schemeClr val="tx1">
                    <a:tint val="75000"/>
                  </a:schemeClr>
                </a:solidFill>
              </a:defRPr>
            </a:lvl1pPr>
            <a:lvl2pPr marL="1410782" indent="0" algn="ctr">
              <a:buNone/>
              <a:defRPr>
                <a:solidFill>
                  <a:schemeClr val="tx1">
                    <a:tint val="75000"/>
                  </a:schemeClr>
                </a:solidFill>
              </a:defRPr>
            </a:lvl2pPr>
            <a:lvl3pPr marL="2821564" indent="0" algn="ctr">
              <a:buNone/>
              <a:defRPr>
                <a:solidFill>
                  <a:schemeClr val="tx1">
                    <a:tint val="75000"/>
                  </a:schemeClr>
                </a:solidFill>
              </a:defRPr>
            </a:lvl3pPr>
            <a:lvl4pPr marL="4232346" indent="0" algn="ctr">
              <a:buNone/>
              <a:defRPr>
                <a:solidFill>
                  <a:schemeClr val="tx1">
                    <a:tint val="75000"/>
                  </a:schemeClr>
                </a:solidFill>
              </a:defRPr>
            </a:lvl4pPr>
            <a:lvl5pPr marL="5643128" indent="0" algn="ctr">
              <a:buNone/>
              <a:defRPr>
                <a:solidFill>
                  <a:schemeClr val="tx1">
                    <a:tint val="75000"/>
                  </a:schemeClr>
                </a:solidFill>
              </a:defRPr>
            </a:lvl5pPr>
            <a:lvl6pPr marL="7053910" indent="0" algn="ctr">
              <a:buNone/>
              <a:defRPr>
                <a:solidFill>
                  <a:schemeClr val="tx1">
                    <a:tint val="75000"/>
                  </a:schemeClr>
                </a:solidFill>
              </a:defRPr>
            </a:lvl6pPr>
            <a:lvl7pPr marL="8464692" indent="0" algn="ctr">
              <a:buNone/>
              <a:defRPr>
                <a:solidFill>
                  <a:schemeClr val="tx1">
                    <a:tint val="75000"/>
                  </a:schemeClr>
                </a:solidFill>
              </a:defRPr>
            </a:lvl7pPr>
            <a:lvl8pPr marL="9875474" indent="0" algn="ctr">
              <a:buNone/>
              <a:defRPr>
                <a:solidFill>
                  <a:schemeClr val="tx1">
                    <a:tint val="75000"/>
                  </a:schemeClr>
                </a:solidFill>
              </a:defRPr>
            </a:lvl8pPr>
            <a:lvl9pPr marL="1128625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C6B15A-9A7D-D349-A88D-7CE09EAD3B90}" type="datetimeFigureOut">
              <a:rPr lang="en-US" smtClean="0"/>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39FBC-F053-7946-BBC8-FE42768A0BB8}" type="slidenum">
              <a:rPr lang="en-US" smtClean="0"/>
              <a:t>‹#›</a:t>
            </a:fld>
            <a:endParaRPr lang="en-US"/>
          </a:p>
        </p:txBody>
      </p:sp>
    </p:spTree>
    <p:extLst>
      <p:ext uri="{BB962C8B-B14F-4D97-AF65-F5344CB8AC3E}">
        <p14:creationId xmlns:p14="http://schemas.microsoft.com/office/powerpoint/2010/main" val="1181087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6B15A-9A7D-D349-A88D-7CE09EAD3B90}" type="datetimeFigureOut">
              <a:rPr lang="en-US" smtClean="0"/>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39FBC-F053-7946-BBC8-FE42768A0BB8}" type="slidenum">
              <a:rPr lang="en-US" smtClean="0"/>
              <a:t>‹#›</a:t>
            </a:fld>
            <a:endParaRPr lang="en-US"/>
          </a:p>
        </p:txBody>
      </p:sp>
    </p:spTree>
    <p:extLst>
      <p:ext uri="{BB962C8B-B14F-4D97-AF65-F5344CB8AC3E}">
        <p14:creationId xmlns:p14="http://schemas.microsoft.com/office/powerpoint/2010/main" val="4171993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919310" y="1581151"/>
            <a:ext cx="26660477" cy="3370706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926459" y="1581151"/>
            <a:ext cx="79444213" cy="337070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6B15A-9A7D-D349-A88D-7CE09EAD3B90}" type="datetimeFigureOut">
              <a:rPr lang="en-US" smtClean="0"/>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39FBC-F053-7946-BBC8-FE42768A0BB8}" type="slidenum">
              <a:rPr lang="en-US" smtClean="0"/>
              <a:t>‹#›</a:t>
            </a:fld>
            <a:endParaRPr lang="en-US"/>
          </a:p>
        </p:txBody>
      </p:sp>
    </p:spTree>
    <p:extLst>
      <p:ext uri="{BB962C8B-B14F-4D97-AF65-F5344CB8AC3E}">
        <p14:creationId xmlns:p14="http://schemas.microsoft.com/office/powerpoint/2010/main" val="3605003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6B15A-9A7D-D349-A88D-7CE09EAD3B90}" type="datetimeFigureOut">
              <a:rPr lang="en-US" smtClean="0"/>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39FBC-F053-7946-BBC8-FE42768A0BB8}" type="slidenum">
              <a:rPr lang="en-US" smtClean="0"/>
              <a:t>‹#›</a:t>
            </a:fld>
            <a:endParaRPr lang="en-US"/>
          </a:p>
        </p:txBody>
      </p:sp>
    </p:spTree>
    <p:extLst>
      <p:ext uri="{BB962C8B-B14F-4D97-AF65-F5344CB8AC3E}">
        <p14:creationId xmlns:p14="http://schemas.microsoft.com/office/powerpoint/2010/main" val="1871606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0576561"/>
            <a:ext cx="27980640" cy="3268980"/>
          </a:xfrm>
        </p:spPr>
        <p:txBody>
          <a:bodyPr anchor="t"/>
          <a:lstStyle>
            <a:lvl1pPr algn="l">
              <a:defRPr sz="123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6976112"/>
            <a:ext cx="27980640" cy="3600449"/>
          </a:xfrm>
        </p:spPr>
        <p:txBody>
          <a:bodyPr anchor="b"/>
          <a:lstStyle>
            <a:lvl1pPr marL="0" indent="0">
              <a:buNone/>
              <a:defRPr sz="6200">
                <a:solidFill>
                  <a:schemeClr val="tx1">
                    <a:tint val="75000"/>
                  </a:schemeClr>
                </a:solidFill>
              </a:defRPr>
            </a:lvl1pPr>
            <a:lvl2pPr marL="1410782" indent="0">
              <a:buNone/>
              <a:defRPr sz="5600">
                <a:solidFill>
                  <a:schemeClr val="tx1">
                    <a:tint val="75000"/>
                  </a:schemeClr>
                </a:solidFill>
              </a:defRPr>
            </a:lvl2pPr>
            <a:lvl3pPr marL="2821564" indent="0">
              <a:buNone/>
              <a:defRPr sz="4900">
                <a:solidFill>
                  <a:schemeClr val="tx1">
                    <a:tint val="75000"/>
                  </a:schemeClr>
                </a:solidFill>
              </a:defRPr>
            </a:lvl3pPr>
            <a:lvl4pPr marL="4232346" indent="0">
              <a:buNone/>
              <a:defRPr sz="4300">
                <a:solidFill>
                  <a:schemeClr val="tx1">
                    <a:tint val="75000"/>
                  </a:schemeClr>
                </a:solidFill>
              </a:defRPr>
            </a:lvl4pPr>
            <a:lvl5pPr marL="5643128" indent="0">
              <a:buNone/>
              <a:defRPr sz="4300">
                <a:solidFill>
                  <a:schemeClr val="tx1">
                    <a:tint val="75000"/>
                  </a:schemeClr>
                </a:solidFill>
              </a:defRPr>
            </a:lvl5pPr>
            <a:lvl6pPr marL="7053910" indent="0">
              <a:buNone/>
              <a:defRPr sz="4300">
                <a:solidFill>
                  <a:schemeClr val="tx1">
                    <a:tint val="75000"/>
                  </a:schemeClr>
                </a:solidFill>
              </a:defRPr>
            </a:lvl6pPr>
            <a:lvl7pPr marL="8464692" indent="0">
              <a:buNone/>
              <a:defRPr sz="4300">
                <a:solidFill>
                  <a:schemeClr val="tx1">
                    <a:tint val="75000"/>
                  </a:schemeClr>
                </a:solidFill>
              </a:defRPr>
            </a:lvl7pPr>
            <a:lvl8pPr marL="9875474" indent="0">
              <a:buNone/>
              <a:defRPr sz="4300">
                <a:solidFill>
                  <a:schemeClr val="tx1">
                    <a:tint val="75000"/>
                  </a:schemeClr>
                </a:solidFill>
              </a:defRPr>
            </a:lvl8pPr>
            <a:lvl9pPr marL="11286256" indent="0">
              <a:buNone/>
              <a:defRPr sz="4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C6B15A-9A7D-D349-A88D-7CE09EAD3B90}" type="datetimeFigureOut">
              <a:rPr lang="en-US" smtClean="0"/>
              <a:t>11/11/14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839FBC-F053-7946-BBC8-FE42768A0BB8}" type="slidenum">
              <a:rPr lang="en-US" smtClean="0"/>
              <a:t>‹#›</a:t>
            </a:fld>
            <a:endParaRPr lang="en-US"/>
          </a:p>
        </p:txBody>
      </p:sp>
    </p:spTree>
    <p:extLst>
      <p:ext uri="{BB962C8B-B14F-4D97-AF65-F5344CB8AC3E}">
        <p14:creationId xmlns:p14="http://schemas.microsoft.com/office/powerpoint/2010/main" val="2885656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926457" y="9216391"/>
            <a:ext cx="53052343" cy="26071829"/>
          </a:xfrm>
        </p:spPr>
        <p:txBody>
          <a:bodyPr/>
          <a:lstStyle>
            <a:lvl1pPr>
              <a:defRPr sz="8600"/>
            </a:lvl1pPr>
            <a:lvl2pPr>
              <a:defRPr sz="7400"/>
            </a:lvl2pPr>
            <a:lvl3pPr>
              <a:defRPr sz="6200"/>
            </a:lvl3pPr>
            <a:lvl4pPr>
              <a:defRPr sz="5600"/>
            </a:lvl4pPr>
            <a:lvl5pPr>
              <a:defRPr sz="5600"/>
            </a:lvl5pPr>
            <a:lvl6pPr>
              <a:defRPr sz="5600"/>
            </a:lvl6pPr>
            <a:lvl7pPr>
              <a:defRPr sz="5600"/>
            </a:lvl7pPr>
            <a:lvl8pPr>
              <a:defRPr sz="5600"/>
            </a:lvl8pPr>
            <a:lvl9pPr>
              <a:defRPr sz="5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527442" y="9216391"/>
            <a:ext cx="53052347" cy="26071829"/>
          </a:xfrm>
        </p:spPr>
        <p:txBody>
          <a:bodyPr/>
          <a:lstStyle>
            <a:lvl1pPr>
              <a:defRPr sz="8600"/>
            </a:lvl1pPr>
            <a:lvl2pPr>
              <a:defRPr sz="7400"/>
            </a:lvl2pPr>
            <a:lvl3pPr>
              <a:defRPr sz="6200"/>
            </a:lvl3pPr>
            <a:lvl4pPr>
              <a:defRPr sz="5600"/>
            </a:lvl4pPr>
            <a:lvl5pPr>
              <a:defRPr sz="5600"/>
            </a:lvl5pPr>
            <a:lvl6pPr>
              <a:defRPr sz="5600"/>
            </a:lvl6pPr>
            <a:lvl7pPr>
              <a:defRPr sz="5600"/>
            </a:lvl7pPr>
            <a:lvl8pPr>
              <a:defRPr sz="5600"/>
            </a:lvl8pPr>
            <a:lvl9pPr>
              <a:defRPr sz="5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C6B15A-9A7D-D349-A88D-7CE09EAD3B90}" type="datetimeFigureOut">
              <a:rPr lang="en-US" smtClean="0"/>
              <a:t>11/11/14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39FBC-F053-7946-BBC8-FE42768A0BB8}" type="slidenum">
              <a:rPr lang="en-US" smtClean="0"/>
              <a:t>‹#›</a:t>
            </a:fld>
            <a:endParaRPr lang="en-US"/>
          </a:p>
        </p:txBody>
      </p:sp>
    </p:spTree>
    <p:extLst>
      <p:ext uri="{BB962C8B-B14F-4D97-AF65-F5344CB8AC3E}">
        <p14:creationId xmlns:p14="http://schemas.microsoft.com/office/powerpoint/2010/main" val="3420356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659131"/>
            <a:ext cx="29626560" cy="2743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3684271"/>
            <a:ext cx="14544677" cy="1535429"/>
          </a:xfrm>
        </p:spPr>
        <p:txBody>
          <a:bodyPr anchor="b"/>
          <a:lstStyle>
            <a:lvl1pPr marL="0" indent="0">
              <a:buNone/>
              <a:defRPr sz="7400" b="1"/>
            </a:lvl1pPr>
            <a:lvl2pPr marL="1410782" indent="0">
              <a:buNone/>
              <a:defRPr sz="6200" b="1"/>
            </a:lvl2pPr>
            <a:lvl3pPr marL="2821564" indent="0">
              <a:buNone/>
              <a:defRPr sz="5600" b="1"/>
            </a:lvl3pPr>
            <a:lvl4pPr marL="4232346" indent="0">
              <a:buNone/>
              <a:defRPr sz="4900" b="1"/>
            </a:lvl4pPr>
            <a:lvl5pPr marL="5643128" indent="0">
              <a:buNone/>
              <a:defRPr sz="4900" b="1"/>
            </a:lvl5pPr>
            <a:lvl6pPr marL="7053910" indent="0">
              <a:buNone/>
              <a:defRPr sz="4900" b="1"/>
            </a:lvl6pPr>
            <a:lvl7pPr marL="8464692" indent="0">
              <a:buNone/>
              <a:defRPr sz="4900" b="1"/>
            </a:lvl7pPr>
            <a:lvl8pPr marL="9875474" indent="0">
              <a:buNone/>
              <a:defRPr sz="4900" b="1"/>
            </a:lvl8pPr>
            <a:lvl9pPr marL="11286256" indent="0">
              <a:buNone/>
              <a:defRPr sz="4900" b="1"/>
            </a:lvl9pPr>
          </a:lstStyle>
          <a:p>
            <a:pPr lvl="0"/>
            <a:r>
              <a:rPr lang="en-US" smtClean="0"/>
              <a:t>Click to edit Master text styles</a:t>
            </a:r>
          </a:p>
        </p:txBody>
      </p:sp>
      <p:sp>
        <p:nvSpPr>
          <p:cNvPr id="4" name="Content Placeholder 3"/>
          <p:cNvSpPr>
            <a:spLocks noGrp="1"/>
          </p:cNvSpPr>
          <p:nvPr>
            <p:ph sz="half" idx="2"/>
          </p:nvPr>
        </p:nvSpPr>
        <p:spPr>
          <a:xfrm>
            <a:off x="1645920" y="5219700"/>
            <a:ext cx="14544677" cy="9483091"/>
          </a:xfrm>
        </p:spPr>
        <p:txBody>
          <a:bodyPr/>
          <a:lstStyle>
            <a:lvl1pPr>
              <a:defRPr sz="7400"/>
            </a:lvl1pPr>
            <a:lvl2pPr>
              <a:defRPr sz="6200"/>
            </a:lvl2pPr>
            <a:lvl3pPr>
              <a:defRPr sz="5600"/>
            </a:lvl3pPr>
            <a:lvl4pPr>
              <a:defRPr sz="4900"/>
            </a:lvl4pPr>
            <a:lvl5pPr>
              <a:defRPr sz="4900"/>
            </a:lvl5pPr>
            <a:lvl6pPr>
              <a:defRPr sz="4900"/>
            </a:lvl6pPr>
            <a:lvl7pPr>
              <a:defRPr sz="4900"/>
            </a:lvl7pPr>
            <a:lvl8pPr>
              <a:defRPr sz="4900"/>
            </a:lvl8pPr>
            <a:lvl9pPr>
              <a:defRPr sz="4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3684271"/>
            <a:ext cx="14550390" cy="1535429"/>
          </a:xfrm>
        </p:spPr>
        <p:txBody>
          <a:bodyPr anchor="b"/>
          <a:lstStyle>
            <a:lvl1pPr marL="0" indent="0">
              <a:buNone/>
              <a:defRPr sz="7400" b="1"/>
            </a:lvl1pPr>
            <a:lvl2pPr marL="1410782" indent="0">
              <a:buNone/>
              <a:defRPr sz="6200" b="1"/>
            </a:lvl2pPr>
            <a:lvl3pPr marL="2821564" indent="0">
              <a:buNone/>
              <a:defRPr sz="5600" b="1"/>
            </a:lvl3pPr>
            <a:lvl4pPr marL="4232346" indent="0">
              <a:buNone/>
              <a:defRPr sz="4900" b="1"/>
            </a:lvl4pPr>
            <a:lvl5pPr marL="5643128" indent="0">
              <a:buNone/>
              <a:defRPr sz="4900" b="1"/>
            </a:lvl5pPr>
            <a:lvl6pPr marL="7053910" indent="0">
              <a:buNone/>
              <a:defRPr sz="4900" b="1"/>
            </a:lvl6pPr>
            <a:lvl7pPr marL="8464692" indent="0">
              <a:buNone/>
              <a:defRPr sz="4900" b="1"/>
            </a:lvl7pPr>
            <a:lvl8pPr marL="9875474" indent="0">
              <a:buNone/>
              <a:defRPr sz="4900" b="1"/>
            </a:lvl8pPr>
            <a:lvl9pPr marL="11286256" indent="0">
              <a:buNone/>
              <a:defRPr sz="4900" b="1"/>
            </a:lvl9pPr>
          </a:lstStyle>
          <a:p>
            <a:pPr lvl="0"/>
            <a:r>
              <a:rPr lang="en-US" smtClean="0"/>
              <a:t>Click to edit Master text styles</a:t>
            </a:r>
          </a:p>
        </p:txBody>
      </p:sp>
      <p:sp>
        <p:nvSpPr>
          <p:cNvPr id="6" name="Content Placeholder 5"/>
          <p:cNvSpPr>
            <a:spLocks noGrp="1"/>
          </p:cNvSpPr>
          <p:nvPr>
            <p:ph sz="quarter" idx="4"/>
          </p:nvPr>
        </p:nvSpPr>
        <p:spPr>
          <a:xfrm>
            <a:off x="16722092" y="5219700"/>
            <a:ext cx="14550390" cy="9483091"/>
          </a:xfrm>
        </p:spPr>
        <p:txBody>
          <a:bodyPr/>
          <a:lstStyle>
            <a:lvl1pPr>
              <a:defRPr sz="7400"/>
            </a:lvl1pPr>
            <a:lvl2pPr>
              <a:defRPr sz="6200"/>
            </a:lvl2pPr>
            <a:lvl3pPr>
              <a:defRPr sz="5600"/>
            </a:lvl3pPr>
            <a:lvl4pPr>
              <a:defRPr sz="4900"/>
            </a:lvl4pPr>
            <a:lvl5pPr>
              <a:defRPr sz="4900"/>
            </a:lvl5pPr>
            <a:lvl6pPr>
              <a:defRPr sz="4900"/>
            </a:lvl6pPr>
            <a:lvl7pPr>
              <a:defRPr sz="4900"/>
            </a:lvl7pPr>
            <a:lvl8pPr>
              <a:defRPr sz="4900"/>
            </a:lvl8pPr>
            <a:lvl9pPr>
              <a:defRPr sz="4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C6B15A-9A7D-D349-A88D-7CE09EAD3B90}" type="datetimeFigureOut">
              <a:rPr lang="en-US" smtClean="0"/>
              <a:t>11/11/14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839FBC-F053-7946-BBC8-FE42768A0BB8}" type="slidenum">
              <a:rPr lang="en-US" smtClean="0"/>
              <a:t>‹#›</a:t>
            </a:fld>
            <a:endParaRPr lang="en-US"/>
          </a:p>
        </p:txBody>
      </p:sp>
    </p:spTree>
    <p:extLst>
      <p:ext uri="{BB962C8B-B14F-4D97-AF65-F5344CB8AC3E}">
        <p14:creationId xmlns:p14="http://schemas.microsoft.com/office/powerpoint/2010/main" val="1338856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C6B15A-9A7D-D349-A88D-7CE09EAD3B90}" type="datetimeFigureOut">
              <a:rPr lang="en-US" smtClean="0"/>
              <a:t>11/11/14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839FBC-F053-7946-BBC8-FE42768A0BB8}" type="slidenum">
              <a:rPr lang="en-US" smtClean="0"/>
              <a:t>‹#›</a:t>
            </a:fld>
            <a:endParaRPr lang="en-US"/>
          </a:p>
        </p:txBody>
      </p:sp>
    </p:spTree>
    <p:extLst>
      <p:ext uri="{BB962C8B-B14F-4D97-AF65-F5344CB8AC3E}">
        <p14:creationId xmlns:p14="http://schemas.microsoft.com/office/powerpoint/2010/main" val="193179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6B15A-9A7D-D349-A88D-7CE09EAD3B90}" type="datetimeFigureOut">
              <a:rPr lang="en-US" smtClean="0"/>
              <a:t>11/11/14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839FBC-F053-7946-BBC8-FE42768A0BB8}" type="slidenum">
              <a:rPr lang="en-US" smtClean="0"/>
              <a:t>‹#›</a:t>
            </a:fld>
            <a:endParaRPr lang="en-US"/>
          </a:p>
        </p:txBody>
      </p:sp>
    </p:spTree>
    <p:extLst>
      <p:ext uri="{BB962C8B-B14F-4D97-AF65-F5344CB8AC3E}">
        <p14:creationId xmlns:p14="http://schemas.microsoft.com/office/powerpoint/2010/main" val="3013283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655320"/>
            <a:ext cx="10829927" cy="2788920"/>
          </a:xfrm>
        </p:spPr>
        <p:txBody>
          <a:bodyPr anchor="b"/>
          <a:lstStyle>
            <a:lvl1pPr algn="l">
              <a:defRPr sz="6200" b="1"/>
            </a:lvl1pPr>
          </a:lstStyle>
          <a:p>
            <a:r>
              <a:rPr lang="en-US" smtClean="0"/>
              <a:t>Click to edit Master title style</a:t>
            </a:r>
            <a:endParaRPr lang="en-US"/>
          </a:p>
        </p:txBody>
      </p:sp>
      <p:sp>
        <p:nvSpPr>
          <p:cNvPr id="3" name="Content Placeholder 2"/>
          <p:cNvSpPr>
            <a:spLocks noGrp="1"/>
          </p:cNvSpPr>
          <p:nvPr>
            <p:ph idx="1"/>
          </p:nvPr>
        </p:nvSpPr>
        <p:spPr>
          <a:xfrm>
            <a:off x="12870180" y="655321"/>
            <a:ext cx="18402300" cy="14047471"/>
          </a:xfrm>
        </p:spPr>
        <p:txBody>
          <a:bodyPr/>
          <a:lstStyle>
            <a:lvl1pPr>
              <a:defRPr sz="9900"/>
            </a:lvl1pPr>
            <a:lvl2pPr>
              <a:defRPr sz="8600"/>
            </a:lvl2pPr>
            <a:lvl3pPr>
              <a:defRPr sz="74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3444241"/>
            <a:ext cx="10829927" cy="11258551"/>
          </a:xfrm>
        </p:spPr>
        <p:txBody>
          <a:bodyPr/>
          <a:lstStyle>
            <a:lvl1pPr marL="0" indent="0">
              <a:buNone/>
              <a:defRPr sz="4300"/>
            </a:lvl1pPr>
            <a:lvl2pPr marL="1410782" indent="0">
              <a:buNone/>
              <a:defRPr sz="3700"/>
            </a:lvl2pPr>
            <a:lvl3pPr marL="2821564" indent="0">
              <a:buNone/>
              <a:defRPr sz="3100"/>
            </a:lvl3pPr>
            <a:lvl4pPr marL="4232346" indent="0">
              <a:buNone/>
              <a:defRPr sz="2800"/>
            </a:lvl4pPr>
            <a:lvl5pPr marL="5643128" indent="0">
              <a:buNone/>
              <a:defRPr sz="2800"/>
            </a:lvl5pPr>
            <a:lvl6pPr marL="7053910" indent="0">
              <a:buNone/>
              <a:defRPr sz="2800"/>
            </a:lvl6pPr>
            <a:lvl7pPr marL="8464692" indent="0">
              <a:buNone/>
              <a:defRPr sz="2800"/>
            </a:lvl7pPr>
            <a:lvl8pPr marL="9875474" indent="0">
              <a:buNone/>
              <a:defRPr sz="2800"/>
            </a:lvl8pPr>
            <a:lvl9pPr marL="11286256" indent="0">
              <a:buNone/>
              <a:defRPr sz="2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6B15A-9A7D-D349-A88D-7CE09EAD3B90}" type="datetimeFigureOut">
              <a:rPr lang="en-US" smtClean="0"/>
              <a:t>11/11/14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39FBC-F053-7946-BBC8-FE42768A0BB8}" type="slidenum">
              <a:rPr lang="en-US" smtClean="0"/>
              <a:t>‹#›</a:t>
            </a:fld>
            <a:endParaRPr lang="en-US"/>
          </a:p>
        </p:txBody>
      </p:sp>
    </p:spTree>
    <p:extLst>
      <p:ext uri="{BB962C8B-B14F-4D97-AF65-F5344CB8AC3E}">
        <p14:creationId xmlns:p14="http://schemas.microsoft.com/office/powerpoint/2010/main" val="3862108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1521440"/>
            <a:ext cx="19751040" cy="1360171"/>
          </a:xfrm>
        </p:spPr>
        <p:txBody>
          <a:bodyPr anchor="b"/>
          <a:lstStyle>
            <a:lvl1pPr algn="l">
              <a:defRPr sz="6200" b="1"/>
            </a:lvl1pPr>
          </a:lstStyle>
          <a:p>
            <a:r>
              <a:rPr lang="en-US" smtClean="0"/>
              <a:t>Click to edit Master title style</a:t>
            </a:r>
            <a:endParaRPr lang="en-US"/>
          </a:p>
        </p:txBody>
      </p:sp>
      <p:sp>
        <p:nvSpPr>
          <p:cNvPr id="3" name="Picture Placeholder 2"/>
          <p:cNvSpPr>
            <a:spLocks noGrp="1"/>
          </p:cNvSpPr>
          <p:nvPr>
            <p:ph type="pic" idx="1"/>
          </p:nvPr>
        </p:nvSpPr>
        <p:spPr>
          <a:xfrm>
            <a:off x="6452237" y="1470660"/>
            <a:ext cx="19751040" cy="9875520"/>
          </a:xfrm>
        </p:spPr>
        <p:txBody>
          <a:bodyPr/>
          <a:lstStyle>
            <a:lvl1pPr marL="0" indent="0">
              <a:buNone/>
              <a:defRPr sz="9900"/>
            </a:lvl1pPr>
            <a:lvl2pPr marL="1410782" indent="0">
              <a:buNone/>
              <a:defRPr sz="8600"/>
            </a:lvl2pPr>
            <a:lvl3pPr marL="2821564" indent="0">
              <a:buNone/>
              <a:defRPr sz="7400"/>
            </a:lvl3pPr>
            <a:lvl4pPr marL="4232346" indent="0">
              <a:buNone/>
              <a:defRPr sz="6200"/>
            </a:lvl4pPr>
            <a:lvl5pPr marL="5643128" indent="0">
              <a:buNone/>
              <a:defRPr sz="6200"/>
            </a:lvl5pPr>
            <a:lvl6pPr marL="7053910" indent="0">
              <a:buNone/>
              <a:defRPr sz="6200"/>
            </a:lvl6pPr>
            <a:lvl7pPr marL="8464692" indent="0">
              <a:buNone/>
              <a:defRPr sz="6200"/>
            </a:lvl7pPr>
            <a:lvl8pPr marL="9875474" indent="0">
              <a:buNone/>
              <a:defRPr sz="6200"/>
            </a:lvl8pPr>
            <a:lvl9pPr marL="11286256" indent="0">
              <a:buNone/>
              <a:defRPr sz="6200"/>
            </a:lvl9pPr>
          </a:lstStyle>
          <a:p>
            <a:endParaRPr lang="en-US"/>
          </a:p>
        </p:txBody>
      </p:sp>
      <p:sp>
        <p:nvSpPr>
          <p:cNvPr id="4" name="Text Placeholder 3"/>
          <p:cNvSpPr>
            <a:spLocks noGrp="1"/>
          </p:cNvSpPr>
          <p:nvPr>
            <p:ph type="body" sz="half" idx="2"/>
          </p:nvPr>
        </p:nvSpPr>
        <p:spPr>
          <a:xfrm>
            <a:off x="6452237" y="12881611"/>
            <a:ext cx="19751040" cy="1931669"/>
          </a:xfrm>
        </p:spPr>
        <p:txBody>
          <a:bodyPr/>
          <a:lstStyle>
            <a:lvl1pPr marL="0" indent="0">
              <a:buNone/>
              <a:defRPr sz="4300"/>
            </a:lvl1pPr>
            <a:lvl2pPr marL="1410782" indent="0">
              <a:buNone/>
              <a:defRPr sz="3700"/>
            </a:lvl2pPr>
            <a:lvl3pPr marL="2821564" indent="0">
              <a:buNone/>
              <a:defRPr sz="3100"/>
            </a:lvl3pPr>
            <a:lvl4pPr marL="4232346" indent="0">
              <a:buNone/>
              <a:defRPr sz="2800"/>
            </a:lvl4pPr>
            <a:lvl5pPr marL="5643128" indent="0">
              <a:buNone/>
              <a:defRPr sz="2800"/>
            </a:lvl5pPr>
            <a:lvl6pPr marL="7053910" indent="0">
              <a:buNone/>
              <a:defRPr sz="2800"/>
            </a:lvl6pPr>
            <a:lvl7pPr marL="8464692" indent="0">
              <a:buNone/>
              <a:defRPr sz="2800"/>
            </a:lvl7pPr>
            <a:lvl8pPr marL="9875474" indent="0">
              <a:buNone/>
              <a:defRPr sz="2800"/>
            </a:lvl8pPr>
            <a:lvl9pPr marL="11286256" indent="0">
              <a:buNone/>
              <a:defRPr sz="2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6B15A-9A7D-D349-A88D-7CE09EAD3B90}" type="datetimeFigureOut">
              <a:rPr lang="en-US" smtClean="0"/>
              <a:t>11/11/14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839FBC-F053-7946-BBC8-FE42768A0BB8}" type="slidenum">
              <a:rPr lang="en-US" smtClean="0"/>
              <a:t>‹#›</a:t>
            </a:fld>
            <a:endParaRPr lang="en-US"/>
          </a:p>
        </p:txBody>
      </p:sp>
    </p:spTree>
    <p:extLst>
      <p:ext uri="{BB962C8B-B14F-4D97-AF65-F5344CB8AC3E}">
        <p14:creationId xmlns:p14="http://schemas.microsoft.com/office/powerpoint/2010/main" val="7490241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659131"/>
            <a:ext cx="29626560" cy="2743200"/>
          </a:xfrm>
          <a:prstGeom prst="rect">
            <a:avLst/>
          </a:prstGeom>
        </p:spPr>
        <p:txBody>
          <a:bodyPr vert="horz" lIns="282156" tIns="141078" rIns="282156" bIns="14107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3840481"/>
            <a:ext cx="29626560" cy="10862311"/>
          </a:xfrm>
          <a:prstGeom prst="rect">
            <a:avLst/>
          </a:prstGeom>
        </p:spPr>
        <p:txBody>
          <a:bodyPr vert="horz" lIns="282156" tIns="141078" rIns="282156" bIns="14107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15255241"/>
            <a:ext cx="7680960" cy="876300"/>
          </a:xfrm>
          <a:prstGeom prst="rect">
            <a:avLst/>
          </a:prstGeom>
        </p:spPr>
        <p:txBody>
          <a:bodyPr vert="horz" lIns="282156" tIns="141078" rIns="282156" bIns="141078" rtlCol="0" anchor="ctr"/>
          <a:lstStyle>
            <a:lvl1pPr algn="l">
              <a:defRPr sz="3700">
                <a:solidFill>
                  <a:schemeClr val="tx1">
                    <a:tint val="75000"/>
                  </a:schemeClr>
                </a:solidFill>
              </a:defRPr>
            </a:lvl1pPr>
          </a:lstStyle>
          <a:p>
            <a:fld id="{D9C6B15A-9A7D-D349-A88D-7CE09EAD3B90}" type="datetimeFigureOut">
              <a:rPr lang="en-US" smtClean="0"/>
              <a:t>11/11/14</a:t>
            </a:fld>
            <a:endParaRPr lang="en-US"/>
          </a:p>
        </p:txBody>
      </p:sp>
      <p:sp>
        <p:nvSpPr>
          <p:cNvPr id="5" name="Footer Placeholder 4"/>
          <p:cNvSpPr>
            <a:spLocks noGrp="1"/>
          </p:cNvSpPr>
          <p:nvPr>
            <p:ph type="ftr" sz="quarter" idx="3"/>
          </p:nvPr>
        </p:nvSpPr>
        <p:spPr>
          <a:xfrm>
            <a:off x="11247120" y="15255241"/>
            <a:ext cx="10424160" cy="876300"/>
          </a:xfrm>
          <a:prstGeom prst="rect">
            <a:avLst/>
          </a:prstGeom>
        </p:spPr>
        <p:txBody>
          <a:bodyPr vert="horz" lIns="282156" tIns="141078" rIns="282156" bIns="141078" rtlCol="0" anchor="ctr"/>
          <a:lstStyle>
            <a:lvl1pPr algn="ctr">
              <a:defRPr sz="3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15255241"/>
            <a:ext cx="7680960" cy="876300"/>
          </a:xfrm>
          <a:prstGeom prst="rect">
            <a:avLst/>
          </a:prstGeom>
        </p:spPr>
        <p:txBody>
          <a:bodyPr vert="horz" lIns="282156" tIns="141078" rIns="282156" bIns="141078" rtlCol="0" anchor="ctr"/>
          <a:lstStyle>
            <a:lvl1pPr algn="r">
              <a:defRPr sz="3700">
                <a:solidFill>
                  <a:schemeClr val="tx1">
                    <a:tint val="75000"/>
                  </a:schemeClr>
                </a:solidFill>
              </a:defRPr>
            </a:lvl1pPr>
          </a:lstStyle>
          <a:p>
            <a:fld id="{2A839FBC-F053-7946-BBC8-FE42768A0BB8}" type="slidenum">
              <a:rPr lang="en-US" smtClean="0"/>
              <a:t>‹#›</a:t>
            </a:fld>
            <a:endParaRPr lang="en-US"/>
          </a:p>
        </p:txBody>
      </p:sp>
    </p:spTree>
    <p:extLst>
      <p:ext uri="{BB962C8B-B14F-4D97-AF65-F5344CB8AC3E}">
        <p14:creationId xmlns:p14="http://schemas.microsoft.com/office/powerpoint/2010/main" val="3316593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10782" rtl="0" eaLnBrk="1" latinLnBrk="0" hangingPunct="1">
        <a:spcBef>
          <a:spcPct val="0"/>
        </a:spcBef>
        <a:buNone/>
        <a:defRPr sz="13600" kern="1200">
          <a:solidFill>
            <a:schemeClr val="tx1"/>
          </a:solidFill>
          <a:latin typeface="+mj-lt"/>
          <a:ea typeface="+mj-ea"/>
          <a:cs typeface="+mj-cs"/>
        </a:defRPr>
      </a:lvl1pPr>
    </p:titleStyle>
    <p:bodyStyle>
      <a:lvl1pPr marL="1058087" indent="-1058087" algn="l" defTabSz="1410782" rtl="0" eaLnBrk="1" latinLnBrk="0" hangingPunct="1">
        <a:spcBef>
          <a:spcPct val="20000"/>
        </a:spcBef>
        <a:buFont typeface="Arial"/>
        <a:buChar char="•"/>
        <a:defRPr sz="9900" kern="1200">
          <a:solidFill>
            <a:schemeClr val="tx1"/>
          </a:solidFill>
          <a:latin typeface="+mn-lt"/>
          <a:ea typeface="+mn-ea"/>
          <a:cs typeface="+mn-cs"/>
        </a:defRPr>
      </a:lvl1pPr>
      <a:lvl2pPr marL="2292521" indent="-881739" algn="l" defTabSz="1410782" rtl="0" eaLnBrk="1" latinLnBrk="0" hangingPunct="1">
        <a:spcBef>
          <a:spcPct val="20000"/>
        </a:spcBef>
        <a:buFont typeface="Arial"/>
        <a:buChar char="–"/>
        <a:defRPr sz="8600" kern="1200">
          <a:solidFill>
            <a:schemeClr val="tx1"/>
          </a:solidFill>
          <a:latin typeface="+mn-lt"/>
          <a:ea typeface="+mn-ea"/>
          <a:cs typeface="+mn-cs"/>
        </a:defRPr>
      </a:lvl2pPr>
      <a:lvl3pPr marL="3526955" indent="-705391" algn="l" defTabSz="1410782" rtl="0" eaLnBrk="1" latinLnBrk="0" hangingPunct="1">
        <a:spcBef>
          <a:spcPct val="20000"/>
        </a:spcBef>
        <a:buFont typeface="Arial"/>
        <a:buChar char="•"/>
        <a:defRPr sz="7400" kern="1200">
          <a:solidFill>
            <a:schemeClr val="tx1"/>
          </a:solidFill>
          <a:latin typeface="+mn-lt"/>
          <a:ea typeface="+mn-ea"/>
          <a:cs typeface="+mn-cs"/>
        </a:defRPr>
      </a:lvl3pPr>
      <a:lvl4pPr marL="4937737" indent="-705391" algn="l" defTabSz="1410782" rtl="0" eaLnBrk="1" latinLnBrk="0" hangingPunct="1">
        <a:spcBef>
          <a:spcPct val="20000"/>
        </a:spcBef>
        <a:buFont typeface="Arial"/>
        <a:buChar char="–"/>
        <a:defRPr sz="6200" kern="1200">
          <a:solidFill>
            <a:schemeClr val="tx1"/>
          </a:solidFill>
          <a:latin typeface="+mn-lt"/>
          <a:ea typeface="+mn-ea"/>
          <a:cs typeface="+mn-cs"/>
        </a:defRPr>
      </a:lvl4pPr>
      <a:lvl5pPr marL="6348519" indent="-705391" algn="l" defTabSz="1410782" rtl="0" eaLnBrk="1" latinLnBrk="0" hangingPunct="1">
        <a:spcBef>
          <a:spcPct val="20000"/>
        </a:spcBef>
        <a:buFont typeface="Arial"/>
        <a:buChar char="»"/>
        <a:defRPr sz="6200" kern="1200">
          <a:solidFill>
            <a:schemeClr val="tx1"/>
          </a:solidFill>
          <a:latin typeface="+mn-lt"/>
          <a:ea typeface="+mn-ea"/>
          <a:cs typeface="+mn-cs"/>
        </a:defRPr>
      </a:lvl5pPr>
      <a:lvl6pPr marL="7759301" indent="-705391" algn="l" defTabSz="1410782" rtl="0" eaLnBrk="1" latinLnBrk="0" hangingPunct="1">
        <a:spcBef>
          <a:spcPct val="20000"/>
        </a:spcBef>
        <a:buFont typeface="Arial"/>
        <a:buChar char="•"/>
        <a:defRPr sz="6200" kern="1200">
          <a:solidFill>
            <a:schemeClr val="tx1"/>
          </a:solidFill>
          <a:latin typeface="+mn-lt"/>
          <a:ea typeface="+mn-ea"/>
          <a:cs typeface="+mn-cs"/>
        </a:defRPr>
      </a:lvl6pPr>
      <a:lvl7pPr marL="9170083" indent="-705391" algn="l" defTabSz="1410782" rtl="0" eaLnBrk="1" latinLnBrk="0" hangingPunct="1">
        <a:spcBef>
          <a:spcPct val="20000"/>
        </a:spcBef>
        <a:buFont typeface="Arial"/>
        <a:buChar char="•"/>
        <a:defRPr sz="6200" kern="1200">
          <a:solidFill>
            <a:schemeClr val="tx1"/>
          </a:solidFill>
          <a:latin typeface="+mn-lt"/>
          <a:ea typeface="+mn-ea"/>
          <a:cs typeface="+mn-cs"/>
        </a:defRPr>
      </a:lvl7pPr>
      <a:lvl8pPr marL="10580865" indent="-705391" algn="l" defTabSz="1410782" rtl="0" eaLnBrk="1" latinLnBrk="0" hangingPunct="1">
        <a:spcBef>
          <a:spcPct val="20000"/>
        </a:spcBef>
        <a:buFont typeface="Arial"/>
        <a:buChar char="•"/>
        <a:defRPr sz="6200" kern="1200">
          <a:solidFill>
            <a:schemeClr val="tx1"/>
          </a:solidFill>
          <a:latin typeface="+mn-lt"/>
          <a:ea typeface="+mn-ea"/>
          <a:cs typeface="+mn-cs"/>
        </a:defRPr>
      </a:lvl8pPr>
      <a:lvl9pPr marL="11991647" indent="-705391" algn="l" defTabSz="1410782" rtl="0" eaLnBrk="1" latinLnBrk="0" hangingPunct="1">
        <a:spcBef>
          <a:spcPct val="20000"/>
        </a:spcBef>
        <a:buFont typeface="Arial"/>
        <a:buChar char="•"/>
        <a:defRPr sz="6200" kern="1200">
          <a:solidFill>
            <a:schemeClr val="tx1"/>
          </a:solidFill>
          <a:latin typeface="+mn-lt"/>
          <a:ea typeface="+mn-ea"/>
          <a:cs typeface="+mn-cs"/>
        </a:defRPr>
      </a:lvl9pPr>
    </p:bodyStyle>
    <p:otherStyle>
      <a:defPPr>
        <a:defRPr lang="en-US"/>
      </a:defPPr>
      <a:lvl1pPr marL="0" algn="l" defTabSz="1410782" rtl="0" eaLnBrk="1" latinLnBrk="0" hangingPunct="1">
        <a:defRPr sz="5600" kern="1200">
          <a:solidFill>
            <a:schemeClr val="tx1"/>
          </a:solidFill>
          <a:latin typeface="+mn-lt"/>
          <a:ea typeface="+mn-ea"/>
          <a:cs typeface="+mn-cs"/>
        </a:defRPr>
      </a:lvl1pPr>
      <a:lvl2pPr marL="1410782" algn="l" defTabSz="1410782" rtl="0" eaLnBrk="1" latinLnBrk="0" hangingPunct="1">
        <a:defRPr sz="5600" kern="1200">
          <a:solidFill>
            <a:schemeClr val="tx1"/>
          </a:solidFill>
          <a:latin typeface="+mn-lt"/>
          <a:ea typeface="+mn-ea"/>
          <a:cs typeface="+mn-cs"/>
        </a:defRPr>
      </a:lvl2pPr>
      <a:lvl3pPr marL="2821564" algn="l" defTabSz="1410782" rtl="0" eaLnBrk="1" latinLnBrk="0" hangingPunct="1">
        <a:defRPr sz="5600" kern="1200">
          <a:solidFill>
            <a:schemeClr val="tx1"/>
          </a:solidFill>
          <a:latin typeface="+mn-lt"/>
          <a:ea typeface="+mn-ea"/>
          <a:cs typeface="+mn-cs"/>
        </a:defRPr>
      </a:lvl3pPr>
      <a:lvl4pPr marL="4232346" algn="l" defTabSz="1410782" rtl="0" eaLnBrk="1" latinLnBrk="0" hangingPunct="1">
        <a:defRPr sz="5600" kern="1200">
          <a:solidFill>
            <a:schemeClr val="tx1"/>
          </a:solidFill>
          <a:latin typeface="+mn-lt"/>
          <a:ea typeface="+mn-ea"/>
          <a:cs typeface="+mn-cs"/>
        </a:defRPr>
      </a:lvl4pPr>
      <a:lvl5pPr marL="5643128" algn="l" defTabSz="1410782" rtl="0" eaLnBrk="1" latinLnBrk="0" hangingPunct="1">
        <a:defRPr sz="5600" kern="1200">
          <a:solidFill>
            <a:schemeClr val="tx1"/>
          </a:solidFill>
          <a:latin typeface="+mn-lt"/>
          <a:ea typeface="+mn-ea"/>
          <a:cs typeface="+mn-cs"/>
        </a:defRPr>
      </a:lvl5pPr>
      <a:lvl6pPr marL="7053910" algn="l" defTabSz="1410782" rtl="0" eaLnBrk="1" latinLnBrk="0" hangingPunct="1">
        <a:defRPr sz="5600" kern="1200">
          <a:solidFill>
            <a:schemeClr val="tx1"/>
          </a:solidFill>
          <a:latin typeface="+mn-lt"/>
          <a:ea typeface="+mn-ea"/>
          <a:cs typeface="+mn-cs"/>
        </a:defRPr>
      </a:lvl6pPr>
      <a:lvl7pPr marL="8464692" algn="l" defTabSz="1410782" rtl="0" eaLnBrk="1" latinLnBrk="0" hangingPunct="1">
        <a:defRPr sz="5600" kern="1200">
          <a:solidFill>
            <a:schemeClr val="tx1"/>
          </a:solidFill>
          <a:latin typeface="+mn-lt"/>
          <a:ea typeface="+mn-ea"/>
          <a:cs typeface="+mn-cs"/>
        </a:defRPr>
      </a:lvl7pPr>
      <a:lvl8pPr marL="9875474" algn="l" defTabSz="1410782" rtl="0" eaLnBrk="1" latinLnBrk="0" hangingPunct="1">
        <a:defRPr sz="5600" kern="1200">
          <a:solidFill>
            <a:schemeClr val="tx1"/>
          </a:solidFill>
          <a:latin typeface="+mn-lt"/>
          <a:ea typeface="+mn-ea"/>
          <a:cs typeface="+mn-cs"/>
        </a:defRPr>
      </a:lvl8pPr>
      <a:lvl9pPr marL="11286256" algn="l" defTabSz="1410782" rtl="0" eaLnBrk="1" latinLnBrk="0" hangingPunct="1">
        <a:defRPr sz="5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Box 120"/>
          <p:cNvSpPr txBox="1"/>
          <p:nvPr/>
        </p:nvSpPr>
        <p:spPr>
          <a:xfrm>
            <a:off x="19941722" y="14033037"/>
            <a:ext cx="12583557" cy="1544117"/>
          </a:xfrm>
          <a:prstGeom prst="rect">
            <a:avLst/>
          </a:prstGeom>
          <a:noFill/>
          <a:ln w="76200" cmpd="sng">
            <a:solidFill>
              <a:srgbClr val="953735"/>
            </a:solidFill>
          </a:ln>
        </p:spPr>
        <p:txBody>
          <a:bodyPr wrap="square" rtlCol="0">
            <a:noAutofit/>
          </a:bodyPr>
          <a:lstStyle/>
          <a:p>
            <a:r>
              <a:rPr lang="en-US" sz="2800" b="1" dirty="0" smtClean="0"/>
              <a:t>Get Involved</a:t>
            </a:r>
          </a:p>
          <a:p>
            <a:pPr marL="685800" indent="-685800">
              <a:buFont typeface="Arial"/>
              <a:buChar char="•"/>
            </a:pPr>
            <a:r>
              <a:rPr lang="en-US" sz="2000" dirty="0" smtClean="0"/>
              <a:t>Download and use the data</a:t>
            </a:r>
          </a:p>
          <a:p>
            <a:pPr marL="685800" indent="-685800">
              <a:buFont typeface="Arial"/>
              <a:buChar char="•"/>
            </a:pPr>
            <a:r>
              <a:rPr lang="en-US" sz="2000" dirty="0" smtClean="0"/>
              <a:t>Take the survey</a:t>
            </a:r>
          </a:p>
          <a:p>
            <a:pPr marL="685800" indent="-685800">
              <a:buFont typeface="Arial"/>
              <a:buChar char="•"/>
            </a:pPr>
            <a:r>
              <a:rPr lang="en-US" sz="2000" dirty="0" smtClean="0"/>
              <a:t>Join the user group</a:t>
            </a:r>
            <a:endParaRPr lang="en-US" sz="2000" dirty="0"/>
          </a:p>
        </p:txBody>
      </p:sp>
      <p:pic>
        <p:nvPicPr>
          <p:cNvPr id="120" name="Picture 119"/>
          <p:cNvPicPr>
            <a:picLocks noChangeAspect="1"/>
          </p:cNvPicPr>
          <p:nvPr/>
        </p:nvPicPr>
        <p:blipFill rotWithShape="1">
          <a:blip r:embed="rId2" cstate="print">
            <a:extLst>
              <a:ext uri="{28A0092B-C50C-407E-A947-70E740481C1C}">
                <a14:useLocalDpi xmlns:a14="http://schemas.microsoft.com/office/drawing/2010/main" val="0"/>
              </a:ext>
            </a:extLst>
          </a:blip>
          <a:srcRect t="131"/>
          <a:stretch/>
        </p:blipFill>
        <p:spPr>
          <a:xfrm>
            <a:off x="26320385" y="8558777"/>
            <a:ext cx="6142404" cy="5115672"/>
          </a:xfrm>
          <a:prstGeom prst="rect">
            <a:avLst/>
          </a:prstGeom>
          <a:ln w="76200" cmpd="sng">
            <a:solidFill>
              <a:schemeClr val="accent2">
                <a:lumMod val="75000"/>
              </a:schemeClr>
            </a:solidFill>
          </a:ln>
          <a:effectLst/>
        </p:spPr>
      </p:pic>
      <p:pic>
        <p:nvPicPr>
          <p:cNvPr id="10" name="Picture 9"/>
          <p:cNvPicPr>
            <a:picLocks noChangeAspect="1"/>
          </p:cNvPicPr>
          <p:nvPr/>
        </p:nvPicPr>
        <p:blipFill rotWithShape="1">
          <a:blip r:embed="rId3"/>
          <a:srcRect l="22457" r="4553"/>
          <a:stretch/>
        </p:blipFill>
        <p:spPr>
          <a:xfrm>
            <a:off x="27762088" y="1720172"/>
            <a:ext cx="4529775" cy="951511"/>
          </a:xfrm>
          <a:prstGeom prst="rect">
            <a:avLst/>
          </a:prstGeom>
          <a:effectLst/>
        </p:spPr>
      </p:pic>
      <p:sp>
        <p:nvSpPr>
          <p:cNvPr id="4" name="TextBox 3"/>
          <p:cNvSpPr txBox="1"/>
          <p:nvPr/>
        </p:nvSpPr>
        <p:spPr>
          <a:xfrm>
            <a:off x="483795" y="152400"/>
            <a:ext cx="32041484" cy="1554272"/>
          </a:xfrm>
          <a:prstGeom prst="rect">
            <a:avLst/>
          </a:prstGeom>
          <a:noFill/>
          <a:effectLst/>
        </p:spPr>
        <p:txBody>
          <a:bodyPr wrap="square" lIns="0" tIns="0" rIns="0" bIns="0" rtlCol="0" anchor="t" anchorCtr="1">
            <a:spAutoFit/>
          </a:bodyPr>
          <a:lstStyle/>
          <a:p>
            <a:pPr algn="ctr"/>
            <a:r>
              <a:rPr lang="en-US" sz="10100" dirty="0" smtClean="0"/>
              <a:t>Neural Engineering Data Consortium</a:t>
            </a:r>
            <a:endParaRPr lang="en-US" sz="10100" dirty="0"/>
          </a:p>
        </p:txBody>
      </p:sp>
      <p:sp>
        <p:nvSpPr>
          <p:cNvPr id="6" name="TextBox 5"/>
          <p:cNvSpPr txBox="1"/>
          <p:nvPr/>
        </p:nvSpPr>
        <p:spPr>
          <a:xfrm>
            <a:off x="4331622" y="1627633"/>
            <a:ext cx="9016711" cy="830997"/>
          </a:xfrm>
          <a:prstGeom prst="rect">
            <a:avLst/>
          </a:prstGeom>
          <a:noFill/>
          <a:effectLst/>
        </p:spPr>
        <p:txBody>
          <a:bodyPr wrap="none" rtlCol="0">
            <a:spAutoFit/>
          </a:bodyPr>
          <a:lstStyle/>
          <a:p>
            <a:r>
              <a:rPr lang="en-US" sz="4800" dirty="0" smtClean="0">
                <a:solidFill>
                  <a:srgbClr val="953735"/>
                </a:solidFill>
              </a:rPr>
              <a:t>Iyad Obeid PhD, Joseph Picone PhD</a:t>
            </a:r>
            <a:endParaRPr lang="en-US" sz="4800" dirty="0">
              <a:solidFill>
                <a:srgbClr val="953735"/>
              </a:solidFill>
            </a:endParaRPr>
          </a:p>
        </p:txBody>
      </p:sp>
      <p:sp>
        <p:nvSpPr>
          <p:cNvPr id="7" name="TextBox 6"/>
          <p:cNvSpPr txBox="1"/>
          <p:nvPr/>
        </p:nvSpPr>
        <p:spPr>
          <a:xfrm>
            <a:off x="14394438" y="1627633"/>
            <a:ext cx="11729881" cy="830997"/>
          </a:xfrm>
          <a:prstGeom prst="rect">
            <a:avLst/>
          </a:prstGeom>
          <a:noFill/>
          <a:effectLst/>
        </p:spPr>
        <p:txBody>
          <a:bodyPr wrap="none" rtlCol="0">
            <a:spAutoFit/>
          </a:bodyPr>
          <a:lstStyle/>
          <a:p>
            <a:r>
              <a:rPr lang="en-US" sz="4800" i="1" dirty="0" smtClean="0">
                <a:solidFill>
                  <a:srgbClr val="953735"/>
                </a:solidFill>
              </a:rPr>
              <a:t>Temple University, Philadelphia, Pennsylvania</a:t>
            </a:r>
            <a:endParaRPr lang="en-US" sz="4800" i="1" dirty="0">
              <a:solidFill>
                <a:srgbClr val="953735"/>
              </a:solidFill>
            </a:endParaRPr>
          </a:p>
        </p:txBody>
      </p:sp>
      <p:pic>
        <p:nvPicPr>
          <p:cNvPr id="9" name="Picture 8"/>
          <p:cNvPicPr>
            <a:picLocks noChangeAspect="1"/>
          </p:cNvPicPr>
          <p:nvPr/>
        </p:nvPicPr>
        <p:blipFill rotWithShape="1">
          <a:blip r:embed="rId3"/>
          <a:srcRect r="77570"/>
          <a:stretch/>
        </p:blipFill>
        <p:spPr>
          <a:xfrm>
            <a:off x="29640824" y="165521"/>
            <a:ext cx="2521804" cy="1723813"/>
          </a:xfrm>
          <a:prstGeom prst="rect">
            <a:avLst/>
          </a:prstGeom>
          <a:effectLst/>
        </p:spPr>
      </p:pic>
      <p:sp>
        <p:nvSpPr>
          <p:cNvPr id="11" name="TextBox 10"/>
          <p:cNvSpPr txBox="1"/>
          <p:nvPr/>
        </p:nvSpPr>
        <p:spPr>
          <a:xfrm>
            <a:off x="23763763" y="14244959"/>
            <a:ext cx="4517915" cy="1077218"/>
          </a:xfrm>
          <a:prstGeom prst="rect">
            <a:avLst/>
          </a:prstGeom>
          <a:noFill/>
          <a:effectLst/>
        </p:spPr>
        <p:txBody>
          <a:bodyPr wrap="square" rtlCol="0">
            <a:spAutoFit/>
          </a:bodyPr>
          <a:lstStyle/>
          <a:p>
            <a:pPr algn="ctr"/>
            <a:r>
              <a:rPr lang="en-US" sz="3200" i="1" dirty="0" smtClean="0">
                <a:latin typeface="Courier"/>
                <a:cs typeface="Courier"/>
              </a:rPr>
              <a:t>www.nedcdata.org</a:t>
            </a:r>
          </a:p>
          <a:p>
            <a:pPr algn="ctr"/>
            <a:r>
              <a:rPr lang="en-US" sz="3200" i="1" dirty="0" err="1" smtClean="0">
                <a:latin typeface="Courier"/>
                <a:cs typeface="Courier"/>
              </a:rPr>
              <a:t>info@nedcdata.org</a:t>
            </a:r>
            <a:endParaRPr lang="en-US" sz="3200" i="1" dirty="0">
              <a:latin typeface="Courier"/>
              <a:cs typeface="Courier"/>
            </a:endParaRPr>
          </a:p>
        </p:txBody>
      </p:sp>
      <p:pic>
        <p:nvPicPr>
          <p:cNvPr id="13" name="Picture 12"/>
          <p:cNvPicPr>
            <a:picLocks noChangeAspect="1"/>
          </p:cNvPicPr>
          <p:nvPr/>
        </p:nvPicPr>
        <p:blipFill rotWithShape="1">
          <a:blip r:embed="rId4"/>
          <a:srcRect t="2486" r="3559" b="2311"/>
          <a:stretch/>
        </p:blipFill>
        <p:spPr>
          <a:xfrm>
            <a:off x="537315" y="241208"/>
            <a:ext cx="1831707" cy="2104601"/>
          </a:xfrm>
          <a:prstGeom prst="rect">
            <a:avLst/>
          </a:prstGeom>
          <a:effectLst/>
        </p:spPr>
      </p:pic>
      <p:pic>
        <p:nvPicPr>
          <p:cNvPr id="14" name="Picture 13"/>
          <p:cNvPicPr>
            <a:picLocks noChangeAspect="1"/>
          </p:cNvPicPr>
          <p:nvPr/>
        </p:nvPicPr>
        <p:blipFill rotWithShape="1">
          <a:blip r:embed="rId5"/>
          <a:srcRect r="70986"/>
          <a:stretch/>
        </p:blipFill>
        <p:spPr>
          <a:xfrm>
            <a:off x="445998" y="2458631"/>
            <a:ext cx="2448254" cy="636672"/>
          </a:xfrm>
          <a:prstGeom prst="rect">
            <a:avLst/>
          </a:prstGeom>
          <a:effectLst/>
        </p:spPr>
      </p:pic>
      <p:grpSp>
        <p:nvGrpSpPr>
          <p:cNvPr id="114" name="Group 113"/>
          <p:cNvGrpSpPr>
            <a:grpSpLocks noChangeAspect="1"/>
          </p:cNvGrpSpPr>
          <p:nvPr/>
        </p:nvGrpSpPr>
        <p:grpSpPr>
          <a:xfrm>
            <a:off x="7327124" y="2697258"/>
            <a:ext cx="5703076" cy="5355114"/>
            <a:chOff x="517277" y="12725401"/>
            <a:chExt cx="10226923" cy="9982200"/>
          </a:xfrm>
          <a:effectLst/>
        </p:grpSpPr>
        <p:sp>
          <p:nvSpPr>
            <p:cNvPr id="15" name="Rectangle 14"/>
            <p:cNvSpPr/>
            <p:nvPr/>
          </p:nvSpPr>
          <p:spPr>
            <a:xfrm>
              <a:off x="517277" y="12725401"/>
              <a:ext cx="10226923" cy="9982200"/>
            </a:xfrm>
            <a:prstGeom prst="rect">
              <a:avLst/>
            </a:prstGeom>
            <a:noFill/>
            <a:ln w="76200" cmpd="sng">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683017" y="12801600"/>
              <a:ext cx="9984982" cy="1778503"/>
            </a:xfrm>
            <a:prstGeom prst="rect">
              <a:avLst/>
            </a:prstGeom>
            <a:noFill/>
          </p:spPr>
          <p:txBody>
            <a:bodyPr wrap="square" rtlCol="0">
              <a:spAutoFit/>
            </a:bodyPr>
            <a:lstStyle/>
            <a:p>
              <a:r>
                <a:rPr lang="en-US" sz="2800" b="1" dirty="0" smtClean="0"/>
                <a:t>Existing Research &amp; Funding Model</a:t>
              </a:r>
              <a:endParaRPr lang="en-US" sz="2800" b="1" dirty="0"/>
            </a:p>
          </p:txBody>
        </p:sp>
        <p:grpSp>
          <p:nvGrpSpPr>
            <p:cNvPr id="17" name="Group 16"/>
            <p:cNvGrpSpPr/>
            <p:nvPr/>
          </p:nvGrpSpPr>
          <p:grpSpPr>
            <a:xfrm>
              <a:off x="1467177" y="14580106"/>
              <a:ext cx="7753023" cy="4923468"/>
              <a:chOff x="17443084" y="16946533"/>
              <a:chExt cx="7753023" cy="4923468"/>
            </a:xfrm>
          </p:grpSpPr>
          <p:sp>
            <p:nvSpPr>
              <p:cNvPr id="18" name="Rectangle 17"/>
              <p:cNvSpPr/>
              <p:nvPr/>
            </p:nvSpPr>
            <p:spPr>
              <a:xfrm>
                <a:off x="17443084" y="16996827"/>
                <a:ext cx="1376099" cy="4866970"/>
              </a:xfrm>
              <a:prstGeom prst="rect">
                <a:avLst/>
              </a:prstGeom>
              <a:solidFill>
                <a:schemeClr val="accent3">
                  <a:lumMod val="75000"/>
                </a:schemeClr>
              </a:solidFill>
              <a:ln>
                <a:solidFill>
                  <a:srgbClr val="000000"/>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1200" dirty="0" smtClean="0">
                    <a:solidFill>
                      <a:srgbClr val="000000"/>
                    </a:solidFill>
                  </a:rPr>
                  <a:t>Funding Agencies</a:t>
                </a:r>
              </a:p>
            </p:txBody>
          </p:sp>
          <p:grpSp>
            <p:nvGrpSpPr>
              <p:cNvPr id="19" name="Group 18"/>
              <p:cNvGrpSpPr/>
              <p:nvPr/>
            </p:nvGrpSpPr>
            <p:grpSpPr>
              <a:xfrm>
                <a:off x="19029204" y="16946533"/>
                <a:ext cx="6166903" cy="1313778"/>
                <a:chOff x="1802716" y="1545196"/>
                <a:chExt cx="6166903" cy="1313778"/>
              </a:xfrm>
            </p:grpSpPr>
            <p:sp>
              <p:nvSpPr>
                <p:cNvPr id="44" name="Rectangle 43"/>
                <p:cNvSpPr/>
                <p:nvPr/>
              </p:nvSpPr>
              <p:spPr>
                <a:xfrm>
                  <a:off x="4276380" y="1595490"/>
                  <a:ext cx="1140368" cy="1263480"/>
                </a:xfrm>
                <a:prstGeom prst="rect">
                  <a:avLst/>
                </a:prstGeom>
                <a:solidFill>
                  <a:srgbClr val="7F7F7F"/>
                </a:solidFill>
                <a:ln>
                  <a:solidFill>
                    <a:srgbClr val="00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smtClean="0">
                      <a:solidFill>
                        <a:srgbClr val="000000"/>
                      </a:solidFill>
                    </a:rPr>
                    <a:t>PI</a:t>
                  </a:r>
                </a:p>
              </p:txBody>
            </p:sp>
            <p:grpSp>
              <p:nvGrpSpPr>
                <p:cNvPr id="45" name="Group 44"/>
                <p:cNvGrpSpPr/>
                <p:nvPr/>
              </p:nvGrpSpPr>
              <p:grpSpPr>
                <a:xfrm rot="5400000">
                  <a:off x="2307688" y="1040224"/>
                  <a:ext cx="1313778" cy="2323722"/>
                  <a:chOff x="6921496" y="2847654"/>
                  <a:chExt cx="1313778" cy="2323722"/>
                </a:xfrm>
              </p:grpSpPr>
              <p:grpSp>
                <p:nvGrpSpPr>
                  <p:cNvPr id="49" name="Group 48"/>
                  <p:cNvGrpSpPr/>
                  <p:nvPr/>
                </p:nvGrpSpPr>
                <p:grpSpPr>
                  <a:xfrm>
                    <a:off x="6921496" y="2847654"/>
                    <a:ext cx="626965" cy="2323722"/>
                    <a:chOff x="766102" y="2536663"/>
                    <a:chExt cx="626965" cy="2323722"/>
                  </a:xfrm>
                </p:grpSpPr>
                <p:sp>
                  <p:nvSpPr>
                    <p:cNvPr id="53" name="Up Arrow 52"/>
                    <p:cNvSpPr/>
                    <p:nvPr/>
                  </p:nvSpPr>
                  <p:spPr>
                    <a:xfrm rot="10800000" flipH="1">
                      <a:off x="766102" y="2536663"/>
                      <a:ext cx="626965" cy="2323722"/>
                    </a:xfrm>
                    <a:prstGeom prst="upArrow">
                      <a:avLst/>
                    </a:prstGeom>
                    <a:solidFill>
                      <a:srgbClr val="7F7F7F"/>
                    </a:solidFill>
                    <a:ln>
                      <a:solidFill>
                        <a:srgbClr val="00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solidFill>
                          <a:srgbClr val="000000"/>
                        </a:solidFill>
                      </a:endParaRPr>
                    </a:p>
                  </p:txBody>
                </p:sp>
                <p:sp>
                  <p:nvSpPr>
                    <p:cNvPr id="54" name="TextBox 53"/>
                    <p:cNvSpPr txBox="1"/>
                    <p:nvPr/>
                  </p:nvSpPr>
                  <p:spPr>
                    <a:xfrm rot="16200000">
                      <a:off x="-52642" y="3468344"/>
                      <a:ext cx="2188111" cy="344226"/>
                    </a:xfrm>
                    <a:prstGeom prst="rect">
                      <a:avLst/>
                    </a:prstGeom>
                    <a:noFill/>
                    <a:ln>
                      <a:noFill/>
                    </a:ln>
                  </p:spPr>
                  <p:txBody>
                    <a:bodyPr wrap="none" lIns="0" tIns="0" rIns="0" bIns="0" rtlCol="0" anchor="t" anchorCtr="0">
                      <a:noAutofit/>
                    </a:bodyPr>
                    <a:lstStyle/>
                    <a:p>
                      <a:r>
                        <a:rPr lang="en-US" sz="1200" dirty="0" smtClean="0">
                          <a:solidFill>
                            <a:srgbClr val="000000"/>
                          </a:solidFill>
                        </a:rPr>
                        <a:t>Research Question</a:t>
                      </a:r>
                      <a:endParaRPr lang="en-US" sz="1200" dirty="0">
                        <a:solidFill>
                          <a:srgbClr val="000000"/>
                        </a:solidFill>
                      </a:endParaRPr>
                    </a:p>
                  </p:txBody>
                </p:sp>
              </p:grpSp>
              <p:grpSp>
                <p:nvGrpSpPr>
                  <p:cNvPr id="50" name="Group 49"/>
                  <p:cNvGrpSpPr/>
                  <p:nvPr/>
                </p:nvGrpSpPr>
                <p:grpSpPr>
                  <a:xfrm rot="10800000">
                    <a:off x="7658609" y="2888187"/>
                    <a:ext cx="576665" cy="2050455"/>
                    <a:chOff x="816401" y="2536663"/>
                    <a:chExt cx="576665" cy="2050455"/>
                  </a:xfrm>
                </p:grpSpPr>
                <p:sp>
                  <p:nvSpPr>
                    <p:cNvPr id="51" name="Up Arrow 50"/>
                    <p:cNvSpPr/>
                    <p:nvPr/>
                  </p:nvSpPr>
                  <p:spPr>
                    <a:xfrm rot="10800000" flipH="1">
                      <a:off x="816401" y="2536663"/>
                      <a:ext cx="576665" cy="2050455"/>
                    </a:xfrm>
                    <a:prstGeom prst="upArrow">
                      <a:avLst/>
                    </a:prstGeom>
                    <a:solidFill>
                      <a:srgbClr val="7F7F7F"/>
                    </a:solidFill>
                    <a:ln>
                      <a:solidFill>
                        <a:srgbClr val="00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solidFill>
                          <a:srgbClr val="000000"/>
                        </a:solidFill>
                      </a:endParaRPr>
                    </a:p>
                  </p:txBody>
                </p:sp>
                <p:sp>
                  <p:nvSpPr>
                    <p:cNvPr id="52" name="TextBox 51"/>
                    <p:cNvSpPr txBox="1"/>
                    <p:nvPr/>
                  </p:nvSpPr>
                  <p:spPr>
                    <a:xfrm rot="5400000">
                      <a:off x="726054" y="3285193"/>
                      <a:ext cx="836662" cy="344228"/>
                    </a:xfrm>
                    <a:prstGeom prst="rect">
                      <a:avLst/>
                    </a:prstGeom>
                    <a:noFill/>
                    <a:ln>
                      <a:noFill/>
                    </a:ln>
                  </p:spPr>
                  <p:txBody>
                    <a:bodyPr wrap="none" lIns="0" tIns="0" rIns="0" bIns="0" rtlCol="0">
                      <a:spAutoFit/>
                    </a:bodyPr>
                    <a:lstStyle/>
                    <a:p>
                      <a:r>
                        <a:rPr lang="en-US" sz="1200" dirty="0" smtClean="0">
                          <a:solidFill>
                            <a:srgbClr val="000000"/>
                          </a:solidFill>
                        </a:rPr>
                        <a:t>Money</a:t>
                      </a:r>
                      <a:endParaRPr lang="en-US" sz="1200" dirty="0">
                        <a:solidFill>
                          <a:srgbClr val="000000"/>
                        </a:solidFill>
                      </a:endParaRPr>
                    </a:p>
                  </p:txBody>
                </p:sp>
              </p:grpSp>
            </p:grpSp>
            <p:sp>
              <p:nvSpPr>
                <p:cNvPr id="46" name="Rectangle 45"/>
                <p:cNvSpPr/>
                <p:nvPr/>
              </p:nvSpPr>
              <p:spPr>
                <a:xfrm>
                  <a:off x="5714801" y="1642564"/>
                  <a:ext cx="2254818" cy="353845"/>
                </a:xfrm>
                <a:prstGeom prst="rect">
                  <a:avLst/>
                </a:prstGeom>
                <a:solidFill>
                  <a:srgbClr val="7F7F7F"/>
                </a:solidFill>
                <a:ln>
                  <a:solidFill>
                    <a:srgbClr val="00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smtClean="0">
                      <a:solidFill>
                        <a:srgbClr val="000000"/>
                      </a:solidFill>
                    </a:rPr>
                    <a:t>Data</a:t>
                  </a:r>
                  <a:endParaRPr lang="en-US" sz="1200" dirty="0">
                    <a:solidFill>
                      <a:srgbClr val="000000"/>
                    </a:solidFill>
                  </a:endParaRPr>
                </a:p>
              </p:txBody>
            </p:sp>
            <p:sp>
              <p:nvSpPr>
                <p:cNvPr id="47" name="Rectangle 46"/>
                <p:cNvSpPr/>
                <p:nvPr/>
              </p:nvSpPr>
              <p:spPr>
                <a:xfrm>
                  <a:off x="5714801" y="2053255"/>
                  <a:ext cx="2254818" cy="353845"/>
                </a:xfrm>
                <a:prstGeom prst="rect">
                  <a:avLst/>
                </a:prstGeom>
                <a:solidFill>
                  <a:srgbClr val="7F7F7F"/>
                </a:solidFill>
                <a:ln>
                  <a:solidFill>
                    <a:srgbClr val="00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smtClean="0">
                      <a:solidFill>
                        <a:srgbClr val="000000"/>
                      </a:solidFill>
                    </a:rPr>
                    <a:t>Methods</a:t>
                  </a:r>
                  <a:endParaRPr lang="en-US" sz="1200" dirty="0">
                    <a:solidFill>
                      <a:srgbClr val="000000"/>
                    </a:solidFill>
                  </a:endParaRPr>
                </a:p>
              </p:txBody>
            </p:sp>
            <p:sp>
              <p:nvSpPr>
                <p:cNvPr id="48" name="Rectangle 47"/>
                <p:cNvSpPr/>
                <p:nvPr/>
              </p:nvSpPr>
              <p:spPr>
                <a:xfrm>
                  <a:off x="5714801" y="2463946"/>
                  <a:ext cx="2254818" cy="353845"/>
                </a:xfrm>
                <a:prstGeom prst="rect">
                  <a:avLst/>
                </a:prstGeom>
                <a:solidFill>
                  <a:srgbClr val="7F7F7F"/>
                </a:solidFill>
                <a:ln>
                  <a:solidFill>
                    <a:srgbClr val="00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smtClean="0">
                      <a:solidFill>
                        <a:srgbClr val="000000"/>
                      </a:solidFill>
                    </a:rPr>
                    <a:t>Results</a:t>
                  </a:r>
                  <a:endParaRPr lang="en-US" sz="1200" dirty="0">
                    <a:solidFill>
                      <a:srgbClr val="000000"/>
                    </a:solidFill>
                  </a:endParaRPr>
                </a:p>
              </p:txBody>
            </p:sp>
          </p:grpSp>
          <p:grpSp>
            <p:nvGrpSpPr>
              <p:cNvPr id="20" name="Group 19"/>
              <p:cNvGrpSpPr/>
              <p:nvPr/>
            </p:nvGrpSpPr>
            <p:grpSpPr>
              <a:xfrm>
                <a:off x="19029209" y="18801672"/>
                <a:ext cx="6166897" cy="1263486"/>
                <a:chOff x="1802722" y="1595490"/>
                <a:chExt cx="6166897" cy="1263486"/>
              </a:xfrm>
            </p:grpSpPr>
            <p:sp>
              <p:nvSpPr>
                <p:cNvPr id="33" name="Rectangle 32"/>
                <p:cNvSpPr/>
                <p:nvPr/>
              </p:nvSpPr>
              <p:spPr>
                <a:xfrm>
                  <a:off x="4276380" y="1595490"/>
                  <a:ext cx="1140368" cy="1263480"/>
                </a:xfrm>
                <a:prstGeom prst="rect">
                  <a:avLst/>
                </a:prstGeom>
                <a:ln>
                  <a:solidFill>
                    <a:srgbClr val="0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200" dirty="0" smtClean="0">
                      <a:solidFill>
                        <a:srgbClr val="000000"/>
                      </a:solidFill>
                    </a:rPr>
                    <a:t>PI</a:t>
                  </a:r>
                </a:p>
              </p:txBody>
            </p:sp>
            <p:grpSp>
              <p:nvGrpSpPr>
                <p:cNvPr id="34" name="Group 33"/>
                <p:cNvGrpSpPr/>
                <p:nvPr/>
              </p:nvGrpSpPr>
              <p:grpSpPr>
                <a:xfrm rot="5400000">
                  <a:off x="2332840" y="1065376"/>
                  <a:ext cx="1263482" cy="2323717"/>
                  <a:chOff x="6971792" y="2847654"/>
                  <a:chExt cx="1263482" cy="2323717"/>
                </a:xfrm>
              </p:grpSpPr>
              <p:grpSp>
                <p:nvGrpSpPr>
                  <p:cNvPr id="38" name="Group 37"/>
                  <p:cNvGrpSpPr/>
                  <p:nvPr/>
                </p:nvGrpSpPr>
                <p:grpSpPr>
                  <a:xfrm>
                    <a:off x="6971792" y="2847654"/>
                    <a:ext cx="576668" cy="2323717"/>
                    <a:chOff x="816398" y="2536663"/>
                    <a:chExt cx="576668" cy="2323717"/>
                  </a:xfrm>
                </p:grpSpPr>
                <p:sp>
                  <p:nvSpPr>
                    <p:cNvPr id="42" name="Up Arrow 41"/>
                    <p:cNvSpPr/>
                    <p:nvPr/>
                  </p:nvSpPr>
                  <p:spPr>
                    <a:xfrm flipH="1" flipV="1">
                      <a:off x="816398" y="2536663"/>
                      <a:ext cx="576668" cy="2323717"/>
                    </a:xfrm>
                    <a:prstGeom prst="upArrow">
                      <a:avLst/>
                    </a:prstGeom>
                    <a:gradFill>
                      <a:lin ang="0" scaled="0"/>
                    </a:gradFill>
                    <a:ln>
                      <a:solidFill>
                        <a:srgbClr val="0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solidFill>
                          <a:srgbClr val="000000"/>
                        </a:solidFill>
                      </a:endParaRPr>
                    </a:p>
                  </p:txBody>
                </p:sp>
                <p:sp>
                  <p:nvSpPr>
                    <p:cNvPr id="43" name="TextBox 42"/>
                    <p:cNvSpPr txBox="1"/>
                    <p:nvPr/>
                  </p:nvSpPr>
                  <p:spPr>
                    <a:xfrm rot="16200000">
                      <a:off x="-28969" y="3468345"/>
                      <a:ext cx="2188111" cy="344227"/>
                    </a:xfrm>
                    <a:prstGeom prst="rect">
                      <a:avLst/>
                    </a:prstGeom>
                    <a:noFill/>
                    <a:ln>
                      <a:noFill/>
                    </a:ln>
                  </p:spPr>
                  <p:txBody>
                    <a:bodyPr wrap="none" lIns="0" tIns="0" rIns="0" bIns="0" rtlCol="0">
                      <a:spAutoFit/>
                    </a:bodyPr>
                    <a:lstStyle/>
                    <a:p>
                      <a:r>
                        <a:rPr lang="en-US" sz="1200" dirty="0" smtClean="0">
                          <a:solidFill>
                            <a:srgbClr val="000000"/>
                          </a:solidFill>
                        </a:rPr>
                        <a:t>Research Question</a:t>
                      </a:r>
                      <a:endParaRPr lang="en-US" sz="1200" dirty="0">
                        <a:solidFill>
                          <a:srgbClr val="000000"/>
                        </a:solidFill>
                      </a:endParaRPr>
                    </a:p>
                  </p:txBody>
                </p:sp>
              </p:grpSp>
              <p:grpSp>
                <p:nvGrpSpPr>
                  <p:cNvPr id="39" name="Group 38"/>
                  <p:cNvGrpSpPr/>
                  <p:nvPr/>
                </p:nvGrpSpPr>
                <p:grpSpPr>
                  <a:xfrm rot="10800000">
                    <a:off x="7658609" y="2888187"/>
                    <a:ext cx="576665" cy="2050455"/>
                    <a:chOff x="816401" y="2536663"/>
                    <a:chExt cx="576665" cy="2050455"/>
                  </a:xfrm>
                </p:grpSpPr>
                <p:sp>
                  <p:nvSpPr>
                    <p:cNvPr id="40" name="Up Arrow 39"/>
                    <p:cNvSpPr/>
                    <p:nvPr/>
                  </p:nvSpPr>
                  <p:spPr>
                    <a:xfrm rot="10800000" flipH="1">
                      <a:off x="816401" y="2536663"/>
                      <a:ext cx="576665" cy="2050455"/>
                    </a:xfrm>
                    <a:prstGeom prst="upArrow">
                      <a:avLst/>
                    </a:prstGeom>
                    <a:gradFill>
                      <a:lin ang="0" scaled="0"/>
                    </a:gradFill>
                    <a:ln>
                      <a:solidFill>
                        <a:srgbClr val="0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solidFill>
                          <a:srgbClr val="000000"/>
                        </a:solidFill>
                      </a:endParaRPr>
                    </a:p>
                  </p:txBody>
                </p:sp>
                <p:sp>
                  <p:nvSpPr>
                    <p:cNvPr id="41" name="TextBox 40"/>
                    <p:cNvSpPr txBox="1"/>
                    <p:nvPr/>
                  </p:nvSpPr>
                  <p:spPr>
                    <a:xfrm rot="5400000">
                      <a:off x="702384" y="3285191"/>
                      <a:ext cx="836662" cy="344228"/>
                    </a:xfrm>
                    <a:prstGeom prst="rect">
                      <a:avLst/>
                    </a:prstGeom>
                    <a:noFill/>
                    <a:ln>
                      <a:noFill/>
                    </a:ln>
                  </p:spPr>
                  <p:txBody>
                    <a:bodyPr wrap="none" lIns="0" tIns="0" rIns="0" bIns="0" rtlCol="0">
                      <a:spAutoFit/>
                    </a:bodyPr>
                    <a:lstStyle/>
                    <a:p>
                      <a:r>
                        <a:rPr lang="en-US" sz="1200" dirty="0" smtClean="0">
                          <a:solidFill>
                            <a:srgbClr val="000000"/>
                          </a:solidFill>
                        </a:rPr>
                        <a:t>Money</a:t>
                      </a:r>
                      <a:endParaRPr lang="en-US" sz="1200" dirty="0">
                        <a:solidFill>
                          <a:srgbClr val="000000"/>
                        </a:solidFill>
                      </a:endParaRPr>
                    </a:p>
                  </p:txBody>
                </p:sp>
              </p:grpSp>
            </p:grpSp>
            <p:sp>
              <p:nvSpPr>
                <p:cNvPr id="35" name="Rectangle 34"/>
                <p:cNvSpPr/>
                <p:nvPr/>
              </p:nvSpPr>
              <p:spPr>
                <a:xfrm>
                  <a:off x="5714801" y="1642564"/>
                  <a:ext cx="2254818" cy="353845"/>
                </a:xfrm>
                <a:prstGeom prst="rect">
                  <a:avLst/>
                </a:prstGeom>
                <a:ln>
                  <a:solidFill>
                    <a:srgbClr val="000000"/>
                  </a:solidFill>
                </a:ln>
              </p:spPr>
              <p:style>
                <a:lnRef idx="1">
                  <a:schemeClr val="accent2"/>
                </a:lnRef>
                <a:fillRef idx="3">
                  <a:schemeClr val="accent2"/>
                </a:fillRef>
                <a:effectRef idx="2">
                  <a:schemeClr val="accent2"/>
                </a:effectRef>
                <a:fontRef idx="minor">
                  <a:schemeClr val="lt1"/>
                </a:fontRef>
              </p:style>
              <p:txBody>
                <a:bodyPr lIns="0" tIns="0" rIns="0" bIns="0" rtlCol="0" anchor="ctr" anchorCtr="1"/>
                <a:lstStyle/>
                <a:p>
                  <a:pPr algn="ctr"/>
                  <a:r>
                    <a:rPr lang="en-US" sz="1200" dirty="0" smtClean="0">
                      <a:solidFill>
                        <a:srgbClr val="000000"/>
                      </a:solidFill>
                    </a:rPr>
                    <a:t>Data</a:t>
                  </a:r>
                  <a:endParaRPr lang="en-US" sz="1200" dirty="0">
                    <a:solidFill>
                      <a:srgbClr val="000000"/>
                    </a:solidFill>
                  </a:endParaRPr>
                </a:p>
              </p:txBody>
            </p:sp>
            <p:sp>
              <p:nvSpPr>
                <p:cNvPr id="36" name="Rectangle 35"/>
                <p:cNvSpPr/>
                <p:nvPr/>
              </p:nvSpPr>
              <p:spPr>
                <a:xfrm>
                  <a:off x="5714801" y="2053256"/>
                  <a:ext cx="2254818" cy="353845"/>
                </a:xfrm>
                <a:prstGeom prst="rect">
                  <a:avLst/>
                </a:prstGeom>
                <a:ln>
                  <a:solidFill>
                    <a:srgbClr val="000000"/>
                  </a:solidFill>
                </a:ln>
              </p:spPr>
              <p:style>
                <a:lnRef idx="1">
                  <a:schemeClr val="accent2"/>
                </a:lnRef>
                <a:fillRef idx="3">
                  <a:schemeClr val="accent2"/>
                </a:fillRef>
                <a:effectRef idx="2">
                  <a:schemeClr val="accent2"/>
                </a:effectRef>
                <a:fontRef idx="minor">
                  <a:schemeClr val="lt1"/>
                </a:fontRef>
              </p:style>
              <p:txBody>
                <a:bodyPr lIns="0" tIns="0" rIns="0" bIns="0" rtlCol="0" anchor="ctr" anchorCtr="1"/>
                <a:lstStyle/>
                <a:p>
                  <a:pPr algn="ctr"/>
                  <a:r>
                    <a:rPr lang="en-US" sz="1200" dirty="0" smtClean="0">
                      <a:solidFill>
                        <a:srgbClr val="000000"/>
                      </a:solidFill>
                    </a:rPr>
                    <a:t>Methods</a:t>
                  </a:r>
                  <a:endParaRPr lang="en-US" sz="1200" dirty="0">
                    <a:solidFill>
                      <a:srgbClr val="000000"/>
                    </a:solidFill>
                  </a:endParaRPr>
                </a:p>
              </p:txBody>
            </p:sp>
            <p:sp>
              <p:nvSpPr>
                <p:cNvPr id="37" name="Rectangle 36"/>
                <p:cNvSpPr/>
                <p:nvPr/>
              </p:nvSpPr>
              <p:spPr>
                <a:xfrm>
                  <a:off x="5714801" y="2463946"/>
                  <a:ext cx="2254818" cy="353845"/>
                </a:xfrm>
                <a:prstGeom prst="rect">
                  <a:avLst/>
                </a:prstGeom>
                <a:ln>
                  <a:solidFill>
                    <a:srgbClr val="000000"/>
                  </a:solidFill>
                </a:ln>
              </p:spPr>
              <p:style>
                <a:lnRef idx="1">
                  <a:schemeClr val="accent2"/>
                </a:lnRef>
                <a:fillRef idx="3">
                  <a:schemeClr val="accent2"/>
                </a:fillRef>
                <a:effectRef idx="2">
                  <a:schemeClr val="accent2"/>
                </a:effectRef>
                <a:fontRef idx="minor">
                  <a:schemeClr val="lt1"/>
                </a:fontRef>
              </p:style>
              <p:txBody>
                <a:bodyPr lIns="0" tIns="0" rIns="0" bIns="0" rtlCol="0" anchor="ctr" anchorCtr="1"/>
                <a:lstStyle/>
                <a:p>
                  <a:pPr algn="ctr"/>
                  <a:r>
                    <a:rPr lang="en-US" sz="1200" dirty="0" smtClean="0">
                      <a:solidFill>
                        <a:srgbClr val="000000"/>
                      </a:solidFill>
                    </a:rPr>
                    <a:t>Results</a:t>
                  </a:r>
                  <a:endParaRPr lang="en-US" sz="1200" dirty="0">
                    <a:solidFill>
                      <a:srgbClr val="000000"/>
                    </a:solidFill>
                  </a:endParaRPr>
                </a:p>
              </p:txBody>
            </p:sp>
          </p:grpSp>
          <p:grpSp>
            <p:nvGrpSpPr>
              <p:cNvPr id="21" name="Group 20"/>
              <p:cNvGrpSpPr/>
              <p:nvPr/>
            </p:nvGrpSpPr>
            <p:grpSpPr>
              <a:xfrm>
                <a:off x="19029209" y="20606516"/>
                <a:ext cx="6166896" cy="1263485"/>
                <a:chOff x="1802723" y="1595489"/>
                <a:chExt cx="6166896" cy="1263485"/>
              </a:xfrm>
            </p:grpSpPr>
            <p:sp>
              <p:nvSpPr>
                <p:cNvPr id="22" name="Rectangle 21"/>
                <p:cNvSpPr/>
                <p:nvPr/>
              </p:nvSpPr>
              <p:spPr>
                <a:xfrm>
                  <a:off x="4276381" y="1595489"/>
                  <a:ext cx="1140368" cy="1263481"/>
                </a:xfrm>
                <a:prstGeom prst="rect">
                  <a:avLst/>
                </a:prstGeom>
                <a:ln>
                  <a:solidFill>
                    <a:srgbClr val="000000"/>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smtClean="0">
                      <a:solidFill>
                        <a:srgbClr val="000000"/>
                      </a:solidFill>
                    </a:rPr>
                    <a:t>PI</a:t>
                  </a:r>
                </a:p>
              </p:txBody>
            </p:sp>
            <p:grpSp>
              <p:nvGrpSpPr>
                <p:cNvPr id="23" name="Group 22"/>
                <p:cNvGrpSpPr/>
                <p:nvPr/>
              </p:nvGrpSpPr>
              <p:grpSpPr>
                <a:xfrm rot="5400000">
                  <a:off x="2332841" y="1065375"/>
                  <a:ext cx="1263481" cy="2323717"/>
                  <a:chOff x="6971793" y="2847652"/>
                  <a:chExt cx="1263481" cy="2323717"/>
                </a:xfrm>
              </p:grpSpPr>
              <p:grpSp>
                <p:nvGrpSpPr>
                  <p:cNvPr id="27" name="Group 26"/>
                  <p:cNvGrpSpPr/>
                  <p:nvPr/>
                </p:nvGrpSpPr>
                <p:grpSpPr>
                  <a:xfrm>
                    <a:off x="6971793" y="2847652"/>
                    <a:ext cx="576667" cy="2323717"/>
                    <a:chOff x="816399" y="2536661"/>
                    <a:chExt cx="576667" cy="2323717"/>
                  </a:xfrm>
                </p:grpSpPr>
                <p:sp>
                  <p:nvSpPr>
                    <p:cNvPr id="31" name="Up Arrow 30"/>
                    <p:cNvSpPr/>
                    <p:nvPr/>
                  </p:nvSpPr>
                  <p:spPr>
                    <a:xfrm flipH="1" flipV="1">
                      <a:off x="816399" y="2536661"/>
                      <a:ext cx="576667" cy="2323717"/>
                    </a:xfrm>
                    <a:prstGeom prst="upArrow">
                      <a:avLst/>
                    </a:prstGeom>
                    <a:gradFill>
                      <a:lin ang="0" scaled="0"/>
                    </a:gradFill>
                    <a:ln>
                      <a:solidFill>
                        <a:srgbClr val="000000"/>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1800">
                        <a:solidFill>
                          <a:srgbClr val="000000"/>
                        </a:solidFill>
                      </a:endParaRPr>
                    </a:p>
                  </p:txBody>
                </p:sp>
                <p:sp>
                  <p:nvSpPr>
                    <p:cNvPr id="32" name="TextBox 31"/>
                    <p:cNvSpPr txBox="1"/>
                    <p:nvPr/>
                  </p:nvSpPr>
                  <p:spPr>
                    <a:xfrm rot="16200000" flipH="1">
                      <a:off x="-28961" y="3468340"/>
                      <a:ext cx="2188115" cy="344227"/>
                    </a:xfrm>
                    <a:prstGeom prst="rect">
                      <a:avLst/>
                    </a:prstGeom>
                    <a:noFill/>
                    <a:ln>
                      <a:noFill/>
                    </a:ln>
                  </p:spPr>
                  <p:txBody>
                    <a:bodyPr wrap="none" lIns="0" tIns="0" rIns="0" bIns="0" rtlCol="0">
                      <a:spAutoFit/>
                    </a:bodyPr>
                    <a:lstStyle/>
                    <a:p>
                      <a:r>
                        <a:rPr lang="en-US" sz="1200" dirty="0" smtClean="0">
                          <a:solidFill>
                            <a:srgbClr val="000000"/>
                          </a:solidFill>
                        </a:rPr>
                        <a:t>Research Question</a:t>
                      </a:r>
                      <a:endParaRPr lang="en-US" sz="1200" dirty="0">
                        <a:solidFill>
                          <a:srgbClr val="000000"/>
                        </a:solidFill>
                      </a:endParaRPr>
                    </a:p>
                  </p:txBody>
                </p:sp>
              </p:grpSp>
              <p:grpSp>
                <p:nvGrpSpPr>
                  <p:cNvPr id="28" name="Group 27"/>
                  <p:cNvGrpSpPr/>
                  <p:nvPr/>
                </p:nvGrpSpPr>
                <p:grpSpPr>
                  <a:xfrm rot="10800000">
                    <a:off x="7658609" y="2888187"/>
                    <a:ext cx="576665" cy="2050455"/>
                    <a:chOff x="816401" y="2536663"/>
                    <a:chExt cx="576665" cy="2050455"/>
                  </a:xfrm>
                </p:grpSpPr>
                <p:sp>
                  <p:nvSpPr>
                    <p:cNvPr id="29" name="Up Arrow 28"/>
                    <p:cNvSpPr/>
                    <p:nvPr/>
                  </p:nvSpPr>
                  <p:spPr>
                    <a:xfrm rot="10800000" flipH="1">
                      <a:off x="816401" y="2536663"/>
                      <a:ext cx="576665" cy="2050455"/>
                    </a:xfrm>
                    <a:prstGeom prst="upArrow">
                      <a:avLst/>
                    </a:prstGeom>
                    <a:gradFill>
                      <a:lin ang="0" scaled="0"/>
                    </a:gradFill>
                    <a:ln>
                      <a:solidFill>
                        <a:srgbClr val="000000"/>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1800">
                        <a:solidFill>
                          <a:srgbClr val="000000"/>
                        </a:solidFill>
                      </a:endParaRPr>
                    </a:p>
                  </p:txBody>
                </p:sp>
                <p:sp>
                  <p:nvSpPr>
                    <p:cNvPr id="30" name="TextBox 29"/>
                    <p:cNvSpPr txBox="1"/>
                    <p:nvPr/>
                  </p:nvSpPr>
                  <p:spPr>
                    <a:xfrm rot="5400000">
                      <a:off x="726055" y="3285196"/>
                      <a:ext cx="836662" cy="344227"/>
                    </a:xfrm>
                    <a:prstGeom prst="rect">
                      <a:avLst/>
                    </a:prstGeom>
                    <a:noFill/>
                    <a:ln>
                      <a:noFill/>
                    </a:ln>
                  </p:spPr>
                  <p:txBody>
                    <a:bodyPr wrap="none" lIns="0" tIns="0" rIns="0" bIns="0" rtlCol="0">
                      <a:spAutoFit/>
                    </a:bodyPr>
                    <a:lstStyle/>
                    <a:p>
                      <a:r>
                        <a:rPr lang="en-US" sz="1200" dirty="0" smtClean="0">
                          <a:solidFill>
                            <a:srgbClr val="000000"/>
                          </a:solidFill>
                        </a:rPr>
                        <a:t>Money</a:t>
                      </a:r>
                      <a:endParaRPr lang="en-US" sz="1200" dirty="0">
                        <a:solidFill>
                          <a:srgbClr val="000000"/>
                        </a:solidFill>
                      </a:endParaRPr>
                    </a:p>
                  </p:txBody>
                </p:sp>
              </p:grpSp>
            </p:grpSp>
            <p:sp>
              <p:nvSpPr>
                <p:cNvPr id="24" name="Rectangle 23"/>
                <p:cNvSpPr/>
                <p:nvPr/>
              </p:nvSpPr>
              <p:spPr>
                <a:xfrm>
                  <a:off x="5714801" y="1642564"/>
                  <a:ext cx="2254818" cy="353845"/>
                </a:xfrm>
                <a:prstGeom prst="rect">
                  <a:avLst/>
                </a:prstGeom>
                <a:ln>
                  <a:solidFill>
                    <a:srgbClr val="000000"/>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smtClean="0">
                      <a:solidFill>
                        <a:srgbClr val="000000"/>
                      </a:solidFill>
                    </a:rPr>
                    <a:t>Data</a:t>
                  </a:r>
                  <a:endParaRPr lang="en-US" sz="1200" dirty="0">
                    <a:solidFill>
                      <a:srgbClr val="000000"/>
                    </a:solidFill>
                  </a:endParaRPr>
                </a:p>
              </p:txBody>
            </p:sp>
            <p:sp>
              <p:nvSpPr>
                <p:cNvPr id="25" name="Rectangle 24"/>
                <p:cNvSpPr/>
                <p:nvPr/>
              </p:nvSpPr>
              <p:spPr>
                <a:xfrm>
                  <a:off x="5714801" y="2053255"/>
                  <a:ext cx="2254818" cy="353845"/>
                </a:xfrm>
                <a:prstGeom prst="rect">
                  <a:avLst/>
                </a:prstGeom>
                <a:ln>
                  <a:solidFill>
                    <a:srgbClr val="000000"/>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smtClean="0">
                      <a:solidFill>
                        <a:srgbClr val="000000"/>
                      </a:solidFill>
                    </a:rPr>
                    <a:t>Methods</a:t>
                  </a:r>
                  <a:endParaRPr lang="en-US" sz="1200" dirty="0">
                    <a:solidFill>
                      <a:srgbClr val="000000"/>
                    </a:solidFill>
                  </a:endParaRPr>
                </a:p>
              </p:txBody>
            </p:sp>
            <p:sp>
              <p:nvSpPr>
                <p:cNvPr id="26" name="Rectangle 25"/>
                <p:cNvSpPr/>
                <p:nvPr/>
              </p:nvSpPr>
              <p:spPr>
                <a:xfrm>
                  <a:off x="5714801" y="2463946"/>
                  <a:ext cx="2254818" cy="353845"/>
                </a:xfrm>
                <a:prstGeom prst="rect">
                  <a:avLst/>
                </a:prstGeom>
                <a:ln>
                  <a:solidFill>
                    <a:srgbClr val="000000"/>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smtClean="0">
                      <a:solidFill>
                        <a:srgbClr val="000000"/>
                      </a:solidFill>
                    </a:rPr>
                    <a:t>Results</a:t>
                  </a:r>
                  <a:endParaRPr lang="en-US" sz="1200" dirty="0">
                    <a:solidFill>
                      <a:srgbClr val="000000"/>
                    </a:solidFill>
                  </a:endParaRPr>
                </a:p>
              </p:txBody>
            </p:sp>
          </p:grpSp>
        </p:grpSp>
        <p:sp>
          <p:nvSpPr>
            <p:cNvPr id="55" name="TextBox 54"/>
            <p:cNvSpPr txBox="1"/>
            <p:nvPr/>
          </p:nvSpPr>
          <p:spPr>
            <a:xfrm>
              <a:off x="838199" y="19507201"/>
              <a:ext cx="9525000" cy="2581700"/>
            </a:xfrm>
            <a:prstGeom prst="rect">
              <a:avLst/>
            </a:prstGeom>
            <a:noFill/>
          </p:spPr>
          <p:txBody>
            <a:bodyPr wrap="square" lIns="0" tIns="0" rIns="0" bIns="0" rtlCol="0">
              <a:spAutoFit/>
            </a:bodyPr>
            <a:lstStyle/>
            <a:p>
              <a:pPr marL="342900" indent="-342900">
                <a:spcAft>
                  <a:spcPts val="600"/>
                </a:spcAft>
                <a:buFont typeface="Arial"/>
                <a:buChar char="•"/>
              </a:pPr>
              <a:r>
                <a:rPr lang="en-US" sz="2000" i="1" dirty="0" smtClean="0"/>
                <a:t>There is a fundamental limit to how much data any single lab or group can produce</a:t>
              </a:r>
            </a:p>
            <a:p>
              <a:pPr marL="342900" indent="-342900">
                <a:spcAft>
                  <a:spcPts val="600"/>
                </a:spcAft>
                <a:buFont typeface="Arial"/>
                <a:buChar char="•"/>
              </a:pPr>
              <a:r>
                <a:rPr lang="en-US" sz="2000" i="1" dirty="0"/>
                <a:t>E</a:t>
              </a:r>
              <a:r>
                <a:rPr lang="en-US" sz="2000" i="1" dirty="0" smtClean="0"/>
                <a:t>ach lab uses its own experimental protocols</a:t>
              </a:r>
            </a:p>
            <a:p>
              <a:pPr marL="342900" indent="-342900">
                <a:spcAft>
                  <a:spcPts val="600"/>
                </a:spcAft>
                <a:buFont typeface="Arial"/>
                <a:buChar char="•"/>
              </a:pPr>
              <a:r>
                <a:rPr lang="en-US" sz="2000" i="1" dirty="0" smtClean="0"/>
                <a:t>Results between labs are hard to compare</a:t>
              </a:r>
              <a:endParaRPr lang="en-US" sz="2000" i="1" dirty="0"/>
            </a:p>
          </p:txBody>
        </p:sp>
      </p:grpSp>
      <p:grpSp>
        <p:nvGrpSpPr>
          <p:cNvPr id="56" name="Group 55"/>
          <p:cNvGrpSpPr>
            <a:grpSpLocks noChangeAspect="1"/>
          </p:cNvGrpSpPr>
          <p:nvPr/>
        </p:nvGrpSpPr>
        <p:grpSpPr>
          <a:xfrm>
            <a:off x="7327124" y="8362605"/>
            <a:ext cx="5703076" cy="5670432"/>
            <a:chOff x="19093157" y="15878383"/>
            <a:chExt cx="10260405" cy="10604572"/>
          </a:xfrm>
          <a:effectLst/>
        </p:grpSpPr>
        <p:sp>
          <p:nvSpPr>
            <p:cNvPr id="57" name="TextBox 56"/>
            <p:cNvSpPr txBox="1"/>
            <p:nvPr/>
          </p:nvSpPr>
          <p:spPr>
            <a:xfrm>
              <a:off x="19559502" y="16640382"/>
              <a:ext cx="9794060" cy="9842573"/>
            </a:xfrm>
            <a:prstGeom prst="rect">
              <a:avLst/>
            </a:prstGeom>
            <a:noFill/>
          </p:spPr>
          <p:txBody>
            <a:bodyPr wrap="square" rtlCol="0">
              <a:spAutoFit/>
            </a:bodyPr>
            <a:lstStyle/>
            <a:p>
              <a:pPr>
                <a:spcAft>
                  <a:spcPts val="600"/>
                </a:spcAft>
              </a:pPr>
              <a:r>
                <a:rPr lang="en-US" sz="2400" b="1" dirty="0" smtClean="0">
                  <a:solidFill>
                    <a:srgbClr val="953735"/>
                  </a:solidFill>
                </a:rPr>
                <a:t>Progress</a:t>
              </a:r>
            </a:p>
            <a:p>
              <a:pPr marL="342900" indent="-342900">
                <a:spcAft>
                  <a:spcPts val="600"/>
                </a:spcAft>
                <a:buFont typeface="Arial"/>
                <a:buChar char="•"/>
              </a:pPr>
              <a:r>
                <a:rPr lang="en-US" sz="2000" dirty="0" smtClean="0"/>
                <a:t>Over $200M spent by NIH &amp; NSF alone on BCI &amp; neural engineering in past decade</a:t>
              </a:r>
            </a:p>
            <a:p>
              <a:pPr marL="342900" indent="-342900">
                <a:spcAft>
                  <a:spcPts val="600"/>
                </a:spcAft>
                <a:buFont typeface="Arial"/>
                <a:buChar char="•"/>
              </a:pPr>
              <a:r>
                <a:rPr lang="en-US" sz="2000" dirty="0" smtClean="0"/>
                <a:t>Additional investments by DARPA, ONR, others</a:t>
              </a:r>
            </a:p>
            <a:p>
              <a:pPr marL="342900" indent="-342900">
                <a:spcAft>
                  <a:spcPts val="600"/>
                </a:spcAft>
                <a:buFont typeface="Arial"/>
                <a:buChar char="•"/>
              </a:pPr>
              <a:r>
                <a:rPr lang="en-US" sz="2000" dirty="0" smtClean="0"/>
                <a:t>Over 1700 peer-reviewed journal papers</a:t>
              </a:r>
            </a:p>
            <a:p>
              <a:pPr>
                <a:spcAft>
                  <a:spcPts val="600"/>
                </a:spcAft>
              </a:pPr>
              <a:r>
                <a:rPr lang="en-US" sz="2400" b="1" dirty="0" smtClean="0">
                  <a:solidFill>
                    <a:srgbClr val="953735"/>
                  </a:solidFill>
                </a:rPr>
                <a:t>Limitations</a:t>
              </a:r>
            </a:p>
            <a:p>
              <a:pPr marL="342900" indent="-342900">
                <a:spcAft>
                  <a:spcPts val="600"/>
                </a:spcAft>
                <a:buFont typeface="Arial"/>
                <a:buChar char="•"/>
              </a:pPr>
              <a:r>
                <a:rPr lang="en-US" sz="2000" dirty="0" smtClean="0"/>
                <a:t>Relatively little commercial technology development</a:t>
              </a:r>
            </a:p>
            <a:p>
              <a:pPr marL="342900" indent="-342900">
                <a:spcAft>
                  <a:spcPts val="600"/>
                </a:spcAft>
                <a:buFont typeface="Arial"/>
                <a:buChar char="•"/>
              </a:pPr>
              <a:r>
                <a:rPr lang="en-US" sz="2000" dirty="0" smtClean="0"/>
                <a:t>Relatively little translation from academia into industry</a:t>
              </a:r>
            </a:p>
            <a:p>
              <a:pPr marL="342900" indent="-342900">
                <a:spcAft>
                  <a:spcPts val="600"/>
                </a:spcAft>
                <a:buFont typeface="Arial"/>
                <a:buChar char="•"/>
              </a:pPr>
              <a:r>
                <a:rPr lang="en-US" sz="2000" dirty="0" smtClean="0"/>
                <a:t>Risk of alienating the funding community</a:t>
              </a:r>
            </a:p>
            <a:p>
              <a:pPr algn="ctr">
                <a:spcAft>
                  <a:spcPts val="600"/>
                </a:spcAft>
              </a:pPr>
              <a:r>
                <a:rPr lang="en-US" sz="2400" b="1" i="1" dirty="0" smtClean="0">
                  <a:solidFill>
                    <a:schemeClr val="accent2">
                      <a:lumMod val="75000"/>
                    </a:schemeClr>
                  </a:solidFill>
                </a:rPr>
                <a:t>Is there a better way to invest resources?</a:t>
              </a:r>
              <a:endParaRPr lang="en-US" sz="2400" b="1" i="1" dirty="0">
                <a:solidFill>
                  <a:schemeClr val="accent2">
                    <a:lumMod val="75000"/>
                  </a:schemeClr>
                </a:solidFill>
              </a:endParaRPr>
            </a:p>
          </p:txBody>
        </p:sp>
        <p:sp>
          <p:nvSpPr>
            <p:cNvPr id="58" name="TextBox 57"/>
            <p:cNvSpPr txBox="1"/>
            <p:nvPr/>
          </p:nvSpPr>
          <p:spPr>
            <a:xfrm>
              <a:off x="19550492" y="15878383"/>
              <a:ext cx="6833989" cy="978501"/>
            </a:xfrm>
            <a:prstGeom prst="rect">
              <a:avLst/>
            </a:prstGeom>
            <a:noFill/>
          </p:spPr>
          <p:txBody>
            <a:bodyPr wrap="none" rtlCol="0">
              <a:spAutoFit/>
            </a:bodyPr>
            <a:lstStyle/>
            <a:p>
              <a:r>
                <a:rPr lang="en-US" sz="2800" b="1" dirty="0" smtClean="0"/>
                <a:t>Existing Funding Model</a:t>
              </a:r>
              <a:endParaRPr lang="en-US" sz="2800" b="1" dirty="0"/>
            </a:p>
          </p:txBody>
        </p:sp>
        <p:sp>
          <p:nvSpPr>
            <p:cNvPr id="59" name="Rectangle 58"/>
            <p:cNvSpPr/>
            <p:nvPr/>
          </p:nvSpPr>
          <p:spPr>
            <a:xfrm>
              <a:off x="19093157" y="15878383"/>
              <a:ext cx="10260405" cy="9708911"/>
            </a:xfrm>
            <a:prstGeom prst="rect">
              <a:avLst/>
            </a:prstGeom>
            <a:noFill/>
            <a:ln w="76200" cmpd="sng">
              <a:solidFill>
                <a:srgbClr val="95373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1" name="Group 60"/>
          <p:cNvGrpSpPr/>
          <p:nvPr/>
        </p:nvGrpSpPr>
        <p:grpSpPr>
          <a:xfrm>
            <a:off x="13493749" y="10385078"/>
            <a:ext cx="5929314" cy="5224167"/>
            <a:chOff x="19074439" y="5699676"/>
            <a:chExt cx="10474861" cy="5224167"/>
          </a:xfrm>
          <a:effectLst/>
        </p:grpSpPr>
        <p:sp>
          <p:nvSpPr>
            <p:cNvPr id="62" name="TextBox 61"/>
            <p:cNvSpPr txBox="1"/>
            <p:nvPr/>
          </p:nvSpPr>
          <p:spPr>
            <a:xfrm>
              <a:off x="19575951" y="6228937"/>
              <a:ext cx="9973349" cy="4662815"/>
            </a:xfrm>
            <a:prstGeom prst="rect">
              <a:avLst/>
            </a:prstGeom>
            <a:noFill/>
            <a:effectLst/>
          </p:spPr>
          <p:txBody>
            <a:bodyPr wrap="square" rtlCol="0">
              <a:spAutoFit/>
            </a:bodyPr>
            <a:lstStyle/>
            <a:p>
              <a:pPr>
                <a:spcAft>
                  <a:spcPts val="600"/>
                </a:spcAft>
              </a:pPr>
              <a:r>
                <a:rPr lang="en-US" sz="2400" b="1" dirty="0" smtClean="0">
                  <a:solidFill>
                    <a:srgbClr val="953735"/>
                  </a:solidFill>
                </a:rPr>
                <a:t>Repositories</a:t>
              </a:r>
            </a:p>
            <a:p>
              <a:pPr marL="342900" indent="-342900">
                <a:spcAft>
                  <a:spcPts val="600"/>
                </a:spcAft>
                <a:buFont typeface="Arial"/>
                <a:buChar char="•"/>
              </a:pPr>
              <a:r>
                <a:rPr lang="en-US" sz="2000" dirty="0" err="1" smtClean="0"/>
                <a:t>Physionet</a:t>
              </a:r>
              <a:endParaRPr lang="en-US" sz="2000" dirty="0" smtClean="0"/>
            </a:p>
            <a:p>
              <a:pPr marL="342900" indent="-342900">
                <a:spcAft>
                  <a:spcPts val="600"/>
                </a:spcAft>
                <a:buFont typeface="Arial"/>
                <a:buChar char="•"/>
              </a:pPr>
              <a:r>
                <a:rPr lang="en-US" sz="2000" dirty="0"/>
                <a:t>Collaborative Research in Computational Neuroscience (CRCNS</a:t>
              </a:r>
              <a:r>
                <a:rPr lang="en-US" sz="2000" dirty="0" smtClean="0"/>
                <a:t>)</a:t>
              </a:r>
            </a:p>
            <a:p>
              <a:pPr marL="342900" indent="-342900">
                <a:spcAft>
                  <a:spcPts val="600"/>
                </a:spcAft>
                <a:buFont typeface="Arial"/>
                <a:buChar char="•"/>
              </a:pPr>
              <a:r>
                <a:rPr lang="en-US" sz="2000" dirty="0"/>
                <a:t>Swartz Center for Computational </a:t>
              </a:r>
              <a:r>
                <a:rPr lang="en-US" sz="2000" dirty="0" smtClean="0"/>
                <a:t>Neuroscience</a:t>
              </a:r>
            </a:p>
            <a:p>
              <a:pPr marL="342900" indent="-342900">
                <a:spcAft>
                  <a:spcPts val="600"/>
                </a:spcAft>
                <a:buFont typeface="Arial"/>
                <a:buChar char="•"/>
              </a:pPr>
              <a:r>
                <a:rPr lang="en-US" sz="2000" dirty="0" smtClean="0"/>
                <a:t>NSF Data Sharing Policy</a:t>
              </a:r>
            </a:p>
            <a:p>
              <a:pPr marL="342900" indent="-342900">
                <a:spcAft>
                  <a:spcPts val="600"/>
                </a:spcAft>
                <a:buFont typeface="Arial"/>
                <a:buChar char="•"/>
              </a:pPr>
              <a:r>
                <a:rPr lang="en-US" sz="2000" dirty="0" smtClean="0"/>
                <a:t>None are “common protocol”</a:t>
              </a:r>
            </a:p>
            <a:p>
              <a:pPr algn="ctr">
                <a:spcAft>
                  <a:spcPts val="600"/>
                </a:spcAft>
              </a:pPr>
              <a:r>
                <a:rPr lang="en-US" sz="2400" b="1" i="1" dirty="0" smtClean="0">
                  <a:solidFill>
                    <a:srgbClr val="953735"/>
                  </a:solidFill>
                </a:rPr>
                <a:t>Not just another repository!</a:t>
              </a:r>
            </a:p>
            <a:p>
              <a:pPr>
                <a:spcAft>
                  <a:spcPts val="600"/>
                </a:spcAft>
              </a:pPr>
              <a:r>
                <a:rPr lang="en-US" sz="2400" b="1" dirty="0" smtClean="0">
                  <a:solidFill>
                    <a:srgbClr val="953735"/>
                  </a:solidFill>
                </a:rPr>
                <a:t>Prize-Based Research</a:t>
              </a:r>
            </a:p>
            <a:p>
              <a:pPr marL="342900" indent="-342900">
                <a:spcAft>
                  <a:spcPts val="600"/>
                </a:spcAft>
                <a:buFont typeface="Arial"/>
                <a:buChar char="•"/>
              </a:pPr>
              <a:r>
                <a:rPr lang="en-US" sz="2000" dirty="0" smtClean="0"/>
                <a:t>Berlin BCI Contest</a:t>
              </a:r>
            </a:p>
            <a:p>
              <a:pPr marL="342900" indent="-342900">
                <a:spcAft>
                  <a:spcPts val="600"/>
                </a:spcAft>
                <a:buFont typeface="Arial"/>
                <a:buChar char="•"/>
              </a:pPr>
              <a:r>
                <a:rPr lang="en-US" sz="2000" dirty="0" smtClean="0"/>
                <a:t>X-Prize, Netflix, others</a:t>
              </a:r>
            </a:p>
          </p:txBody>
        </p:sp>
        <p:sp>
          <p:nvSpPr>
            <p:cNvPr id="63" name="TextBox 62"/>
            <p:cNvSpPr txBox="1"/>
            <p:nvPr/>
          </p:nvSpPr>
          <p:spPr>
            <a:xfrm>
              <a:off x="19453498" y="5780462"/>
              <a:ext cx="9916885" cy="523220"/>
            </a:xfrm>
            <a:prstGeom prst="rect">
              <a:avLst/>
            </a:prstGeom>
            <a:noFill/>
          </p:spPr>
          <p:txBody>
            <a:bodyPr wrap="none" rtlCol="0">
              <a:spAutoFit/>
            </a:bodyPr>
            <a:lstStyle/>
            <a:p>
              <a:r>
                <a:rPr lang="en-US" sz="2800" b="1" dirty="0" smtClean="0"/>
                <a:t>Comparison to Existing Resources</a:t>
              </a:r>
              <a:endParaRPr lang="en-US" sz="2800" b="1" dirty="0"/>
            </a:p>
          </p:txBody>
        </p:sp>
        <p:sp>
          <p:nvSpPr>
            <p:cNvPr id="64" name="Rectangle 63"/>
            <p:cNvSpPr/>
            <p:nvPr/>
          </p:nvSpPr>
          <p:spPr>
            <a:xfrm>
              <a:off x="19074439" y="5699676"/>
              <a:ext cx="10474859" cy="5224167"/>
            </a:xfrm>
            <a:prstGeom prst="rect">
              <a:avLst/>
            </a:prstGeom>
            <a:noFill/>
            <a:ln w="76200" cmpd="sng">
              <a:solidFill>
                <a:srgbClr val="95373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a:p>
          </p:txBody>
        </p:sp>
      </p:grpSp>
      <p:grpSp>
        <p:nvGrpSpPr>
          <p:cNvPr id="65" name="Group 64"/>
          <p:cNvGrpSpPr/>
          <p:nvPr/>
        </p:nvGrpSpPr>
        <p:grpSpPr>
          <a:xfrm>
            <a:off x="19941721" y="11060575"/>
            <a:ext cx="5871029" cy="2651974"/>
            <a:chOff x="19093156" y="15963359"/>
            <a:chExt cx="13000958" cy="2651974"/>
          </a:xfrm>
          <a:effectLst/>
        </p:grpSpPr>
        <p:sp>
          <p:nvSpPr>
            <p:cNvPr id="66" name="TextBox 65"/>
            <p:cNvSpPr txBox="1"/>
            <p:nvPr/>
          </p:nvSpPr>
          <p:spPr>
            <a:xfrm>
              <a:off x="19559502" y="16541371"/>
              <a:ext cx="12420600" cy="1938992"/>
            </a:xfrm>
            <a:prstGeom prst="rect">
              <a:avLst/>
            </a:prstGeom>
            <a:noFill/>
          </p:spPr>
          <p:txBody>
            <a:bodyPr wrap="square" rtlCol="0">
              <a:spAutoFit/>
            </a:bodyPr>
            <a:lstStyle/>
            <a:p>
              <a:pPr marL="342900" indent="-342900">
                <a:spcAft>
                  <a:spcPts val="600"/>
                </a:spcAft>
                <a:buFont typeface="Arial"/>
                <a:buChar char="•"/>
              </a:pPr>
              <a:r>
                <a:rPr lang="en-US" sz="2000" dirty="0" smtClean="0"/>
                <a:t>Board of Directors</a:t>
              </a:r>
              <a:endParaRPr lang="en-US" sz="2000" dirty="0"/>
            </a:p>
            <a:p>
              <a:pPr marL="342900" indent="-342900">
                <a:spcAft>
                  <a:spcPts val="600"/>
                </a:spcAft>
                <a:buFont typeface="Arial"/>
                <a:buChar char="•"/>
              </a:pPr>
              <a:r>
                <a:rPr lang="en-US" sz="2000" dirty="0" smtClean="0"/>
                <a:t>Operations</a:t>
              </a:r>
            </a:p>
            <a:p>
              <a:pPr marL="342900" indent="-342900">
                <a:spcAft>
                  <a:spcPts val="600"/>
                </a:spcAft>
                <a:buFont typeface="Arial"/>
                <a:buChar char="•"/>
              </a:pPr>
              <a:r>
                <a:rPr lang="en-US" sz="2000" dirty="0" smtClean="0"/>
                <a:t>Data Design</a:t>
              </a:r>
            </a:p>
            <a:p>
              <a:pPr marL="342900" indent="-342900">
                <a:spcAft>
                  <a:spcPts val="600"/>
                </a:spcAft>
                <a:buFont typeface="Arial"/>
                <a:buChar char="•"/>
              </a:pPr>
              <a:r>
                <a:rPr lang="en-US" sz="2000" dirty="0" smtClean="0"/>
                <a:t>Data Collection</a:t>
              </a:r>
            </a:p>
            <a:p>
              <a:pPr marL="342900" indent="-342900">
                <a:spcAft>
                  <a:spcPts val="600"/>
                </a:spcAft>
                <a:buFont typeface="Arial"/>
                <a:buChar char="•"/>
              </a:pPr>
              <a:r>
                <a:rPr lang="en-US" sz="2000" dirty="0" smtClean="0"/>
                <a:t>Data Delivery &amp; IT Support</a:t>
              </a:r>
            </a:p>
          </p:txBody>
        </p:sp>
        <p:sp>
          <p:nvSpPr>
            <p:cNvPr id="67" name="TextBox 66"/>
            <p:cNvSpPr txBox="1"/>
            <p:nvPr/>
          </p:nvSpPr>
          <p:spPr>
            <a:xfrm>
              <a:off x="19550492" y="15963359"/>
              <a:ext cx="4931324" cy="523220"/>
            </a:xfrm>
            <a:prstGeom prst="rect">
              <a:avLst/>
            </a:prstGeom>
            <a:noFill/>
          </p:spPr>
          <p:txBody>
            <a:bodyPr wrap="none" rtlCol="0">
              <a:spAutoFit/>
            </a:bodyPr>
            <a:lstStyle/>
            <a:p>
              <a:r>
                <a:rPr lang="en-US" sz="2800" b="1" dirty="0" smtClean="0"/>
                <a:t>Organization</a:t>
              </a:r>
              <a:endParaRPr lang="en-US" sz="2800" b="1" dirty="0"/>
            </a:p>
          </p:txBody>
        </p:sp>
        <p:sp>
          <p:nvSpPr>
            <p:cNvPr id="68" name="Rectangle 67"/>
            <p:cNvSpPr/>
            <p:nvPr/>
          </p:nvSpPr>
          <p:spPr>
            <a:xfrm>
              <a:off x="19093156" y="15963359"/>
              <a:ext cx="13000958" cy="2651974"/>
            </a:xfrm>
            <a:prstGeom prst="rect">
              <a:avLst/>
            </a:prstGeom>
            <a:noFill/>
            <a:ln w="76200" cmpd="sng">
              <a:solidFill>
                <a:srgbClr val="95373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400"/>
            </a:p>
          </p:txBody>
        </p:sp>
      </p:grpSp>
      <p:grpSp>
        <p:nvGrpSpPr>
          <p:cNvPr id="113" name="Group 112"/>
          <p:cNvGrpSpPr>
            <a:grpSpLocks noChangeAspect="1"/>
          </p:cNvGrpSpPr>
          <p:nvPr/>
        </p:nvGrpSpPr>
        <p:grpSpPr>
          <a:xfrm>
            <a:off x="13493749" y="2697258"/>
            <a:ext cx="5929313" cy="7361903"/>
            <a:chOff x="11242141" y="4835263"/>
            <a:chExt cx="10474859" cy="14055648"/>
          </a:xfrm>
          <a:effectLst/>
        </p:grpSpPr>
        <p:sp>
          <p:nvSpPr>
            <p:cNvPr id="70" name="Rectangle 69"/>
            <p:cNvSpPr/>
            <p:nvPr/>
          </p:nvSpPr>
          <p:spPr>
            <a:xfrm>
              <a:off x="11242141" y="4835263"/>
              <a:ext cx="10474859" cy="14055648"/>
            </a:xfrm>
            <a:prstGeom prst="rect">
              <a:avLst/>
            </a:prstGeom>
            <a:noFill/>
            <a:ln w="76200" cmpd="sng">
              <a:solidFill>
                <a:srgbClr val="95373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TextBox 70"/>
            <p:cNvSpPr txBox="1"/>
            <p:nvPr/>
          </p:nvSpPr>
          <p:spPr>
            <a:xfrm>
              <a:off x="11612801" y="4875073"/>
              <a:ext cx="9951800" cy="1821620"/>
            </a:xfrm>
            <a:prstGeom prst="rect">
              <a:avLst/>
            </a:prstGeom>
            <a:noFill/>
          </p:spPr>
          <p:txBody>
            <a:bodyPr wrap="square" rtlCol="0">
              <a:spAutoFit/>
            </a:bodyPr>
            <a:lstStyle/>
            <a:p>
              <a:r>
                <a:rPr lang="en-US" sz="2800" b="1" dirty="0" smtClean="0"/>
                <a:t>Proposed Research &amp; Funding Model</a:t>
              </a:r>
              <a:endParaRPr lang="en-US" sz="2800" b="1" dirty="0"/>
            </a:p>
          </p:txBody>
        </p:sp>
        <p:grpSp>
          <p:nvGrpSpPr>
            <p:cNvPr id="72" name="Group 71"/>
            <p:cNvGrpSpPr/>
            <p:nvPr/>
          </p:nvGrpSpPr>
          <p:grpSpPr>
            <a:xfrm>
              <a:off x="11582400" y="6694439"/>
              <a:ext cx="9772162" cy="5726161"/>
              <a:chOff x="23294824" y="26047011"/>
              <a:chExt cx="6515622" cy="3817937"/>
            </a:xfrm>
          </p:grpSpPr>
          <p:grpSp>
            <p:nvGrpSpPr>
              <p:cNvPr id="73" name="Group 72"/>
              <p:cNvGrpSpPr/>
              <p:nvPr/>
            </p:nvGrpSpPr>
            <p:grpSpPr>
              <a:xfrm>
                <a:off x="27391236" y="27752266"/>
                <a:ext cx="2419210" cy="2110496"/>
                <a:chOff x="4202411" y="3916781"/>
                <a:chExt cx="2419210" cy="2110496"/>
              </a:xfrm>
            </p:grpSpPr>
            <p:sp>
              <p:nvSpPr>
                <p:cNvPr id="89" name="Rectangle 88"/>
                <p:cNvSpPr/>
                <p:nvPr/>
              </p:nvSpPr>
              <p:spPr>
                <a:xfrm>
                  <a:off x="4202411" y="3916781"/>
                  <a:ext cx="1140368" cy="630936"/>
                </a:xfrm>
                <a:prstGeom prst="rect">
                  <a:avLst/>
                </a:prstGeom>
                <a:solidFill>
                  <a:srgbClr val="7F7F7F"/>
                </a:solidFill>
                <a:ln>
                  <a:solidFill>
                    <a:srgbClr val="00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fontAlgn="auto">
                    <a:spcBef>
                      <a:spcPts val="0"/>
                    </a:spcBef>
                    <a:spcAft>
                      <a:spcPts val="0"/>
                    </a:spcAft>
                  </a:pPr>
                  <a:r>
                    <a:rPr lang="en-US" sz="1200" dirty="0" smtClean="0">
                      <a:solidFill>
                        <a:prstClr val="black"/>
                      </a:solidFill>
                      <a:latin typeface="Calibri"/>
                    </a:rPr>
                    <a:t>Funded</a:t>
                  </a:r>
                </a:p>
                <a:p>
                  <a:pPr algn="ctr" defTabSz="457200" fontAlgn="auto">
                    <a:spcBef>
                      <a:spcPts val="0"/>
                    </a:spcBef>
                    <a:spcAft>
                      <a:spcPts val="0"/>
                    </a:spcAft>
                  </a:pPr>
                  <a:r>
                    <a:rPr lang="en-US" sz="1200" dirty="0" smtClean="0">
                      <a:solidFill>
                        <a:prstClr val="black"/>
                      </a:solidFill>
                      <a:latin typeface="Calibri"/>
                    </a:rPr>
                    <a:t>PI</a:t>
                  </a:r>
                </a:p>
              </p:txBody>
            </p:sp>
            <p:sp>
              <p:nvSpPr>
                <p:cNvPr id="90" name="Rectangle 89"/>
                <p:cNvSpPr/>
                <p:nvPr/>
              </p:nvSpPr>
              <p:spPr>
                <a:xfrm>
                  <a:off x="4202411" y="4664549"/>
                  <a:ext cx="1140368" cy="630936"/>
                </a:xfrm>
                <a:prstGeom prst="rect">
                  <a:avLst/>
                </a:prstGeom>
                <a:ln>
                  <a:solidFill>
                    <a:srgbClr val="0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defTabSz="457200" fontAlgn="auto">
                    <a:spcBef>
                      <a:spcPts val="0"/>
                    </a:spcBef>
                    <a:spcAft>
                      <a:spcPts val="0"/>
                    </a:spcAft>
                  </a:pPr>
                  <a:r>
                    <a:rPr lang="en-US" sz="1200" dirty="0" smtClean="0">
                      <a:solidFill>
                        <a:prstClr val="black"/>
                      </a:solidFill>
                      <a:latin typeface="Calibri"/>
                    </a:rPr>
                    <a:t>Funded</a:t>
                  </a:r>
                </a:p>
                <a:p>
                  <a:pPr algn="ctr" defTabSz="457200" fontAlgn="auto">
                    <a:spcBef>
                      <a:spcPts val="0"/>
                    </a:spcBef>
                    <a:spcAft>
                      <a:spcPts val="0"/>
                    </a:spcAft>
                  </a:pPr>
                  <a:r>
                    <a:rPr lang="en-US" sz="1200" dirty="0" smtClean="0">
                      <a:solidFill>
                        <a:prstClr val="black"/>
                      </a:solidFill>
                      <a:latin typeface="Calibri"/>
                    </a:rPr>
                    <a:t>PI</a:t>
                  </a:r>
                </a:p>
              </p:txBody>
            </p:sp>
            <p:sp>
              <p:nvSpPr>
                <p:cNvPr id="91" name="Rectangle 90"/>
                <p:cNvSpPr/>
                <p:nvPr/>
              </p:nvSpPr>
              <p:spPr>
                <a:xfrm>
                  <a:off x="4202411" y="5402620"/>
                  <a:ext cx="1140368" cy="624657"/>
                </a:xfrm>
                <a:prstGeom prst="rect">
                  <a:avLst/>
                </a:prstGeom>
                <a:ln>
                  <a:solidFill>
                    <a:srgbClr val="000000"/>
                  </a:solidFill>
                </a:ln>
              </p:spPr>
              <p:style>
                <a:lnRef idx="1">
                  <a:schemeClr val="accent4"/>
                </a:lnRef>
                <a:fillRef idx="3">
                  <a:schemeClr val="accent4"/>
                </a:fillRef>
                <a:effectRef idx="2">
                  <a:schemeClr val="accent4"/>
                </a:effectRef>
                <a:fontRef idx="minor">
                  <a:schemeClr val="lt1"/>
                </a:fontRef>
              </p:style>
              <p:txBody>
                <a:bodyPr rtlCol="0" anchor="ctr"/>
                <a:lstStyle/>
                <a:p>
                  <a:pPr algn="ctr" defTabSz="457200" fontAlgn="auto">
                    <a:spcBef>
                      <a:spcPts val="0"/>
                    </a:spcBef>
                    <a:spcAft>
                      <a:spcPts val="0"/>
                    </a:spcAft>
                  </a:pPr>
                  <a:r>
                    <a:rPr lang="en-US" sz="1200" dirty="0" smtClean="0">
                      <a:solidFill>
                        <a:prstClr val="black"/>
                      </a:solidFill>
                      <a:latin typeface="Calibri"/>
                    </a:rPr>
                    <a:t>Funded</a:t>
                  </a:r>
                </a:p>
                <a:p>
                  <a:pPr algn="ctr" defTabSz="457200" fontAlgn="auto">
                    <a:spcBef>
                      <a:spcPts val="0"/>
                    </a:spcBef>
                    <a:spcAft>
                      <a:spcPts val="0"/>
                    </a:spcAft>
                  </a:pPr>
                  <a:r>
                    <a:rPr lang="en-US" sz="1200" dirty="0" smtClean="0">
                      <a:solidFill>
                        <a:prstClr val="black"/>
                      </a:solidFill>
                      <a:latin typeface="Calibri"/>
                    </a:rPr>
                    <a:t>PI</a:t>
                  </a:r>
                </a:p>
              </p:txBody>
            </p:sp>
            <p:sp>
              <p:nvSpPr>
                <p:cNvPr id="92" name="Rectangle 91"/>
                <p:cNvSpPr/>
                <p:nvPr/>
              </p:nvSpPr>
              <p:spPr>
                <a:xfrm>
                  <a:off x="5481253" y="3916781"/>
                  <a:ext cx="1140368" cy="630936"/>
                </a:xfrm>
                <a:prstGeom prst="rect">
                  <a:avLst/>
                </a:prstGeom>
                <a:ln>
                  <a:solidFill>
                    <a:srgbClr val="000000"/>
                  </a:solidFill>
                </a:ln>
              </p:spPr>
              <p:style>
                <a:lnRef idx="1">
                  <a:schemeClr val="dk1"/>
                </a:lnRef>
                <a:fillRef idx="2">
                  <a:schemeClr val="dk1"/>
                </a:fillRef>
                <a:effectRef idx="1">
                  <a:schemeClr val="dk1"/>
                </a:effectRef>
                <a:fontRef idx="minor">
                  <a:schemeClr val="dk1"/>
                </a:fontRef>
              </p:style>
              <p:txBody>
                <a:bodyPr rtlCol="0" anchor="ctr"/>
                <a:lstStyle/>
                <a:p>
                  <a:pPr algn="ctr" defTabSz="457200" fontAlgn="auto">
                    <a:spcBef>
                      <a:spcPts val="0"/>
                    </a:spcBef>
                    <a:spcAft>
                      <a:spcPts val="0"/>
                    </a:spcAft>
                  </a:pPr>
                  <a:r>
                    <a:rPr lang="en-US" sz="1200" dirty="0" smtClean="0">
                      <a:solidFill>
                        <a:prstClr val="black"/>
                      </a:solidFill>
                      <a:latin typeface="Calibri"/>
                    </a:rPr>
                    <a:t>Unfunded</a:t>
                  </a:r>
                </a:p>
                <a:p>
                  <a:pPr algn="ctr" defTabSz="457200" fontAlgn="auto">
                    <a:spcBef>
                      <a:spcPts val="0"/>
                    </a:spcBef>
                    <a:spcAft>
                      <a:spcPts val="0"/>
                    </a:spcAft>
                  </a:pPr>
                  <a:r>
                    <a:rPr lang="en-US" sz="1200" dirty="0" smtClean="0">
                      <a:solidFill>
                        <a:prstClr val="black"/>
                      </a:solidFill>
                      <a:latin typeface="Calibri"/>
                    </a:rPr>
                    <a:t>PI</a:t>
                  </a:r>
                </a:p>
              </p:txBody>
            </p:sp>
            <p:sp>
              <p:nvSpPr>
                <p:cNvPr id="93" name="Rectangle 92"/>
                <p:cNvSpPr/>
                <p:nvPr/>
              </p:nvSpPr>
              <p:spPr>
                <a:xfrm>
                  <a:off x="5481253" y="4663618"/>
                  <a:ext cx="1140368" cy="623099"/>
                </a:xfrm>
                <a:prstGeom prst="rect">
                  <a:avLst/>
                </a:prstGeom>
                <a:ln>
                  <a:solidFill>
                    <a:srgbClr val="000000"/>
                  </a:solidFill>
                </a:ln>
              </p:spPr>
              <p:style>
                <a:lnRef idx="1">
                  <a:schemeClr val="accent2"/>
                </a:lnRef>
                <a:fillRef idx="2">
                  <a:schemeClr val="accent2"/>
                </a:fillRef>
                <a:effectRef idx="1">
                  <a:schemeClr val="accent2"/>
                </a:effectRef>
                <a:fontRef idx="minor">
                  <a:schemeClr val="dk1"/>
                </a:fontRef>
              </p:style>
              <p:txBody>
                <a:bodyPr rtlCol="0" anchor="ctr"/>
                <a:lstStyle/>
                <a:p>
                  <a:pPr algn="ctr" defTabSz="457200" fontAlgn="auto">
                    <a:spcBef>
                      <a:spcPts val="0"/>
                    </a:spcBef>
                    <a:spcAft>
                      <a:spcPts val="0"/>
                    </a:spcAft>
                  </a:pPr>
                  <a:r>
                    <a:rPr lang="en-US" sz="1200" dirty="0" smtClean="0">
                      <a:solidFill>
                        <a:prstClr val="black"/>
                      </a:solidFill>
                      <a:latin typeface="Calibri"/>
                    </a:rPr>
                    <a:t>Unfunded</a:t>
                  </a:r>
                </a:p>
                <a:p>
                  <a:pPr algn="ctr" defTabSz="457200" fontAlgn="auto">
                    <a:spcBef>
                      <a:spcPts val="0"/>
                    </a:spcBef>
                    <a:spcAft>
                      <a:spcPts val="0"/>
                    </a:spcAft>
                  </a:pPr>
                  <a:r>
                    <a:rPr lang="en-US" sz="1200" dirty="0" smtClean="0">
                      <a:solidFill>
                        <a:prstClr val="black"/>
                      </a:solidFill>
                      <a:latin typeface="Calibri"/>
                    </a:rPr>
                    <a:t>PI</a:t>
                  </a:r>
                </a:p>
              </p:txBody>
            </p:sp>
            <p:sp>
              <p:nvSpPr>
                <p:cNvPr id="94" name="Rectangle 93"/>
                <p:cNvSpPr/>
                <p:nvPr/>
              </p:nvSpPr>
              <p:spPr>
                <a:xfrm>
                  <a:off x="5481253" y="5402619"/>
                  <a:ext cx="1140368" cy="624657"/>
                </a:xfrm>
                <a:prstGeom prst="rect">
                  <a:avLst/>
                </a:prstGeom>
                <a:ln>
                  <a:solidFill>
                    <a:srgbClr val="000000"/>
                  </a:solidFill>
                </a:ln>
              </p:spPr>
              <p:style>
                <a:lnRef idx="1">
                  <a:schemeClr val="accent4"/>
                </a:lnRef>
                <a:fillRef idx="2">
                  <a:schemeClr val="accent4"/>
                </a:fillRef>
                <a:effectRef idx="1">
                  <a:schemeClr val="accent4"/>
                </a:effectRef>
                <a:fontRef idx="minor">
                  <a:schemeClr val="dk1"/>
                </a:fontRef>
              </p:style>
              <p:txBody>
                <a:bodyPr rtlCol="0" anchor="ctr"/>
                <a:lstStyle/>
                <a:p>
                  <a:pPr algn="ctr" defTabSz="457200" fontAlgn="auto">
                    <a:spcBef>
                      <a:spcPts val="0"/>
                    </a:spcBef>
                    <a:spcAft>
                      <a:spcPts val="0"/>
                    </a:spcAft>
                  </a:pPr>
                  <a:r>
                    <a:rPr lang="en-US" sz="1200" dirty="0" smtClean="0">
                      <a:solidFill>
                        <a:prstClr val="black"/>
                      </a:solidFill>
                      <a:latin typeface="Calibri"/>
                    </a:rPr>
                    <a:t>Unfunded</a:t>
                  </a:r>
                </a:p>
                <a:p>
                  <a:pPr algn="ctr" defTabSz="457200" fontAlgn="auto">
                    <a:spcBef>
                      <a:spcPts val="0"/>
                    </a:spcBef>
                    <a:spcAft>
                      <a:spcPts val="0"/>
                    </a:spcAft>
                  </a:pPr>
                  <a:r>
                    <a:rPr lang="en-US" sz="1200" dirty="0" smtClean="0">
                      <a:solidFill>
                        <a:prstClr val="black"/>
                      </a:solidFill>
                      <a:latin typeface="Calibri"/>
                    </a:rPr>
                    <a:t>PI</a:t>
                  </a:r>
                </a:p>
              </p:txBody>
            </p:sp>
          </p:grpSp>
          <p:grpSp>
            <p:nvGrpSpPr>
              <p:cNvPr id="74" name="Group 73"/>
              <p:cNvGrpSpPr/>
              <p:nvPr/>
            </p:nvGrpSpPr>
            <p:grpSpPr>
              <a:xfrm>
                <a:off x="23313112" y="27840157"/>
                <a:ext cx="2526631" cy="2024791"/>
                <a:chOff x="227256" y="4004672"/>
                <a:chExt cx="2526631" cy="2024791"/>
              </a:xfrm>
              <a:effectLst/>
            </p:grpSpPr>
            <p:sp>
              <p:nvSpPr>
                <p:cNvPr id="86" name="Rectangle 85"/>
                <p:cNvSpPr/>
                <p:nvPr/>
              </p:nvSpPr>
              <p:spPr>
                <a:xfrm>
                  <a:off x="227256" y="4004672"/>
                  <a:ext cx="2526631" cy="2024791"/>
                </a:xfrm>
                <a:prstGeom prst="rect">
                  <a:avLst/>
                </a:prstGeom>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t" anchorCtr="0"/>
                <a:lstStyle/>
                <a:p>
                  <a:pPr algn="ctr" defTabSz="457200" fontAlgn="auto">
                    <a:spcBef>
                      <a:spcPts val="0"/>
                    </a:spcBef>
                    <a:spcAft>
                      <a:spcPts val="0"/>
                    </a:spcAft>
                  </a:pPr>
                  <a:r>
                    <a:rPr lang="en-US" sz="1200" dirty="0" smtClean="0">
                      <a:solidFill>
                        <a:prstClr val="black"/>
                      </a:solidFill>
                      <a:latin typeface="Calibri"/>
                    </a:rPr>
                    <a:t>Neural Engineering Data</a:t>
                  </a:r>
                </a:p>
                <a:p>
                  <a:pPr algn="ctr" defTabSz="457200" fontAlgn="auto">
                    <a:spcBef>
                      <a:spcPts val="0"/>
                    </a:spcBef>
                    <a:spcAft>
                      <a:spcPts val="0"/>
                    </a:spcAft>
                  </a:pPr>
                  <a:r>
                    <a:rPr lang="en-US" sz="1200" dirty="0" smtClean="0">
                      <a:solidFill>
                        <a:prstClr val="black"/>
                      </a:solidFill>
                      <a:latin typeface="Calibri"/>
                    </a:rPr>
                    <a:t>Consortium</a:t>
                  </a:r>
                </a:p>
              </p:txBody>
            </p:sp>
            <p:sp>
              <p:nvSpPr>
                <p:cNvPr id="87" name="Rectangle 86"/>
                <p:cNvSpPr/>
                <p:nvPr/>
              </p:nvSpPr>
              <p:spPr>
                <a:xfrm>
                  <a:off x="363162" y="4664549"/>
                  <a:ext cx="2254818" cy="353845"/>
                </a:xfrm>
                <a:prstGeom prst="rect">
                  <a:avLst/>
                </a:prstGeom>
                <a:solidFill>
                  <a:srgbClr val="800000"/>
                </a:solidFill>
                <a:ln>
                  <a:solidFill>
                    <a:srgbClr val="00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fontAlgn="auto">
                    <a:spcBef>
                      <a:spcPts val="0"/>
                    </a:spcBef>
                    <a:spcAft>
                      <a:spcPts val="0"/>
                    </a:spcAft>
                  </a:pPr>
                  <a:r>
                    <a:rPr lang="en-US" sz="1200" dirty="0" smtClean="0">
                      <a:solidFill>
                        <a:schemeClr val="bg1"/>
                      </a:solidFill>
                      <a:latin typeface="Calibri"/>
                    </a:rPr>
                    <a:t>Data Design</a:t>
                  </a:r>
                </a:p>
              </p:txBody>
            </p:sp>
            <p:sp>
              <p:nvSpPr>
                <p:cNvPr id="88" name="Rectangle 87"/>
                <p:cNvSpPr/>
                <p:nvPr/>
              </p:nvSpPr>
              <p:spPr>
                <a:xfrm>
                  <a:off x="363162" y="5070734"/>
                  <a:ext cx="2254818" cy="353845"/>
                </a:xfrm>
                <a:prstGeom prst="rect">
                  <a:avLst/>
                </a:prstGeom>
                <a:solidFill>
                  <a:srgbClr val="800000"/>
                </a:solidFill>
                <a:ln>
                  <a:solidFill>
                    <a:srgbClr val="00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fontAlgn="auto">
                    <a:spcBef>
                      <a:spcPts val="0"/>
                    </a:spcBef>
                    <a:spcAft>
                      <a:spcPts val="0"/>
                    </a:spcAft>
                  </a:pPr>
                  <a:r>
                    <a:rPr lang="en-US" sz="1200" dirty="0" smtClean="0">
                      <a:solidFill>
                        <a:schemeClr val="bg1"/>
                      </a:solidFill>
                      <a:latin typeface="Calibri"/>
                    </a:rPr>
                    <a:t>Data Generation</a:t>
                  </a:r>
                </a:p>
              </p:txBody>
            </p:sp>
          </p:grpSp>
          <p:sp>
            <p:nvSpPr>
              <p:cNvPr id="75" name="Rectangle 74"/>
              <p:cNvSpPr/>
              <p:nvPr/>
            </p:nvSpPr>
            <p:spPr>
              <a:xfrm>
                <a:off x="23449018" y="29312404"/>
                <a:ext cx="2254818" cy="353845"/>
              </a:xfrm>
              <a:prstGeom prst="rect">
                <a:avLst/>
              </a:prstGeom>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defTabSz="457200" fontAlgn="auto">
                  <a:spcBef>
                    <a:spcPts val="0"/>
                  </a:spcBef>
                  <a:spcAft>
                    <a:spcPts val="0"/>
                  </a:spcAft>
                </a:pPr>
                <a:r>
                  <a:rPr lang="en-US" sz="1200" dirty="0" smtClean="0">
                    <a:solidFill>
                      <a:prstClr val="black"/>
                    </a:solidFill>
                    <a:latin typeface="Calibri"/>
                  </a:rPr>
                  <a:t>Results Scoring</a:t>
                </a:r>
              </a:p>
            </p:txBody>
          </p:sp>
          <p:sp>
            <p:nvSpPr>
              <p:cNvPr id="76" name="Down Arrow 75"/>
              <p:cNvSpPr/>
              <p:nvPr/>
            </p:nvSpPr>
            <p:spPr>
              <a:xfrm rot="5400000">
                <a:off x="26221323" y="28414058"/>
                <a:ext cx="670902" cy="1583937"/>
              </a:xfrm>
              <a:prstGeom prst="downArrow">
                <a:avLst/>
              </a:prstGeom>
              <a:ln>
                <a:solidFill>
                  <a:srgbClr val="000000"/>
                </a:solidFill>
              </a:ln>
              <a:effectLst/>
            </p:spPr>
            <p:style>
              <a:lnRef idx="1">
                <a:schemeClr val="accent6"/>
              </a:lnRef>
              <a:fillRef idx="3">
                <a:schemeClr val="accent6"/>
              </a:fillRef>
              <a:effectRef idx="2">
                <a:schemeClr val="accent6"/>
              </a:effectRef>
              <a:fontRef idx="minor">
                <a:schemeClr val="lt1"/>
              </a:fontRef>
            </p:style>
            <p:txBody>
              <a:bodyPr vert="vert270" rtlCol="0" anchor="ctr"/>
              <a:lstStyle/>
              <a:p>
                <a:pPr algn="ctr" defTabSz="457200" fontAlgn="auto">
                  <a:spcBef>
                    <a:spcPts val="0"/>
                  </a:spcBef>
                  <a:spcAft>
                    <a:spcPts val="0"/>
                  </a:spcAft>
                </a:pPr>
                <a:r>
                  <a:rPr lang="en-US" sz="1200" dirty="0" smtClean="0">
                    <a:solidFill>
                      <a:prstClr val="black"/>
                    </a:solidFill>
                    <a:latin typeface="Calibri"/>
                  </a:rPr>
                  <a:t>Results</a:t>
                </a:r>
                <a:endParaRPr lang="en-US" sz="1200" dirty="0">
                  <a:solidFill>
                    <a:prstClr val="black"/>
                  </a:solidFill>
                  <a:latin typeface="Calibri"/>
                </a:endParaRPr>
              </a:p>
            </p:txBody>
          </p:sp>
          <p:sp>
            <p:nvSpPr>
              <p:cNvPr id="77" name="Chevron 76"/>
              <p:cNvSpPr/>
              <p:nvPr/>
            </p:nvSpPr>
            <p:spPr>
              <a:xfrm>
                <a:off x="25839743" y="26772475"/>
                <a:ext cx="3730058" cy="487728"/>
              </a:xfrm>
              <a:prstGeom prst="chevron">
                <a:avLst/>
              </a:prstGeom>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en-US" sz="2000" dirty="0" smtClean="0">
                    <a:solidFill>
                      <a:prstClr val="black"/>
                    </a:solidFill>
                    <a:latin typeface="Calibri"/>
                  </a:rPr>
                  <a:t>Research Questions</a:t>
                </a:r>
                <a:endParaRPr lang="en-US" sz="2000" dirty="0">
                  <a:solidFill>
                    <a:prstClr val="black"/>
                  </a:solidFill>
                  <a:latin typeface="Calibri"/>
                </a:endParaRPr>
              </a:p>
            </p:txBody>
          </p:sp>
          <p:sp>
            <p:nvSpPr>
              <p:cNvPr id="78" name="Rectangle 77"/>
              <p:cNvSpPr/>
              <p:nvPr/>
            </p:nvSpPr>
            <p:spPr>
              <a:xfrm>
                <a:off x="24728108" y="26995387"/>
                <a:ext cx="1036697" cy="687141"/>
              </a:xfrm>
              <a:prstGeom prst="rect">
                <a:avLst/>
              </a:prstGeom>
              <a:solidFill>
                <a:schemeClr val="accent3">
                  <a:lumMod val="75000"/>
                </a:schemeClr>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defTabSz="457200" fontAlgn="auto">
                  <a:spcBef>
                    <a:spcPts val="0"/>
                  </a:spcBef>
                  <a:spcAft>
                    <a:spcPts val="0"/>
                  </a:spcAft>
                </a:pPr>
                <a:r>
                  <a:rPr lang="en-US" sz="1200" dirty="0" smtClean="0">
                    <a:solidFill>
                      <a:prstClr val="black"/>
                    </a:solidFill>
                    <a:latin typeface="Calibri"/>
                  </a:rPr>
                  <a:t>Funding Agencies</a:t>
                </a:r>
              </a:p>
            </p:txBody>
          </p:sp>
          <p:sp>
            <p:nvSpPr>
              <p:cNvPr id="79" name="Circular Arrow 78"/>
              <p:cNvSpPr/>
              <p:nvPr/>
            </p:nvSpPr>
            <p:spPr>
              <a:xfrm rot="2335699">
                <a:off x="24554594" y="26064785"/>
                <a:ext cx="1164475" cy="1411944"/>
              </a:xfrm>
              <a:prstGeom prst="circularArrow">
                <a:avLst>
                  <a:gd name="adj1" fmla="val 12500"/>
                  <a:gd name="adj2" fmla="val 1142319"/>
                  <a:gd name="adj3" fmla="val 20457681"/>
                  <a:gd name="adj4" fmla="val 10800000"/>
                  <a:gd name="adj5" fmla="val 19818"/>
                </a:avLst>
              </a:prstGeom>
              <a:gradFill flip="none" rotWithShape="1">
                <a:gsLst>
                  <a:gs pos="0">
                    <a:schemeClr val="accent1">
                      <a:shade val="51000"/>
                      <a:satMod val="130000"/>
                      <a:alpha val="84000"/>
                    </a:schemeClr>
                  </a:gs>
                  <a:gs pos="80000">
                    <a:schemeClr val="accent1">
                      <a:shade val="93000"/>
                      <a:satMod val="130000"/>
                      <a:alpha val="84000"/>
                    </a:schemeClr>
                  </a:gs>
                  <a:gs pos="100000">
                    <a:schemeClr val="accent1">
                      <a:shade val="94000"/>
                      <a:satMod val="135000"/>
                      <a:alpha val="84000"/>
                    </a:schemeClr>
                  </a:gs>
                </a:gsLst>
                <a:lin ang="16200000" scaled="0"/>
                <a:tileRect/>
              </a:gra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a:solidFill>
                    <a:prstClr val="black"/>
                  </a:solidFill>
                  <a:latin typeface="Calibri"/>
                </a:endParaRPr>
              </a:p>
            </p:txBody>
          </p:sp>
          <p:sp>
            <p:nvSpPr>
              <p:cNvPr id="80" name="Down Arrow 79"/>
              <p:cNvSpPr/>
              <p:nvPr/>
            </p:nvSpPr>
            <p:spPr>
              <a:xfrm rot="5400000">
                <a:off x="26221322" y="27778800"/>
                <a:ext cx="670902" cy="1583937"/>
              </a:xfrm>
              <a:prstGeom prst="downArrow">
                <a:avLst/>
              </a:prstGeom>
              <a:solidFill>
                <a:schemeClr val="bg2">
                  <a:lumMod val="50000"/>
                </a:schemeClr>
              </a:solidFill>
              <a:ln>
                <a:solidFill>
                  <a:srgbClr val="000000"/>
                </a:solidFill>
              </a:ln>
              <a:effectLst/>
            </p:spPr>
            <p:style>
              <a:lnRef idx="1">
                <a:schemeClr val="accent6"/>
              </a:lnRef>
              <a:fillRef idx="3">
                <a:schemeClr val="accent6"/>
              </a:fillRef>
              <a:effectRef idx="2">
                <a:schemeClr val="accent6"/>
              </a:effectRef>
              <a:fontRef idx="minor">
                <a:schemeClr val="lt1"/>
              </a:fontRef>
            </p:style>
            <p:txBody>
              <a:bodyPr vert="vert270" rtlCol="0" anchor="ctr"/>
              <a:lstStyle/>
              <a:p>
                <a:pPr algn="ctr" defTabSz="457200" fontAlgn="auto">
                  <a:spcBef>
                    <a:spcPts val="0"/>
                  </a:spcBef>
                  <a:spcAft>
                    <a:spcPts val="0"/>
                  </a:spcAft>
                </a:pPr>
                <a:r>
                  <a:rPr lang="en-US" sz="1200" dirty="0" smtClean="0">
                    <a:solidFill>
                      <a:prstClr val="black"/>
                    </a:solidFill>
                    <a:latin typeface="Calibri"/>
                  </a:rPr>
                  <a:t>Fees</a:t>
                </a:r>
                <a:endParaRPr lang="en-US" sz="1200" dirty="0">
                  <a:solidFill>
                    <a:prstClr val="black"/>
                  </a:solidFill>
                  <a:latin typeface="Calibri"/>
                </a:endParaRPr>
              </a:p>
            </p:txBody>
          </p:sp>
          <p:sp>
            <p:nvSpPr>
              <p:cNvPr id="81" name="Down Arrow 80"/>
              <p:cNvSpPr/>
              <p:nvPr/>
            </p:nvSpPr>
            <p:spPr>
              <a:xfrm rot="16200000">
                <a:off x="26442958" y="28204633"/>
                <a:ext cx="670902" cy="1396041"/>
              </a:xfrm>
              <a:prstGeom prst="downArrow">
                <a:avLst/>
              </a:prstGeom>
              <a:solidFill>
                <a:schemeClr val="accent2">
                  <a:lumMod val="60000"/>
                  <a:lumOff val="40000"/>
                </a:schemeClr>
              </a:solidFill>
              <a:ln>
                <a:solidFill>
                  <a:srgbClr val="000000"/>
                </a:solidFill>
              </a:ln>
              <a:effectLst/>
            </p:spPr>
            <p:style>
              <a:lnRef idx="1">
                <a:schemeClr val="accent3"/>
              </a:lnRef>
              <a:fillRef idx="3">
                <a:schemeClr val="accent3"/>
              </a:fillRef>
              <a:effectRef idx="2">
                <a:schemeClr val="accent3"/>
              </a:effectRef>
              <a:fontRef idx="minor">
                <a:schemeClr val="lt1"/>
              </a:fontRef>
            </p:style>
            <p:txBody>
              <a:bodyPr vert="vert" rtlCol="0" anchor="ctr"/>
              <a:lstStyle/>
              <a:p>
                <a:pPr algn="ctr" defTabSz="457200" fontAlgn="auto">
                  <a:spcBef>
                    <a:spcPts val="0"/>
                  </a:spcBef>
                  <a:spcAft>
                    <a:spcPts val="0"/>
                  </a:spcAft>
                </a:pPr>
                <a:r>
                  <a:rPr lang="en-US" sz="1200" dirty="0" smtClean="0">
                    <a:solidFill>
                      <a:prstClr val="black"/>
                    </a:solidFill>
                    <a:latin typeface="Calibri"/>
                  </a:rPr>
                  <a:t>Data</a:t>
                </a:r>
                <a:endParaRPr lang="en-US" sz="1200" dirty="0">
                  <a:solidFill>
                    <a:prstClr val="black"/>
                  </a:solidFill>
                  <a:latin typeface="Calibri"/>
                </a:endParaRPr>
              </a:p>
            </p:txBody>
          </p:sp>
          <p:sp>
            <p:nvSpPr>
              <p:cNvPr id="82" name="Rectangle 81"/>
              <p:cNvSpPr>
                <a:spLocks/>
              </p:cNvSpPr>
              <p:nvPr/>
            </p:nvSpPr>
            <p:spPr>
              <a:xfrm>
                <a:off x="24179821" y="26190582"/>
                <a:ext cx="961759" cy="438667"/>
              </a:xfrm>
              <a:prstGeom prst="rect">
                <a:avLst/>
              </a:prstGeom>
              <a:solidFill>
                <a:schemeClr val="tx1">
                  <a:lumMod val="50000"/>
                </a:schemeClr>
              </a:solidFill>
              <a:ln>
                <a:solidFill>
                  <a:srgbClr val="000000"/>
                </a:solidFill>
              </a:ln>
            </p:spPr>
            <p:style>
              <a:lnRef idx="1">
                <a:schemeClr val="accent3"/>
              </a:lnRef>
              <a:fillRef idx="3">
                <a:schemeClr val="accent3"/>
              </a:fillRef>
              <a:effectRef idx="2">
                <a:schemeClr val="accent3"/>
              </a:effectRef>
              <a:fontRef idx="minor">
                <a:schemeClr val="lt1"/>
              </a:fontRef>
            </p:style>
            <p:txBody>
              <a:bodyPr rtlCol="0" anchor="ctr"/>
              <a:lstStyle/>
              <a:p>
                <a:pPr algn="ctr" defTabSz="457200" fontAlgn="auto">
                  <a:spcBef>
                    <a:spcPts val="0"/>
                  </a:spcBef>
                  <a:spcAft>
                    <a:spcPts val="0"/>
                  </a:spcAft>
                </a:pPr>
                <a:r>
                  <a:rPr lang="en-US" sz="1200" dirty="0" smtClean="0">
                    <a:solidFill>
                      <a:prstClr val="white"/>
                    </a:solidFill>
                    <a:latin typeface="Calibri"/>
                  </a:rPr>
                  <a:t>Industry</a:t>
                </a:r>
              </a:p>
            </p:txBody>
          </p:sp>
          <p:sp>
            <p:nvSpPr>
              <p:cNvPr id="83" name="Circular Arrow 82"/>
              <p:cNvSpPr/>
              <p:nvPr/>
            </p:nvSpPr>
            <p:spPr>
              <a:xfrm rot="18634041">
                <a:off x="23418558" y="25923277"/>
                <a:ext cx="1164475" cy="1411944"/>
              </a:xfrm>
              <a:prstGeom prst="circularArrow">
                <a:avLst>
                  <a:gd name="adj1" fmla="val 12500"/>
                  <a:gd name="adj2" fmla="val 1142319"/>
                  <a:gd name="adj3" fmla="val 20457681"/>
                  <a:gd name="adj4" fmla="val 10800000"/>
                  <a:gd name="adj5" fmla="val 19818"/>
                </a:avLst>
              </a:prstGeom>
              <a:gradFill flip="none" rotWithShape="1">
                <a:gsLst>
                  <a:gs pos="0">
                    <a:schemeClr val="accent1">
                      <a:shade val="51000"/>
                      <a:satMod val="130000"/>
                      <a:alpha val="84000"/>
                    </a:schemeClr>
                  </a:gs>
                  <a:gs pos="80000">
                    <a:schemeClr val="accent1">
                      <a:shade val="93000"/>
                      <a:satMod val="130000"/>
                      <a:alpha val="84000"/>
                    </a:schemeClr>
                  </a:gs>
                  <a:gs pos="100000">
                    <a:schemeClr val="accent1">
                      <a:shade val="94000"/>
                      <a:satMod val="135000"/>
                      <a:alpha val="84000"/>
                    </a:schemeClr>
                  </a:gs>
                </a:gsLst>
                <a:lin ang="16200000" scaled="0"/>
                <a:tileRect/>
              </a:gra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a:solidFill>
                    <a:prstClr val="black"/>
                  </a:solidFill>
                  <a:latin typeface="Calibri"/>
                </a:endParaRPr>
              </a:p>
            </p:txBody>
          </p:sp>
          <p:sp>
            <p:nvSpPr>
              <p:cNvPr id="84" name="Rectangle 83"/>
              <p:cNvSpPr>
                <a:spLocks/>
              </p:cNvSpPr>
              <p:nvPr/>
            </p:nvSpPr>
            <p:spPr>
              <a:xfrm>
                <a:off x="23391052" y="26673439"/>
                <a:ext cx="685800" cy="685800"/>
              </a:xfrm>
              <a:prstGeom prst="rect">
                <a:avLst/>
              </a:prstGeom>
              <a:ln>
                <a:solidFill>
                  <a:srgbClr val="00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defTabSz="457200" fontAlgn="auto">
                  <a:spcBef>
                    <a:spcPts val="0"/>
                  </a:spcBef>
                  <a:spcAft>
                    <a:spcPts val="0"/>
                  </a:spcAft>
                </a:pPr>
                <a:r>
                  <a:rPr lang="en-US" sz="1200" dirty="0" smtClean="0">
                    <a:solidFill>
                      <a:prstClr val="black"/>
                    </a:solidFill>
                    <a:latin typeface="Calibri"/>
                  </a:rPr>
                  <a:t>PI</a:t>
                </a:r>
              </a:p>
            </p:txBody>
          </p:sp>
          <p:sp>
            <p:nvSpPr>
              <p:cNvPr id="85" name="Circular Arrow 84"/>
              <p:cNvSpPr/>
              <p:nvPr/>
            </p:nvSpPr>
            <p:spPr>
              <a:xfrm rot="10800000">
                <a:off x="23689273" y="26774396"/>
                <a:ext cx="1227099" cy="977869"/>
              </a:xfrm>
              <a:prstGeom prst="circularArrow">
                <a:avLst>
                  <a:gd name="adj1" fmla="val 12500"/>
                  <a:gd name="adj2" fmla="val 1142319"/>
                  <a:gd name="adj3" fmla="val 20457681"/>
                  <a:gd name="adj4" fmla="val 10800000"/>
                  <a:gd name="adj5" fmla="val 19251"/>
                </a:avLst>
              </a:prstGeom>
              <a:gradFill flip="none" rotWithShape="1">
                <a:gsLst>
                  <a:gs pos="0">
                    <a:schemeClr val="accent1">
                      <a:shade val="51000"/>
                      <a:satMod val="130000"/>
                      <a:alpha val="84000"/>
                    </a:schemeClr>
                  </a:gs>
                  <a:gs pos="80000">
                    <a:schemeClr val="accent1">
                      <a:shade val="93000"/>
                      <a:satMod val="130000"/>
                      <a:alpha val="84000"/>
                    </a:schemeClr>
                  </a:gs>
                  <a:gs pos="100000">
                    <a:schemeClr val="accent1">
                      <a:shade val="94000"/>
                      <a:satMod val="135000"/>
                      <a:alpha val="84000"/>
                    </a:schemeClr>
                  </a:gs>
                </a:gsLst>
                <a:lin ang="16200000" scaled="0"/>
                <a:tileRect/>
              </a:gra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endParaRPr lang="en-US" sz="1800">
                  <a:solidFill>
                    <a:prstClr val="black"/>
                  </a:solidFill>
                  <a:latin typeface="Calibri"/>
                </a:endParaRPr>
              </a:p>
            </p:txBody>
          </p:sp>
        </p:grpSp>
        <p:sp>
          <p:nvSpPr>
            <p:cNvPr id="95" name="TextBox 94"/>
            <p:cNvSpPr txBox="1"/>
            <p:nvPr/>
          </p:nvSpPr>
          <p:spPr>
            <a:xfrm>
              <a:off x="11737908" y="12664960"/>
              <a:ext cx="9839445" cy="5905577"/>
            </a:xfrm>
            <a:prstGeom prst="rect">
              <a:avLst/>
            </a:prstGeom>
            <a:noFill/>
          </p:spPr>
          <p:txBody>
            <a:bodyPr wrap="square" rtlCol="0">
              <a:spAutoFit/>
            </a:bodyPr>
            <a:lstStyle/>
            <a:p>
              <a:pPr marL="342900" indent="-342900">
                <a:spcAft>
                  <a:spcPts val="600"/>
                </a:spcAft>
                <a:buFont typeface="Arial"/>
                <a:buChar char="•"/>
              </a:pPr>
              <a:r>
                <a:rPr lang="en-US" sz="2000" i="1" dirty="0" smtClean="0"/>
                <a:t>Communal resources are pooled, allowing NEDC to create massive datasets, orders of magnitude larger than what any individual PI could generate</a:t>
              </a:r>
            </a:p>
            <a:p>
              <a:pPr marL="342900" indent="-342900">
                <a:spcAft>
                  <a:spcPts val="600"/>
                </a:spcAft>
                <a:buFont typeface="Arial"/>
                <a:buChar char="•"/>
              </a:pPr>
              <a:r>
                <a:rPr lang="en-US" sz="2000" i="1" dirty="0" smtClean="0"/>
                <a:t>Data is custom tailored to resolve specific questions of interest to the community</a:t>
              </a:r>
            </a:p>
            <a:p>
              <a:pPr marL="342900" indent="-342900">
                <a:spcAft>
                  <a:spcPts val="600"/>
                </a:spcAft>
                <a:buFont typeface="Arial"/>
                <a:buChar char="•"/>
              </a:pPr>
              <a:r>
                <a:rPr lang="en-US" sz="2000" i="1" dirty="0" smtClean="0"/>
                <a:t>Performance claims are easier to compare</a:t>
              </a:r>
            </a:p>
            <a:p>
              <a:pPr marL="342900" indent="-342900">
                <a:spcAft>
                  <a:spcPts val="600"/>
                </a:spcAft>
                <a:buFont typeface="Arial"/>
                <a:buChar char="•"/>
              </a:pPr>
              <a:r>
                <a:rPr lang="en-US" sz="2000" i="1" dirty="0" smtClean="0"/>
                <a:t>Research community is focused on common problems</a:t>
              </a:r>
              <a:endParaRPr lang="en-US" sz="2000" i="1" dirty="0"/>
            </a:p>
          </p:txBody>
        </p:sp>
      </p:grpSp>
      <p:grpSp>
        <p:nvGrpSpPr>
          <p:cNvPr id="96" name="Group 95"/>
          <p:cNvGrpSpPr/>
          <p:nvPr/>
        </p:nvGrpSpPr>
        <p:grpSpPr>
          <a:xfrm>
            <a:off x="26294984" y="2697258"/>
            <a:ext cx="6388163" cy="5355114"/>
            <a:chOff x="19093157" y="16535400"/>
            <a:chExt cx="10590213" cy="5233421"/>
          </a:xfrm>
          <a:effectLst/>
        </p:grpSpPr>
        <p:sp>
          <p:nvSpPr>
            <p:cNvPr id="97" name="TextBox 96"/>
            <p:cNvSpPr txBox="1"/>
            <p:nvPr/>
          </p:nvSpPr>
          <p:spPr>
            <a:xfrm>
              <a:off x="19397958" y="17148077"/>
              <a:ext cx="9884732" cy="4524315"/>
            </a:xfrm>
            <a:prstGeom prst="rect">
              <a:avLst/>
            </a:prstGeom>
            <a:noFill/>
          </p:spPr>
          <p:txBody>
            <a:bodyPr wrap="square" rtlCol="0">
              <a:spAutoFit/>
            </a:bodyPr>
            <a:lstStyle/>
            <a:p>
              <a:pPr>
                <a:spcAft>
                  <a:spcPts val="600"/>
                </a:spcAft>
              </a:pPr>
              <a:r>
                <a:rPr lang="en-US" sz="2400" b="1" dirty="0" smtClean="0">
                  <a:solidFill>
                    <a:srgbClr val="953735"/>
                  </a:solidFill>
                </a:rPr>
                <a:t>Data Corpus with ~25,000 Clinical EEG records</a:t>
              </a:r>
            </a:p>
            <a:p>
              <a:pPr marL="342900" indent="-342900">
                <a:spcAft>
                  <a:spcPts val="600"/>
                </a:spcAft>
                <a:buFont typeface="Arial"/>
                <a:buChar char="•"/>
              </a:pPr>
              <a:r>
                <a:rPr lang="en-US" sz="2000" dirty="0" smtClean="0"/>
                <a:t>Clinical data from Temple University Hospital</a:t>
              </a:r>
            </a:p>
            <a:p>
              <a:pPr marL="342900" indent="-342900">
                <a:spcAft>
                  <a:spcPts val="600"/>
                </a:spcAft>
                <a:buFont typeface="Arial"/>
                <a:buChar char="•"/>
              </a:pPr>
              <a:r>
                <a:rPr lang="en-US" sz="2000" dirty="0" smtClean="0"/>
                <a:t>De-identified but fully annotated</a:t>
              </a:r>
            </a:p>
            <a:p>
              <a:pPr marL="342900" indent="-342900">
                <a:spcAft>
                  <a:spcPts val="600"/>
                </a:spcAft>
                <a:buFont typeface="Arial"/>
                <a:buChar char="•"/>
              </a:pPr>
              <a:r>
                <a:rPr lang="en-US" sz="2000" dirty="0" smtClean="0"/>
                <a:t>Demographic data, medical history, presenting complaint, medications all included</a:t>
              </a:r>
            </a:p>
            <a:p>
              <a:pPr marL="342900" indent="-342900">
                <a:spcAft>
                  <a:spcPts val="600"/>
                </a:spcAft>
                <a:buFont typeface="Arial"/>
                <a:buChar char="•"/>
              </a:pPr>
              <a:r>
                <a:rPr lang="en-US" sz="2000" dirty="0" smtClean="0"/>
                <a:t>24,637 sessions</a:t>
              </a:r>
            </a:p>
            <a:p>
              <a:pPr marL="342900" indent="-342900">
                <a:spcAft>
                  <a:spcPts val="600"/>
                </a:spcAft>
                <a:buFont typeface="Arial"/>
                <a:buChar char="•"/>
              </a:pPr>
              <a:r>
                <a:rPr lang="en-US" sz="2000" dirty="0" smtClean="0"/>
                <a:t>14,075 unique patients</a:t>
              </a:r>
            </a:p>
            <a:p>
              <a:pPr marL="342900" indent="-342900">
                <a:spcAft>
                  <a:spcPts val="600"/>
                </a:spcAft>
                <a:buFont typeface="Arial"/>
                <a:buChar char="•"/>
              </a:pPr>
              <a:r>
                <a:rPr lang="en-US" sz="2000" dirty="0" smtClean="0"/>
                <a:t>~3000 new EEGs generated per year</a:t>
              </a:r>
            </a:p>
            <a:p>
              <a:pPr marL="342900" indent="-342900">
                <a:spcAft>
                  <a:spcPts val="600"/>
                </a:spcAft>
                <a:buFont typeface="Arial"/>
                <a:buChar char="•"/>
              </a:pPr>
              <a:r>
                <a:rPr lang="en-US" sz="2000" dirty="0" smtClean="0"/>
                <a:t>Large spectrum of data formats (channels, montages, sampling rates, </a:t>
              </a:r>
              <a:r>
                <a:rPr lang="en-US" sz="2000" dirty="0" err="1" smtClean="0"/>
                <a:t>etc</a:t>
              </a:r>
              <a:r>
                <a:rPr lang="en-US" sz="2000" dirty="0" smtClean="0"/>
                <a:t>)</a:t>
              </a:r>
            </a:p>
            <a:p>
              <a:pPr marL="342900" indent="-342900">
                <a:spcAft>
                  <a:spcPts val="600"/>
                </a:spcAft>
                <a:buFont typeface="Arial"/>
                <a:buChar char="•"/>
              </a:pPr>
              <a:r>
                <a:rPr lang="en-US" sz="2000" dirty="0" smtClean="0"/>
                <a:t>Freely available</a:t>
              </a:r>
            </a:p>
          </p:txBody>
        </p:sp>
        <p:sp>
          <p:nvSpPr>
            <p:cNvPr id="98" name="TextBox 97"/>
            <p:cNvSpPr txBox="1"/>
            <p:nvPr/>
          </p:nvSpPr>
          <p:spPr>
            <a:xfrm>
              <a:off x="19397958" y="16567084"/>
              <a:ext cx="10285412" cy="954107"/>
            </a:xfrm>
            <a:prstGeom prst="rect">
              <a:avLst/>
            </a:prstGeom>
            <a:noFill/>
          </p:spPr>
          <p:txBody>
            <a:bodyPr wrap="square" rtlCol="0">
              <a:spAutoFit/>
            </a:bodyPr>
            <a:lstStyle/>
            <a:p>
              <a:r>
                <a:rPr lang="en-US" sz="2800" b="1" dirty="0" smtClean="0"/>
                <a:t>Proof-of-Concept EEG Big Data Project</a:t>
              </a:r>
              <a:endParaRPr lang="en-US" sz="2800" b="1" dirty="0"/>
            </a:p>
          </p:txBody>
        </p:sp>
        <p:sp>
          <p:nvSpPr>
            <p:cNvPr id="99" name="Rectangle 98"/>
            <p:cNvSpPr/>
            <p:nvPr/>
          </p:nvSpPr>
          <p:spPr>
            <a:xfrm>
              <a:off x="19093157" y="16535400"/>
              <a:ext cx="10285412" cy="5233421"/>
            </a:xfrm>
            <a:prstGeom prst="rect">
              <a:avLst/>
            </a:prstGeom>
            <a:noFill/>
            <a:ln w="76200" cmpd="sng">
              <a:solidFill>
                <a:srgbClr val="95373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a:p>
          </p:txBody>
        </p:sp>
      </p:grpSp>
      <p:grpSp>
        <p:nvGrpSpPr>
          <p:cNvPr id="100" name="Group 99"/>
          <p:cNvGrpSpPr>
            <a:grpSpLocks noChangeAspect="1"/>
          </p:cNvGrpSpPr>
          <p:nvPr/>
        </p:nvGrpSpPr>
        <p:grpSpPr>
          <a:xfrm>
            <a:off x="19941722" y="2697258"/>
            <a:ext cx="5871028" cy="8072342"/>
            <a:chOff x="19106323" y="17673771"/>
            <a:chExt cx="10285413" cy="15133306"/>
          </a:xfrm>
          <a:effectLst/>
        </p:grpSpPr>
        <p:pic>
          <p:nvPicPr>
            <p:cNvPr id="101" name="Picture 10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334923" y="18969171"/>
              <a:ext cx="9966618" cy="7477179"/>
            </a:xfrm>
            <a:prstGeom prst="rect">
              <a:avLst/>
            </a:prstGeom>
          </p:spPr>
        </p:pic>
        <p:sp>
          <p:nvSpPr>
            <p:cNvPr id="102" name="TextBox 101"/>
            <p:cNvSpPr txBox="1"/>
            <p:nvPr/>
          </p:nvSpPr>
          <p:spPr>
            <a:xfrm>
              <a:off x="19334923" y="17749970"/>
              <a:ext cx="5692012" cy="980886"/>
            </a:xfrm>
            <a:prstGeom prst="rect">
              <a:avLst/>
            </a:prstGeom>
            <a:noFill/>
          </p:spPr>
          <p:txBody>
            <a:bodyPr wrap="none" rtlCol="0">
              <a:spAutoFit/>
            </a:bodyPr>
            <a:lstStyle/>
            <a:p>
              <a:r>
                <a:rPr lang="en-US" sz="2800" b="1" dirty="0" smtClean="0"/>
                <a:t>A Proven Paradigm</a:t>
              </a:r>
              <a:endParaRPr lang="en-US" sz="2800" b="1" dirty="0"/>
            </a:p>
          </p:txBody>
        </p:sp>
        <p:sp>
          <p:nvSpPr>
            <p:cNvPr id="103" name="Rectangle 102"/>
            <p:cNvSpPr/>
            <p:nvPr/>
          </p:nvSpPr>
          <p:spPr>
            <a:xfrm>
              <a:off x="19106323" y="17673771"/>
              <a:ext cx="10285413" cy="15133306"/>
            </a:xfrm>
            <a:prstGeom prst="rect">
              <a:avLst/>
            </a:prstGeom>
            <a:noFill/>
            <a:ln w="76200" cmpd="sng">
              <a:solidFill>
                <a:srgbClr val="95373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4" name="TextBox 103"/>
            <p:cNvSpPr txBox="1"/>
            <p:nvPr/>
          </p:nvSpPr>
          <p:spPr>
            <a:xfrm>
              <a:off x="19532042" y="26365146"/>
              <a:ext cx="9327883" cy="6231514"/>
            </a:xfrm>
            <a:prstGeom prst="rect">
              <a:avLst/>
            </a:prstGeom>
            <a:noFill/>
          </p:spPr>
          <p:txBody>
            <a:bodyPr wrap="square" rtlCol="0">
              <a:spAutoFit/>
            </a:bodyPr>
            <a:lstStyle/>
            <a:p>
              <a:pPr marL="342900" indent="-342900">
                <a:spcAft>
                  <a:spcPts val="600"/>
                </a:spcAft>
                <a:buFont typeface="Arial"/>
                <a:buChar char="•"/>
              </a:pPr>
              <a:r>
                <a:rPr lang="en-US" sz="2000" i="1" dirty="0" smtClean="0"/>
                <a:t>Speech processing field</a:t>
              </a:r>
            </a:p>
            <a:p>
              <a:pPr marL="342900" indent="-342900">
                <a:spcAft>
                  <a:spcPts val="600"/>
                </a:spcAft>
                <a:buFont typeface="Arial"/>
                <a:buChar char="•"/>
              </a:pPr>
              <a:r>
                <a:rPr lang="en-US" sz="2000" i="1" dirty="0" smtClean="0"/>
                <a:t>Linguistics Data Consortium (LDC)</a:t>
              </a:r>
            </a:p>
            <a:p>
              <a:pPr marL="342900" indent="-342900">
                <a:spcAft>
                  <a:spcPts val="600"/>
                </a:spcAft>
                <a:buFont typeface="Arial"/>
                <a:buChar char="•"/>
              </a:pPr>
              <a:r>
                <a:rPr lang="en-US" sz="2000" i="1" dirty="0" smtClean="0"/>
                <a:t>Massive common data corpora</a:t>
              </a:r>
            </a:p>
            <a:p>
              <a:pPr marL="342900" indent="-342900">
                <a:spcAft>
                  <a:spcPts val="600"/>
                </a:spcAft>
                <a:buFont typeface="Arial"/>
                <a:buChar char="•"/>
              </a:pPr>
              <a:r>
                <a:rPr lang="en-US" sz="2000" i="1" dirty="0" smtClean="0"/>
                <a:t>Benchmark evaluations</a:t>
              </a:r>
            </a:p>
            <a:p>
              <a:pPr marL="342900" indent="-342900">
                <a:spcAft>
                  <a:spcPts val="600"/>
                </a:spcAft>
                <a:buFont typeface="Arial"/>
                <a:buChar char="•"/>
              </a:pPr>
              <a:r>
                <a:rPr lang="en-US" sz="2000" i="1" dirty="0" smtClean="0"/>
                <a:t>Tiered consortium membership fees</a:t>
              </a:r>
            </a:p>
            <a:p>
              <a:pPr marL="342900" indent="-342900">
                <a:spcAft>
                  <a:spcPts val="600"/>
                </a:spcAft>
                <a:buFont typeface="Arial"/>
                <a:buChar char="•"/>
              </a:pPr>
              <a:r>
                <a:rPr lang="en-US" sz="2000" i="1" dirty="0" smtClean="0"/>
                <a:t>Community resource serving academia and industry</a:t>
              </a:r>
            </a:p>
            <a:p>
              <a:pPr marL="342900" indent="-342900">
                <a:spcAft>
                  <a:spcPts val="600"/>
                </a:spcAft>
                <a:buFont typeface="Arial"/>
                <a:buChar char="•"/>
              </a:pPr>
              <a:r>
                <a:rPr lang="en-US" sz="2000" i="1" dirty="0" smtClean="0"/>
                <a:t>Credited with enabling commercial technology development</a:t>
              </a:r>
            </a:p>
          </p:txBody>
        </p:sp>
      </p:grpSp>
      <p:sp>
        <p:nvSpPr>
          <p:cNvPr id="111" name="TextBox 110"/>
          <p:cNvSpPr txBox="1">
            <a:spLocks/>
          </p:cNvSpPr>
          <p:nvPr/>
        </p:nvSpPr>
        <p:spPr>
          <a:xfrm>
            <a:off x="7319702" y="13890394"/>
            <a:ext cx="5710498" cy="1718851"/>
          </a:xfrm>
          <a:prstGeom prst="rect">
            <a:avLst/>
          </a:prstGeom>
          <a:noFill/>
          <a:ln w="76200" cmpd="sng">
            <a:solidFill>
              <a:srgbClr val="953735"/>
            </a:solidFill>
          </a:ln>
          <a:effectLst/>
        </p:spPr>
        <p:txBody>
          <a:bodyPr wrap="square" rtlCol="0">
            <a:noAutofit/>
          </a:bodyPr>
          <a:lstStyle/>
          <a:p>
            <a:r>
              <a:rPr lang="en-US" sz="2400" b="1" dirty="0"/>
              <a:t>Acknowledgements</a:t>
            </a:r>
          </a:p>
          <a:p>
            <a:r>
              <a:rPr lang="en-US" sz="1800" dirty="0" smtClean="0"/>
              <a:t>Sponsored </a:t>
            </a:r>
            <a:r>
              <a:rPr lang="en-US" sz="1800" dirty="0"/>
              <a:t>by </a:t>
            </a:r>
            <a:r>
              <a:rPr lang="en-US" sz="1800" dirty="0" smtClean="0"/>
              <a:t>DARPA </a:t>
            </a:r>
            <a:r>
              <a:rPr lang="en-US" sz="1800" dirty="0"/>
              <a:t>MTO under the auspices of Dr. Doug Weber through the Contract No. D13AP00065, </a:t>
            </a:r>
            <a:r>
              <a:rPr lang="en-US" sz="1800" dirty="0" smtClean="0"/>
              <a:t>NSF </a:t>
            </a:r>
            <a:r>
              <a:rPr lang="en-US" sz="1800" dirty="0"/>
              <a:t>(Award </a:t>
            </a:r>
            <a:r>
              <a:rPr lang="en-US" sz="1800" dirty="0" smtClean="0"/>
              <a:t>1305190), Temple </a:t>
            </a:r>
            <a:r>
              <a:rPr lang="en-US" sz="1800" dirty="0"/>
              <a:t>University’s College of Engineering and Office of the Senior Vice-Provost for </a:t>
            </a:r>
            <a:r>
              <a:rPr lang="en-US" sz="1800" dirty="0" smtClean="0"/>
              <a:t>Research</a:t>
            </a:r>
            <a:r>
              <a:rPr lang="en-US" sz="1800" dirty="0"/>
              <a:t>.</a:t>
            </a:r>
          </a:p>
        </p:txBody>
      </p:sp>
      <p:sp>
        <p:nvSpPr>
          <p:cNvPr id="112" name="TextBox 111"/>
          <p:cNvSpPr txBox="1"/>
          <p:nvPr/>
        </p:nvSpPr>
        <p:spPr>
          <a:xfrm>
            <a:off x="537315" y="3197551"/>
            <a:ext cx="6312747" cy="12711172"/>
          </a:xfrm>
          <a:prstGeom prst="rect">
            <a:avLst/>
          </a:prstGeom>
          <a:noFill/>
          <a:effectLst/>
        </p:spPr>
        <p:txBody>
          <a:bodyPr wrap="square" rtlCol="0">
            <a:spAutoFit/>
          </a:bodyPr>
          <a:lstStyle/>
          <a:p>
            <a:r>
              <a:rPr lang="en-US" sz="2000" b="1" i="0" dirty="0" smtClean="0">
                <a:solidFill>
                  <a:srgbClr val="000000"/>
                </a:solidFill>
                <a:latin typeface="Calibri"/>
                <a:ea typeface="Times New Roman"/>
                <a:cs typeface="Calibri"/>
              </a:rPr>
              <a:t>Objective:</a:t>
            </a:r>
            <a:r>
              <a:rPr lang="en-US" sz="2000" b="0" i="0" dirty="0" smtClean="0">
                <a:solidFill>
                  <a:srgbClr val="000000"/>
                </a:solidFill>
                <a:latin typeface="Calibri"/>
                <a:ea typeface="Times New Roman"/>
                <a:cs typeface="Calibri"/>
              </a:rPr>
              <a:t> We present the launch of a neuroscience community-wide resource whose goal is to accelerate research in neural signal processing by creating, curating, and archiving massive neural datasets. A focused collaboration between stakeholders, including researchers, funding agencies, regulators, and industry, can define common problems of broad interest. Pooled resources can then be used to generate massive common datasets for community-wide adoption; best methods for data decoding or processing can be identified using large-scale computing competitions on the common data corpora. This paradigm extends well beyond the basic concept of ‘data sharing’ into a more integrated resource for focusing community attention and funding.</a:t>
            </a:r>
          </a:p>
          <a:p>
            <a:r>
              <a:rPr lang="en-US" sz="2000" b="1" i="0" dirty="0" smtClean="0">
                <a:solidFill>
                  <a:srgbClr val="000000"/>
                </a:solidFill>
                <a:latin typeface="Calibri"/>
                <a:ea typeface="Times New Roman"/>
                <a:cs typeface="Calibri"/>
              </a:rPr>
              <a:t>Methods:</a:t>
            </a:r>
            <a:r>
              <a:rPr lang="en-US" sz="2000" b="0" i="0" dirty="0" smtClean="0">
                <a:solidFill>
                  <a:srgbClr val="000000"/>
                </a:solidFill>
                <a:latin typeface="Calibri"/>
                <a:ea typeface="Times New Roman"/>
                <a:cs typeface="Calibri"/>
              </a:rPr>
              <a:t> The Neural Engineering Data Consortium (NEDC) has been launched to meet this role. Based at Temple University and supported by NSF seed funding, the NEDC has recruited a board of directors from academia, industry, federal funding agencies, and government regulators, and is presently soliciting input from the community on goals and priorities. The NEDC is also releasing its first curated corpus to the public: a dataset of approximately 25,000 clinical EEGs with corresponding physician reports taken from the electronic medical record archives.</a:t>
            </a:r>
          </a:p>
          <a:p>
            <a:r>
              <a:rPr lang="en-US" sz="2000" b="1" i="0" dirty="0" smtClean="0">
                <a:solidFill>
                  <a:srgbClr val="000000"/>
                </a:solidFill>
                <a:latin typeface="Calibri"/>
                <a:ea typeface="Times New Roman"/>
                <a:cs typeface="Calibri"/>
              </a:rPr>
              <a:t>Results:</a:t>
            </a:r>
            <a:r>
              <a:rPr lang="en-US" sz="2000" b="0" i="0" dirty="0" smtClean="0">
                <a:solidFill>
                  <a:srgbClr val="000000"/>
                </a:solidFill>
                <a:latin typeface="Calibri"/>
                <a:ea typeface="Times New Roman"/>
                <a:cs typeface="Calibri"/>
              </a:rPr>
              <a:t> The NEDC anticipates that its EEG corpus will of interest to neuroscientists, biomedical engineers, machine learning experts, and big data researchers alike. The corpus will be available at </a:t>
            </a:r>
            <a:r>
              <a:rPr lang="en-US" sz="2000" b="0" i="0" dirty="0" err="1" smtClean="0">
                <a:solidFill>
                  <a:srgbClr val="000000"/>
                </a:solidFill>
                <a:latin typeface="Calibri"/>
                <a:ea typeface="Times New Roman"/>
                <a:cs typeface="Calibri"/>
              </a:rPr>
              <a:t>www.nedcdata.org</a:t>
            </a:r>
            <a:r>
              <a:rPr lang="en-US" sz="2000" b="0" i="0" dirty="0" smtClean="0">
                <a:solidFill>
                  <a:srgbClr val="000000"/>
                </a:solidFill>
                <a:latin typeface="Calibri"/>
                <a:ea typeface="Times New Roman"/>
                <a:cs typeface="Calibri"/>
              </a:rPr>
              <a:t>.</a:t>
            </a:r>
          </a:p>
          <a:p>
            <a:r>
              <a:rPr lang="en-US" sz="2000" b="1" i="0" dirty="0" smtClean="0">
                <a:solidFill>
                  <a:srgbClr val="000000"/>
                </a:solidFill>
                <a:latin typeface="Calibri"/>
                <a:ea typeface="Times New Roman"/>
                <a:cs typeface="Calibri"/>
              </a:rPr>
              <a:t>Conclusion: </a:t>
            </a:r>
            <a:r>
              <a:rPr lang="en-US" sz="2000" b="0" i="0" dirty="0" smtClean="0">
                <a:solidFill>
                  <a:srgbClr val="000000"/>
                </a:solidFill>
                <a:latin typeface="Calibri"/>
                <a:ea typeface="Times New Roman"/>
                <a:cs typeface="Calibri"/>
              </a:rPr>
              <a:t>Community-wide data infrastructure can support neuroscience investigation by focusing attention and by exploiting efficiencies of scale.</a:t>
            </a:r>
          </a:p>
          <a:p>
            <a:r>
              <a:rPr lang="en-US" sz="2000" b="1" i="0" dirty="0" smtClean="0">
                <a:solidFill>
                  <a:srgbClr val="000000"/>
                </a:solidFill>
                <a:latin typeface="Calibri"/>
                <a:ea typeface="Times New Roman"/>
                <a:cs typeface="Calibri"/>
              </a:rPr>
              <a:t>Significance:</a:t>
            </a:r>
            <a:r>
              <a:rPr lang="en-US" sz="2000" b="0" i="0" dirty="0" smtClean="0">
                <a:solidFill>
                  <a:srgbClr val="000000"/>
                </a:solidFill>
                <a:latin typeface="Calibri"/>
                <a:ea typeface="Times New Roman"/>
                <a:cs typeface="Calibri"/>
              </a:rPr>
              <a:t> By presenting an alternative to the predominant neuroscience funding paradigm (‘investigator collects data to test own hypothesis’), the NEDC aims to accelerate discovery by having communities of investigators focus on common problems, pool data generation resources, and then compete for data processing tools and methods. The NEDC can also greatly facilitate research by providing a community framework for handling the multitude of legal and privacy concerns when human data is shared between parties.</a:t>
            </a:r>
            <a:endParaRPr lang="en-US" sz="2000" dirty="0">
              <a:latin typeface="Calibri"/>
              <a:cs typeface="Calibri"/>
            </a:endParaRPr>
          </a:p>
        </p:txBody>
      </p:sp>
      <p:pic>
        <p:nvPicPr>
          <p:cNvPr id="124" name="Picture 123" descr="qrcode.25961732.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555950" y="14136668"/>
            <a:ext cx="1364286" cy="1364286"/>
          </a:xfrm>
          <a:prstGeom prst="rect">
            <a:avLst/>
          </a:prstGeom>
        </p:spPr>
      </p:pic>
      <p:sp>
        <p:nvSpPr>
          <p:cNvPr id="105" name="TextBox 104"/>
          <p:cNvSpPr txBox="1"/>
          <p:nvPr/>
        </p:nvSpPr>
        <p:spPr>
          <a:xfrm>
            <a:off x="27050345" y="8770058"/>
            <a:ext cx="4318656" cy="523220"/>
          </a:xfrm>
          <a:prstGeom prst="rect">
            <a:avLst/>
          </a:prstGeom>
          <a:noFill/>
        </p:spPr>
        <p:txBody>
          <a:bodyPr wrap="square" rtlCol="0">
            <a:spAutoFit/>
          </a:bodyPr>
          <a:lstStyle/>
          <a:p>
            <a:r>
              <a:rPr lang="en-US" sz="2800" b="1" dirty="0" smtClean="0"/>
              <a:t>Channel Count Histogram</a:t>
            </a:r>
            <a:endParaRPr lang="en-US" sz="2800" b="1" dirty="0"/>
          </a:p>
        </p:txBody>
      </p:sp>
      <p:sp>
        <p:nvSpPr>
          <p:cNvPr id="2" name="TextBox 1"/>
          <p:cNvSpPr txBox="1"/>
          <p:nvPr/>
        </p:nvSpPr>
        <p:spPr>
          <a:xfrm>
            <a:off x="27176450" y="9429359"/>
            <a:ext cx="2210455" cy="1631216"/>
          </a:xfrm>
          <a:prstGeom prst="rect">
            <a:avLst/>
          </a:prstGeom>
          <a:noFill/>
        </p:spPr>
        <p:txBody>
          <a:bodyPr wrap="square" rtlCol="0">
            <a:spAutoFit/>
          </a:bodyPr>
          <a:lstStyle/>
          <a:p>
            <a:r>
              <a:rPr lang="en-US" sz="2000" dirty="0" smtClean="0"/>
              <a:t>Clinical EEG data reveals a wide variety of data recording parameters</a:t>
            </a:r>
            <a:endParaRPr lang="en-US" sz="2000" dirty="0"/>
          </a:p>
        </p:txBody>
      </p:sp>
    </p:spTree>
    <p:extLst>
      <p:ext uri="{BB962C8B-B14F-4D97-AF65-F5344CB8AC3E}">
        <p14:creationId xmlns:p14="http://schemas.microsoft.com/office/powerpoint/2010/main" val="562207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231</TotalTime>
  <Words>823</Words>
  <Application>Microsoft Macintosh PowerPoint</Application>
  <PresentationFormat>Custom</PresentationFormat>
  <Paragraphs>115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Temple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Iyad Obeid</dc:creator>
  <cp:lastModifiedBy>Iyad Obeid</cp:lastModifiedBy>
  <cp:revision>25</cp:revision>
  <cp:lastPrinted>2014-11-11T21:56:01Z</cp:lastPrinted>
  <dcterms:created xsi:type="dcterms:W3CDTF">2014-11-11T15:32:59Z</dcterms:created>
  <dcterms:modified xsi:type="dcterms:W3CDTF">2014-11-11T22:00:15Z</dcterms:modified>
</cp:coreProperties>
</file>