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51206400" cy="384048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25"/>
    <p:restoredTop sz="95377"/>
  </p:normalViewPr>
  <p:slideViewPr>
    <p:cSldViewPr snapToGrid="0" snapToObjects="1">
      <p:cViewPr varScale="1">
        <p:scale>
          <a:sx n="22" d="100"/>
          <a:sy n="22" d="100"/>
        </p:scale>
        <p:origin x="-1872" y="-198"/>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4"/>
            <a:ext cx="43525440" cy="13370560"/>
          </a:xfrm>
        </p:spPr>
        <p:txBody>
          <a:bodyPr anchor="b"/>
          <a:lstStyle>
            <a:lvl1pPr algn="ctr">
              <a:defRPr sz="33600"/>
            </a:lvl1pPr>
          </a:lstStyle>
          <a:p>
            <a:r>
              <a:rPr lang="en-US" smtClean="0"/>
              <a:t>Click to edit Master title style</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A56E40-182F-7E47-AEE3-69B316B50833}"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106142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56E40-182F-7E47-AEE3-69B316B50833}"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110628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56E40-182F-7E47-AEE3-69B316B50833}"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40970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A56E40-182F-7E47-AEE3-69B316B50833}"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25031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2"/>
            <a:ext cx="44165520" cy="15975327"/>
          </a:xfrm>
        </p:spPr>
        <p:txBody>
          <a:bodyPr anchor="b"/>
          <a:lstStyle>
            <a:lvl1pPr>
              <a:defRPr sz="33600"/>
            </a:lvl1pPr>
          </a:lstStyle>
          <a:p>
            <a:r>
              <a:rPr lang="en-US" smtClean="0"/>
              <a:t>Click to edit Master title style</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56E40-182F-7E47-AEE3-69B316B50833}"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634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A56E40-182F-7E47-AEE3-69B316B50833}"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131643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9"/>
            <a:ext cx="44165520" cy="742315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smtClean="0"/>
              <a:t>Click to 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smtClean="0"/>
              <a:t>Click to 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A56E40-182F-7E47-AEE3-69B316B50833}"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186607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A56E40-182F-7E47-AEE3-69B316B50833}"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127645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56E40-182F-7E47-AEE3-69B316B50833}"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214049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1" y="2560320"/>
            <a:ext cx="16515397" cy="8961120"/>
          </a:xfrm>
        </p:spPr>
        <p:txBody>
          <a:bodyPr anchor="b"/>
          <a:lstStyle>
            <a:lvl1pPr>
              <a:defRPr sz="17920"/>
            </a:lvl1pPr>
          </a:lstStyle>
          <a:p>
            <a:r>
              <a:rPr lang="en-US" smtClean="0"/>
              <a:t>Click to edit Master title style</a:t>
            </a:r>
            <a:endParaRPr lang="en-US" dirty="0"/>
          </a:p>
        </p:txBody>
      </p:sp>
      <p:sp>
        <p:nvSpPr>
          <p:cNvPr id="3" name="Content Placeholder 2"/>
          <p:cNvSpPr>
            <a:spLocks noGrp="1"/>
          </p:cNvSpPr>
          <p:nvPr>
            <p:ph idx="1"/>
          </p:nvPr>
        </p:nvSpPr>
        <p:spPr>
          <a:xfrm>
            <a:off x="21769390" y="5529589"/>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1"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56E40-182F-7E47-AEE3-69B316B50833}"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68529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1" y="2560320"/>
            <a:ext cx="16515397" cy="8961120"/>
          </a:xfrm>
        </p:spPr>
        <p:txBody>
          <a:bodyPr anchor="b"/>
          <a:lstStyle>
            <a:lvl1pPr>
              <a:defRPr sz="179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5529589"/>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527111"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56E40-182F-7E47-AEE3-69B316B50833}"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4603D-84EB-D14B-B3CE-E3C691D2464B}" type="slidenum">
              <a:rPr lang="en-US" smtClean="0"/>
              <a:t>‹#›</a:t>
            </a:fld>
            <a:endParaRPr lang="en-US"/>
          </a:p>
        </p:txBody>
      </p:sp>
    </p:spTree>
    <p:extLst>
      <p:ext uri="{BB962C8B-B14F-4D97-AF65-F5344CB8AC3E}">
        <p14:creationId xmlns:p14="http://schemas.microsoft.com/office/powerpoint/2010/main" val="77028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9"/>
            <a:ext cx="44165520" cy="742315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35595569"/>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8AA56E40-182F-7E47-AEE3-69B316B50833}" type="datetimeFigureOut">
              <a:rPr lang="en-US" smtClean="0"/>
              <a:t>11/21/2016</a:t>
            </a:fld>
            <a:endParaRPr lang="en-US"/>
          </a:p>
        </p:txBody>
      </p:sp>
      <p:sp>
        <p:nvSpPr>
          <p:cNvPr id="5" name="Footer Placeholder 4"/>
          <p:cNvSpPr>
            <a:spLocks noGrp="1"/>
          </p:cNvSpPr>
          <p:nvPr>
            <p:ph type="ftr" sz="quarter" idx="3"/>
          </p:nvPr>
        </p:nvSpPr>
        <p:spPr>
          <a:xfrm>
            <a:off x="16962120" y="35595569"/>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9"/>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9504603D-84EB-D14B-B3CE-E3C691D2464B}" type="slidenum">
              <a:rPr lang="en-US" smtClean="0"/>
              <a:t>‹#›</a:t>
            </a:fld>
            <a:endParaRPr lang="en-US"/>
          </a:p>
        </p:txBody>
      </p:sp>
    </p:spTree>
    <p:extLst>
      <p:ext uri="{BB962C8B-B14F-4D97-AF65-F5344CB8AC3E}">
        <p14:creationId xmlns:p14="http://schemas.microsoft.com/office/powerpoint/2010/main" val="1078468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57200" y="457200"/>
            <a:ext cx="50292000" cy="37512171"/>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80"/>
          <p:cNvSpPr>
            <a:spLocks noChangeArrowheads="1"/>
          </p:cNvSpPr>
          <p:nvPr/>
        </p:nvSpPr>
        <p:spPr bwMode="auto">
          <a:xfrm>
            <a:off x="496804" y="499308"/>
            <a:ext cx="44918395" cy="2308324"/>
          </a:xfrm>
          <a:prstGeom prst="rect">
            <a:avLst/>
          </a:prstGeom>
          <a:noFill/>
          <a:ln w="9525">
            <a:noFill/>
            <a:miter lim="800000"/>
            <a:headEnd/>
            <a:tailEnd/>
          </a:ln>
        </p:spPr>
        <p:txBody>
          <a:bodyPr wrap="square" lIns="0" tIns="0" rIns="0" bIns="0">
            <a:spAutoFit/>
          </a:bodyPr>
          <a:lstStyle/>
          <a:p>
            <a:pPr algn="ctr">
              <a:spcAft>
                <a:spcPts val="3600"/>
              </a:spcAft>
            </a:pPr>
            <a:r>
              <a:rPr lang="en-US" sz="6000" b="1" dirty="0" smtClean="0"/>
              <a:t>Deep Learning-Based Multi-Modal Indexing of Heterogeneous Clinical Data for </a:t>
            </a:r>
            <a:r>
              <a:rPr lang="en-US" sz="6000" b="1" dirty="0"/>
              <a:t>Patient Cohort Retrieval </a:t>
            </a:r>
            <a:endParaRPr lang="en-US" sz="6000" dirty="0"/>
          </a:p>
          <a:p>
            <a:pPr algn="ctr">
              <a:spcAft>
                <a:spcPts val="3600"/>
              </a:spcAft>
            </a:pPr>
            <a:endParaRPr lang="en-US" sz="6000" b="1" cap="all" dirty="0">
              <a:solidFill>
                <a:srgbClr val="333399"/>
              </a:solidFill>
            </a:endParaRPr>
          </a:p>
        </p:txBody>
      </p:sp>
      <p:sp>
        <p:nvSpPr>
          <p:cNvPr id="32" name="Rectangle 180"/>
          <p:cNvSpPr>
            <a:spLocks noChangeArrowheads="1"/>
          </p:cNvSpPr>
          <p:nvPr/>
        </p:nvSpPr>
        <p:spPr bwMode="auto">
          <a:xfrm>
            <a:off x="16730134" y="1548923"/>
            <a:ext cx="15645811" cy="1661993"/>
          </a:xfrm>
          <a:prstGeom prst="rect">
            <a:avLst/>
          </a:prstGeom>
          <a:noFill/>
          <a:ln w="9525">
            <a:noFill/>
            <a:miter lim="800000"/>
            <a:headEnd/>
            <a:tailEnd/>
          </a:ln>
        </p:spPr>
        <p:txBody>
          <a:bodyPr wrap="square" lIns="0" tIns="0" rIns="0" bIns="0">
            <a:spAutoFit/>
          </a:bodyPr>
          <a:lstStyle/>
          <a:p>
            <a:pPr algn="ctr">
              <a:spcAft>
                <a:spcPts val="0"/>
              </a:spcAft>
            </a:pPr>
            <a:r>
              <a:rPr lang="en-US" sz="3600" b="1" dirty="0" err="1" smtClean="0">
                <a:solidFill>
                  <a:srgbClr val="000000"/>
                </a:solidFill>
                <a:latin typeface="Arial" charset="0"/>
                <a:cs typeface="Arial" charset="0"/>
              </a:rPr>
              <a:t>Sanda</a:t>
            </a:r>
            <a:r>
              <a:rPr lang="en-US" sz="3600" b="1" dirty="0" smtClean="0">
                <a:solidFill>
                  <a:srgbClr val="000000"/>
                </a:solidFill>
                <a:latin typeface="Arial" charset="0"/>
                <a:cs typeface="Arial" charset="0"/>
              </a:rPr>
              <a:t> </a:t>
            </a:r>
            <a:r>
              <a:rPr lang="en-US" sz="3600" b="1" dirty="0" err="1" smtClean="0">
                <a:solidFill>
                  <a:srgbClr val="000000"/>
                </a:solidFill>
                <a:latin typeface="Arial" charset="0"/>
                <a:cs typeface="Arial" charset="0"/>
              </a:rPr>
              <a:t>Harabagiu</a:t>
            </a:r>
            <a:r>
              <a:rPr lang="en-US" sz="3600" b="1" dirty="0" smtClean="0">
                <a:solidFill>
                  <a:srgbClr val="000000"/>
                </a:solidFill>
                <a:latin typeface="Arial" charset="0"/>
                <a:cs typeface="Arial" charset="0"/>
              </a:rPr>
              <a:t>, </a:t>
            </a:r>
            <a:r>
              <a:rPr lang="en-US" sz="3600" dirty="0" smtClean="0">
                <a:solidFill>
                  <a:srgbClr val="000000"/>
                </a:solidFill>
                <a:latin typeface="Arial" charset="0"/>
                <a:cs typeface="Arial" charset="0"/>
              </a:rPr>
              <a:t>PhD</a:t>
            </a:r>
            <a:r>
              <a:rPr lang="en-US" sz="3600" b="1" dirty="0" smtClean="0">
                <a:solidFill>
                  <a:srgbClr val="000000"/>
                </a:solidFill>
                <a:latin typeface="Arial" charset="0"/>
                <a:cs typeface="Arial" charset="0"/>
              </a:rPr>
              <a:t>, Travis Goodwin </a:t>
            </a:r>
            <a:endParaRPr lang="en-US" sz="3600" b="1" dirty="0">
              <a:solidFill>
                <a:srgbClr val="000000"/>
              </a:solidFill>
              <a:latin typeface="Arial" charset="0"/>
              <a:cs typeface="Arial" charset="0"/>
            </a:endParaRPr>
          </a:p>
          <a:p>
            <a:pPr algn="ctr">
              <a:spcAft>
                <a:spcPts val="0"/>
              </a:spcAft>
            </a:pPr>
            <a:r>
              <a:rPr lang="en-US" sz="3600" b="1" dirty="0">
                <a:solidFill>
                  <a:srgbClr val="000000"/>
                </a:solidFill>
                <a:latin typeface="Arial" charset="0"/>
                <a:cs typeface="Arial" charset="0"/>
              </a:rPr>
              <a:t>The </a:t>
            </a:r>
            <a:r>
              <a:rPr lang="en-US" sz="3600" b="1" dirty="0" smtClean="0">
                <a:solidFill>
                  <a:srgbClr val="000000"/>
                </a:solidFill>
                <a:latin typeface="Arial" charset="0"/>
                <a:cs typeface="Arial" charset="0"/>
              </a:rPr>
              <a:t>Human Language Technology Research Institute</a:t>
            </a:r>
          </a:p>
          <a:p>
            <a:pPr algn="ctr">
              <a:spcAft>
                <a:spcPts val="0"/>
              </a:spcAft>
            </a:pPr>
            <a:r>
              <a:rPr lang="en-US" sz="3600" b="1" dirty="0" smtClean="0">
                <a:solidFill>
                  <a:srgbClr val="000000"/>
                </a:solidFill>
                <a:latin typeface="Arial" charset="0"/>
                <a:cs typeface="Arial" charset="0"/>
              </a:rPr>
              <a:t>University of Texas at Dallas</a:t>
            </a:r>
            <a:endParaRPr lang="en-US" sz="3600" b="1" dirty="0">
              <a:solidFill>
                <a:srgbClr val="000000"/>
              </a:solidFill>
              <a:latin typeface="Arial" charset="0"/>
              <a:cs typeface="Arial" charset="0"/>
            </a:endParaRPr>
          </a:p>
        </p:txBody>
      </p:sp>
      <p:grpSp>
        <p:nvGrpSpPr>
          <p:cNvPr id="33" name="Group 32"/>
          <p:cNvGrpSpPr/>
          <p:nvPr/>
        </p:nvGrpSpPr>
        <p:grpSpPr>
          <a:xfrm>
            <a:off x="42338942" y="986104"/>
            <a:ext cx="7872878" cy="1463040"/>
            <a:chOff x="42885360" y="521761"/>
            <a:chExt cx="7872878" cy="1463040"/>
          </a:xfrm>
        </p:grpSpPr>
        <p:pic>
          <p:nvPicPr>
            <p:cNvPr id="34" name="Picture 33"/>
            <p:cNvPicPr>
              <a:picLocks noChangeAspect="1"/>
            </p:cNvPicPr>
            <p:nvPr/>
          </p:nvPicPr>
          <p:blipFill>
            <a:blip r:embed="rId2"/>
            <a:stretch>
              <a:fillRect/>
            </a:stretch>
          </p:blipFill>
          <p:spPr>
            <a:xfrm>
              <a:off x="49158038" y="521761"/>
              <a:ext cx="1600200" cy="1463040"/>
            </a:xfrm>
            <a:prstGeom prst="rect">
              <a:avLst/>
            </a:prstGeom>
          </p:spPr>
        </p:pic>
        <p:sp>
          <p:nvSpPr>
            <p:cNvPr id="35" name="TextBox 34"/>
            <p:cNvSpPr txBox="1"/>
            <p:nvPr/>
          </p:nvSpPr>
          <p:spPr>
            <a:xfrm>
              <a:off x="42885360" y="640080"/>
              <a:ext cx="6202509" cy="1077218"/>
            </a:xfrm>
            <a:prstGeom prst="rect">
              <a:avLst/>
            </a:prstGeom>
            <a:noFill/>
          </p:spPr>
          <p:txBody>
            <a:bodyPr wrap="square" rtlCol="0">
              <a:spAutoFit/>
            </a:bodyPr>
            <a:lstStyle/>
            <a:p>
              <a:pPr algn="ctr"/>
              <a:r>
                <a:rPr lang="en-US" sz="3200" b="1" dirty="0" smtClean="0">
                  <a:latin typeface="Optima" charset="0"/>
                  <a:ea typeface="Optima" charset="0"/>
                  <a:cs typeface="Optima" charset="0"/>
                </a:rPr>
                <a:t>Human Language Technology</a:t>
              </a:r>
              <a:br>
                <a:rPr lang="en-US" sz="3200" b="1" dirty="0" smtClean="0">
                  <a:latin typeface="Optima" charset="0"/>
                  <a:ea typeface="Optima" charset="0"/>
                  <a:cs typeface="Optima" charset="0"/>
                </a:rPr>
              </a:br>
              <a:r>
                <a:rPr lang="en-US" sz="3200" b="1" dirty="0" smtClean="0">
                  <a:latin typeface="Optima" charset="0"/>
                  <a:ea typeface="Optima" charset="0"/>
                  <a:cs typeface="Optima" charset="0"/>
                </a:rPr>
                <a:t>Research Institute</a:t>
              </a:r>
              <a:endParaRPr lang="en-US" sz="3200" b="1" dirty="0">
                <a:latin typeface="Optima" charset="0"/>
                <a:ea typeface="Optima" charset="0"/>
                <a:cs typeface="Optima" charset="0"/>
              </a:endParaRPr>
            </a:p>
          </p:txBody>
        </p:sp>
      </p:grpSp>
      <p:sp>
        <p:nvSpPr>
          <p:cNvPr id="38" name="TextBox 37"/>
          <p:cNvSpPr txBox="1"/>
          <p:nvPr/>
        </p:nvSpPr>
        <p:spPr>
          <a:xfrm>
            <a:off x="43139042" y="2424113"/>
            <a:ext cx="6272678" cy="553998"/>
          </a:xfrm>
          <a:prstGeom prst="rect">
            <a:avLst/>
          </a:prstGeom>
          <a:noFill/>
        </p:spPr>
        <p:txBody>
          <a:bodyPr wrap="square" lIns="0" tIns="0" rIns="0" bIns="0" rtlCol="0" anchor="ctr" anchorCtr="1">
            <a:spAutoFit/>
          </a:bodyPr>
          <a:lstStyle/>
          <a:p>
            <a:pPr algn="ctr"/>
            <a:r>
              <a:rPr lang="en-US" sz="3600" i="1" dirty="0" err="1" smtClean="0">
                <a:latin typeface="Monotype Corsiva"/>
                <a:cs typeface="Monotype Corsiva"/>
              </a:rPr>
              <a:t>www.hlt.utdallas.edu</a:t>
            </a:r>
            <a:endParaRPr lang="en-US" sz="3600" i="1" dirty="0">
              <a:solidFill>
                <a:srgbClr val="000000"/>
              </a:solidFill>
              <a:latin typeface="Monotype Corsiva"/>
              <a:cs typeface="Monotype Corsiva"/>
            </a:endParaRPr>
          </a:p>
        </p:txBody>
      </p:sp>
      <p:sp>
        <p:nvSpPr>
          <p:cNvPr id="39" name="Text Box 7"/>
          <p:cNvSpPr txBox="1">
            <a:spLocks noChangeArrowheads="1"/>
          </p:cNvSpPr>
          <p:nvPr/>
        </p:nvSpPr>
        <p:spPr bwMode="auto">
          <a:xfrm>
            <a:off x="617295" y="3342552"/>
            <a:ext cx="20575270" cy="989703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Aft>
                <a:spcPts val="1800"/>
              </a:spcAft>
              <a:tabLst>
                <a:tab pos="489852" algn="l"/>
              </a:tabLst>
              <a:defRPr/>
            </a:pPr>
            <a:r>
              <a:rPr lang="en-US" sz="4800" b="1" dirty="0">
                <a:solidFill>
                  <a:srgbClr val="333399"/>
                </a:solidFill>
                <a:latin typeface="Arial" pitchFamily="34" charset="0"/>
                <a:cs typeface="Arial" pitchFamily="34" charset="0"/>
              </a:rPr>
              <a:t>Abstract </a:t>
            </a:r>
          </a:p>
          <a:p>
            <a:pPr defTabSz="893979">
              <a:spcAft>
                <a:spcPts val="1543"/>
              </a:spcAft>
              <a:tabLst>
                <a:tab pos="489852" algn="l"/>
              </a:tabLst>
              <a:defRPr/>
            </a:pPr>
            <a:r>
              <a:rPr lang="en-US" sz="3200" b="1" dirty="0"/>
              <a:t>Heterogeneity is one of the attributes of clinical Big Data, as the clinical picture of patients is documented by narratives, images, signals, etc. The ability to search through such data is made possible by multi-modal indexes, capturing the knowledge processed across all forms of clinical documents. Taking advantage of state-of-the-art deep learning methods, we have been able to generate a multi-modal index operating on a vast collection of electroencephalography (EEG) signal recordings and EEG reports and employ it </a:t>
            </a:r>
            <a:r>
              <a:rPr lang="en-US" sz="3200" b="1" dirty="0" smtClean="0"/>
              <a:t>in </a:t>
            </a:r>
            <a:r>
              <a:rPr lang="en-US" sz="3200" b="1" dirty="0"/>
              <a:t>a patient cohort retrieval system. </a:t>
            </a:r>
            <a:r>
              <a:rPr lang="en-US" sz="3200" b="1" dirty="0" smtClean="0"/>
              <a:t>An EEG records the  electrical activity along the scalp and measures spontaneous electrical activity of the brain. The interpretations of EEG recordings are  available in EEG reports.  When </a:t>
            </a:r>
            <a:r>
              <a:rPr lang="en-US" sz="3200" b="1" dirty="0"/>
              <a:t>EEG reports were indexed, the sections of the EEG reports were identified and medical language processing was performed. When the EEG signal recordings were processed, they were represented by EEG signal fingerprints as low-dimensional vectors produced by deep learning methods on the Big Data of EEG signals</a:t>
            </a:r>
            <a:r>
              <a:rPr lang="en-US" sz="3200" b="1" dirty="0" smtClean="0"/>
              <a:t>. We developed an multi-modal index based on he EEG corpus available from the Temple University Hospital (TUH), consisting of over 25000 sessions and 15,000 patients collected over a span of 12 years. </a:t>
            </a:r>
            <a:endParaRPr lang="en-US" sz="3200" b="1" dirty="0"/>
          </a:p>
          <a:p>
            <a:pPr defTabSz="893979">
              <a:spcAft>
                <a:spcPts val="1543"/>
              </a:spcAft>
              <a:tabLst>
                <a:tab pos="489852" algn="l"/>
              </a:tabLst>
              <a:defRPr/>
            </a:pPr>
            <a:r>
              <a:rPr lang="en-US" sz="3200" b="1" dirty="0" smtClean="0"/>
              <a:t>We </a:t>
            </a:r>
            <a:r>
              <a:rPr lang="en-US" sz="3200" b="1" dirty="0"/>
              <a:t>used the multi-modal index in a patient cohort retrieval system, called </a:t>
            </a:r>
            <a:r>
              <a:rPr lang="en-US" sz="3200" b="1" dirty="0" err="1"/>
              <a:t>MERCuRY</a:t>
            </a:r>
            <a:r>
              <a:rPr lang="en-US" sz="3200" b="1" dirty="0"/>
              <a:t> (Multi-modal </a:t>
            </a:r>
            <a:r>
              <a:rPr lang="en-US" sz="3200" b="1" dirty="0" err="1"/>
              <a:t>EncephalogRam</a:t>
            </a:r>
            <a:r>
              <a:rPr lang="en-US" sz="3200" b="1" dirty="0"/>
              <a:t> patient Cohort </a:t>
            </a:r>
            <a:r>
              <a:rPr lang="en-US" sz="3200" b="1" dirty="0" err="1"/>
              <a:t>discoveRY</a:t>
            </a:r>
            <a:r>
              <a:rPr lang="en-US" sz="3200" b="1" dirty="0"/>
              <a:t>), which relies on medical language processing to identify the inclusion and exclusion criteria from the queries generated by neurologists. Using state-of-the-art relevance models adapted for a multi-modal index, we obtained very promising results, indicating that the multi-modal index is bridging the gaps between the electrode potentials recorded in the EEG signal and the clinical findings documented in the EEG reports.</a:t>
            </a:r>
          </a:p>
          <a:p>
            <a:pPr defTabSz="893979">
              <a:spcAft>
                <a:spcPts val="1543"/>
              </a:spcAft>
              <a:tabLst>
                <a:tab pos="489852" algn="l"/>
              </a:tabLst>
              <a:defRPr/>
            </a:pPr>
            <a:endParaRPr lang="en-US" sz="4400" b="1" dirty="0"/>
          </a:p>
          <a:p>
            <a:pPr defTabSz="893979">
              <a:spcBef>
                <a:spcPts val="0"/>
              </a:spcBef>
              <a:spcAft>
                <a:spcPts val="1543"/>
              </a:spcAft>
              <a:tabLst>
                <a:tab pos="489852" algn="l"/>
              </a:tabLst>
              <a:defRPr/>
            </a:pPr>
            <a:endParaRPr lang="en-US" sz="3200" b="1" dirty="0" smtClean="0">
              <a:latin typeface="Arial" pitchFamily="34" charset="0"/>
              <a:cs typeface="Arial" pitchFamily="34" charset="0"/>
            </a:endParaRPr>
          </a:p>
          <a:p>
            <a:pPr defTabSz="893979">
              <a:spcBef>
                <a:spcPts val="0"/>
              </a:spcBef>
              <a:spcAft>
                <a:spcPts val="1543"/>
              </a:spcAft>
              <a:tabLst>
                <a:tab pos="489852" algn="l"/>
              </a:tabLst>
              <a:defRPr/>
            </a:pPr>
            <a:endParaRPr lang="en-US" sz="3200" b="1" dirty="0" smtClean="0">
              <a:latin typeface="Arial" pitchFamily="34" charset="0"/>
              <a:cs typeface="Arial" pitchFamily="34" charset="0"/>
            </a:endParaRPr>
          </a:p>
        </p:txBody>
      </p:sp>
      <p:sp>
        <p:nvSpPr>
          <p:cNvPr id="40" name="Text Box 7"/>
          <p:cNvSpPr txBox="1">
            <a:spLocks noChangeArrowheads="1"/>
          </p:cNvSpPr>
          <p:nvPr/>
        </p:nvSpPr>
        <p:spPr bwMode="auto">
          <a:xfrm>
            <a:off x="15950164" y="36479114"/>
            <a:ext cx="34501784" cy="149025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457200" tIns="45720" rIns="457200" bIns="45720"/>
          <a:lstStyle/>
          <a:p>
            <a:pPr defTabSz="893979">
              <a:spcBef>
                <a:spcPts val="0"/>
              </a:spcBef>
              <a:spcAft>
                <a:spcPts val="1800"/>
              </a:spcAft>
              <a:tabLst>
                <a:tab pos="489852" algn="l"/>
              </a:tabLst>
              <a:defRPr/>
            </a:pPr>
            <a:r>
              <a:rPr lang="en-US" sz="3200" b="1" dirty="0" smtClean="0">
                <a:solidFill>
                  <a:srgbClr val="333399"/>
                </a:solidFill>
                <a:latin typeface="Arial" pitchFamily="34" charset="0"/>
                <a:cs typeface="Arial" pitchFamily="34" charset="0"/>
              </a:rPr>
              <a:t>Acknowledgements: </a:t>
            </a:r>
            <a:r>
              <a:rPr lang="en-US" sz="3200" b="1" dirty="0" smtClean="0">
                <a:latin typeface="Arial" pitchFamily="34" charset="0"/>
                <a:cs typeface="Arial" pitchFamily="34" charset="0"/>
              </a:rPr>
              <a:t>Research </a:t>
            </a:r>
            <a:r>
              <a:rPr lang="en-US" sz="3200" b="1" dirty="0">
                <a:latin typeface="Arial" pitchFamily="34" charset="0"/>
                <a:cs typeface="Arial" pitchFamily="34" charset="0"/>
              </a:rPr>
              <a:t>reported in this poster was supported by </a:t>
            </a:r>
            <a:r>
              <a:rPr lang="en-US" sz="3200" b="1" dirty="0" smtClean="0">
                <a:latin typeface="Arial" pitchFamily="34" charset="0"/>
                <a:cs typeface="Arial" pitchFamily="34" charset="0"/>
              </a:rPr>
              <a:t>the </a:t>
            </a:r>
            <a:r>
              <a:rPr lang="en-US" sz="3200" b="1" dirty="0">
                <a:latin typeface="Arial" pitchFamily="34" charset="0"/>
                <a:cs typeface="Arial" pitchFamily="34" charset="0"/>
              </a:rPr>
              <a:t>National Human Genome Research Institute of the National Institutes of Health </a:t>
            </a:r>
            <a:r>
              <a:rPr lang="en-US" sz="3200" b="1" dirty="0" smtClean="0">
                <a:latin typeface="Arial" pitchFamily="34" charset="0"/>
                <a:cs typeface="Arial" pitchFamily="34" charset="0"/>
              </a:rPr>
              <a:t> under </a:t>
            </a:r>
            <a:r>
              <a:rPr lang="en-US" sz="3200" b="1" dirty="0">
                <a:latin typeface="Arial" pitchFamily="34" charset="0"/>
                <a:cs typeface="Arial" pitchFamily="34" charset="0"/>
              </a:rPr>
              <a:t>award number </a:t>
            </a:r>
            <a:r>
              <a:rPr lang="is-IS" sz="3200" b="1" dirty="0">
                <a:latin typeface="Arial" pitchFamily="34" charset="0"/>
                <a:cs typeface="Arial" pitchFamily="34" charset="0"/>
              </a:rPr>
              <a:t> 1U01HG008468</a:t>
            </a:r>
            <a:r>
              <a:rPr lang="is-IS" sz="3200" b="1" dirty="0" smtClean="0">
                <a:latin typeface="Arial" pitchFamily="34" charset="0"/>
                <a:cs typeface="Arial" pitchFamily="34" charset="0"/>
              </a:rPr>
              <a:t>. </a:t>
            </a:r>
            <a:r>
              <a:rPr lang="en-US" sz="3200" b="1" dirty="0" smtClean="0">
                <a:latin typeface="Arial" pitchFamily="34" charset="0"/>
                <a:cs typeface="Arial" pitchFamily="34" charset="0"/>
              </a:rPr>
              <a:t>The </a:t>
            </a:r>
            <a:r>
              <a:rPr lang="en-US" sz="3200" b="1" dirty="0">
                <a:latin typeface="Arial" pitchFamily="34" charset="0"/>
                <a:cs typeface="Arial" pitchFamily="34" charset="0"/>
              </a:rPr>
              <a:t>content is solely the responsibility of the authors and does not necessarily represent the official views of </a:t>
            </a:r>
            <a:r>
              <a:rPr lang="en-US" sz="3200" b="1" dirty="0" smtClean="0">
                <a:latin typeface="Arial" pitchFamily="34" charset="0"/>
                <a:cs typeface="Arial" pitchFamily="34" charset="0"/>
              </a:rPr>
              <a:t>the </a:t>
            </a:r>
            <a:r>
              <a:rPr lang="en-US" sz="3200" b="1" dirty="0">
                <a:latin typeface="Arial" pitchFamily="34" charset="0"/>
                <a:cs typeface="Arial" pitchFamily="34" charset="0"/>
              </a:rPr>
              <a:t>National Institutes of </a:t>
            </a:r>
            <a:r>
              <a:rPr lang="en-US" sz="3200" b="1" dirty="0" smtClean="0">
                <a:latin typeface="Arial" pitchFamily="34" charset="0"/>
                <a:cs typeface="Arial" pitchFamily="34" charset="0"/>
              </a:rPr>
              <a:t>Health </a:t>
            </a:r>
          </a:p>
        </p:txBody>
      </p:sp>
      <p:sp>
        <p:nvSpPr>
          <p:cNvPr id="41" name="Right Arrow 40"/>
          <p:cNvSpPr/>
          <p:nvPr/>
        </p:nvSpPr>
        <p:spPr>
          <a:xfrm flipV="1">
            <a:off x="21192565" y="7274603"/>
            <a:ext cx="2529228" cy="155786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1794" y="3354881"/>
            <a:ext cx="22553588" cy="9235306"/>
          </a:xfrm>
          <a:prstGeom prst="rect">
            <a:avLst/>
          </a:prstGeom>
          <a:solidFill>
            <a:srgbClr val="C00000"/>
          </a:solidFill>
          <a:ln w="28575">
            <a:solidFill>
              <a:schemeClr val="accent6">
                <a:lumMod val="75000"/>
              </a:schemeClr>
            </a:solidFill>
          </a:ln>
        </p:spPr>
      </p:pic>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42" y="23379988"/>
            <a:ext cx="22945373" cy="74374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 name="Right Arrow 43"/>
          <p:cNvSpPr/>
          <p:nvPr/>
        </p:nvSpPr>
        <p:spPr>
          <a:xfrm rot="5400000">
            <a:off x="-3382546" y="17463230"/>
            <a:ext cx="9741377" cy="1557866"/>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843421" y="31049261"/>
            <a:ext cx="13549287" cy="584775"/>
          </a:xfrm>
          <a:prstGeom prst="rect">
            <a:avLst/>
          </a:prstGeom>
          <a:noFill/>
        </p:spPr>
        <p:txBody>
          <a:bodyPr wrap="none" rtlCol="0">
            <a:spAutoFit/>
          </a:bodyPr>
          <a:lstStyle/>
          <a:p>
            <a:r>
              <a:rPr lang="en-US" sz="3200" b="1" i="1" dirty="0" smtClean="0"/>
              <a:t>The </a:t>
            </a:r>
            <a:r>
              <a:rPr lang="en-US" sz="3200" b="1" i="1" dirty="0" err="1" smtClean="0"/>
              <a:t>MERCuRY</a:t>
            </a:r>
            <a:r>
              <a:rPr lang="en-US" sz="3200" b="1" i="1" dirty="0" smtClean="0"/>
              <a:t> </a:t>
            </a:r>
            <a:r>
              <a:rPr lang="en-US" sz="3200" b="1" i="1" dirty="0"/>
              <a:t>(Multi-modal </a:t>
            </a:r>
            <a:r>
              <a:rPr lang="en-US" sz="3200" b="1" i="1" dirty="0" err="1"/>
              <a:t>EncephalogRam</a:t>
            </a:r>
            <a:r>
              <a:rPr lang="en-US" sz="3200" b="1" i="1" dirty="0"/>
              <a:t> patient Cohort </a:t>
            </a:r>
            <a:r>
              <a:rPr lang="en-US" sz="3200" b="1" i="1" dirty="0" err="1" smtClean="0"/>
              <a:t>discoveRY</a:t>
            </a:r>
            <a:r>
              <a:rPr lang="en-US" sz="3200" b="1" i="1" dirty="0" smtClean="0"/>
              <a:t>) System</a:t>
            </a:r>
            <a:endParaRPr lang="en-US" sz="3200" i="1" dirty="0"/>
          </a:p>
        </p:txBody>
      </p:sp>
      <p:sp>
        <p:nvSpPr>
          <p:cNvPr id="46" name="TextBox 45"/>
          <p:cNvSpPr txBox="1"/>
          <p:nvPr/>
        </p:nvSpPr>
        <p:spPr>
          <a:xfrm>
            <a:off x="30406794" y="12955322"/>
            <a:ext cx="10303142" cy="584775"/>
          </a:xfrm>
          <a:prstGeom prst="rect">
            <a:avLst/>
          </a:prstGeom>
          <a:noFill/>
        </p:spPr>
        <p:txBody>
          <a:bodyPr wrap="none" rtlCol="0">
            <a:spAutoFit/>
          </a:bodyPr>
          <a:lstStyle/>
          <a:p>
            <a:r>
              <a:rPr lang="en-US" sz="3200" b="1" i="1" dirty="0" smtClean="0"/>
              <a:t>The Multi-Modal Tiered Index used in the </a:t>
            </a:r>
            <a:r>
              <a:rPr lang="en-US" sz="3200" b="1" i="1" dirty="0" err="1" smtClean="0"/>
              <a:t>MERCuRY</a:t>
            </a:r>
            <a:r>
              <a:rPr lang="en-US" sz="3200" b="1" i="1" dirty="0" smtClean="0"/>
              <a:t> System</a:t>
            </a:r>
            <a:endParaRPr lang="en-US" sz="3200" i="1" dirty="0"/>
          </a:p>
        </p:txBody>
      </p:sp>
      <p:sp>
        <p:nvSpPr>
          <p:cNvPr id="47" name="TextBox 46"/>
          <p:cNvSpPr txBox="1"/>
          <p:nvPr/>
        </p:nvSpPr>
        <p:spPr>
          <a:xfrm>
            <a:off x="2804956" y="13986525"/>
            <a:ext cx="24915788" cy="9126323"/>
          </a:xfrm>
          <a:prstGeom prst="rect">
            <a:avLst/>
          </a:prstGeom>
          <a:solidFill>
            <a:schemeClr val="accent1">
              <a:lumMod val="20000"/>
              <a:lumOff val="80000"/>
            </a:schemeClr>
          </a:solidFill>
          <a:ln>
            <a:solidFill>
              <a:schemeClr val="accent4">
                <a:lumMod val="75000"/>
              </a:schemeClr>
            </a:solidFill>
          </a:ln>
        </p:spPr>
        <p:txBody>
          <a:bodyPr wrap="square" rtlCol="0">
            <a:spAutoFit/>
          </a:bodyPr>
          <a:lstStyle/>
          <a:p>
            <a:r>
              <a:rPr lang="en-US" sz="3200" b="1" dirty="0"/>
              <a:t>Medical Language Processing. </a:t>
            </a:r>
            <a:r>
              <a:rPr lang="en-US" sz="3200" dirty="0"/>
              <a:t>In order to build (1) the term dictionary; (2) the medical concept dictionary and (3) the two polarity-informed posting lists we have used the following sequence of steps: </a:t>
            </a:r>
          </a:p>
          <a:p>
            <a:r>
              <a:rPr lang="en-US" sz="3200" u="sng" dirty="0"/>
              <a:t>(Step 1) Tokenizing the EEG reports:</a:t>
            </a:r>
            <a:r>
              <a:rPr lang="en-US" sz="3200" i="1" dirty="0"/>
              <a:t> </a:t>
            </a:r>
            <a:r>
              <a:rPr lang="en-US" sz="3200" dirty="0"/>
              <a:t>we relied on Stanford’s </a:t>
            </a:r>
            <a:r>
              <a:rPr lang="en-US" sz="3200" dirty="0" err="1"/>
              <a:t>CoreNLP</a:t>
            </a:r>
            <a:r>
              <a:rPr lang="en-US" sz="3200" dirty="0"/>
              <a:t> pipeline</a:t>
            </a:r>
            <a:r>
              <a:rPr lang="en-US" sz="3200" baseline="30000" dirty="0"/>
              <a:t>17</a:t>
            </a:r>
            <a:r>
              <a:rPr lang="en-US" sz="3200" dirty="0"/>
              <a:t> to detect sentences and tokens from every EEG report.</a:t>
            </a:r>
          </a:p>
          <a:p>
            <a:r>
              <a:rPr lang="en-US" sz="3200" u="sng" dirty="0"/>
              <a:t>(Step 2) Discovering the Dictionary Terms:</a:t>
            </a:r>
            <a:r>
              <a:rPr lang="en-US" sz="3200" dirty="0"/>
              <a:t> Each token was normalized in order to account for any lexical variation (e.g. “waves” and “wave” or “markedly and “marked”) using Stanford’s </a:t>
            </a:r>
            <a:r>
              <a:rPr lang="en-US" sz="3200" dirty="0" err="1"/>
              <a:t>CoreNLP</a:t>
            </a:r>
            <a:r>
              <a:rPr lang="en-US" sz="3200" dirty="0"/>
              <a:t> lemmatizer</a:t>
            </a:r>
            <a:r>
              <a:rPr lang="en-US" sz="3200" baseline="30000" dirty="0"/>
              <a:t>17</a:t>
            </a:r>
            <a:r>
              <a:rPr lang="en-US" sz="3200" dirty="0"/>
              <a:t>. The resultant lemmatized terms formed the basis of the dictionary. </a:t>
            </a:r>
          </a:p>
          <a:p>
            <a:r>
              <a:rPr lang="en-US" sz="3200" u="sng" dirty="0"/>
              <a:t>(Step 3) Identifying the Polarity:</a:t>
            </a:r>
            <a:r>
              <a:rPr lang="en-US" sz="3200" i="1" dirty="0"/>
              <a:t> </a:t>
            </a:r>
            <a:r>
              <a:rPr lang="en-US" sz="3200" dirty="0"/>
              <a:t>Term </a:t>
            </a:r>
            <a:r>
              <a:rPr lang="en-US" sz="3200" b="1" i="1" dirty="0">
                <a:solidFill>
                  <a:srgbClr val="C00000"/>
                </a:solidFill>
              </a:rPr>
              <a:t>polarity</a:t>
            </a:r>
            <a:r>
              <a:rPr lang="en-US" sz="3200" dirty="0"/>
              <a:t> was cast as a classification problem implemented as a conditional random field</a:t>
            </a:r>
            <a:r>
              <a:rPr lang="en-US" sz="3200" baseline="30000" dirty="0"/>
              <a:t>18</a:t>
            </a:r>
            <a:r>
              <a:rPr lang="en-US" sz="3200" dirty="0"/>
              <a:t> (CRF).  Leveraging our previous experience with the i2b2 challenge, the CRF assigned a binary polarity value (i.e. positive or negative) to each term based on feature vector containing lexical information as well as information from external resources, such as the </a:t>
            </a:r>
            <a:r>
              <a:rPr lang="en-US" sz="3200" dirty="0" err="1"/>
              <a:t>NegEx</a:t>
            </a:r>
            <a:r>
              <a:rPr lang="en-US" sz="3200" dirty="0"/>
              <a:t> negation detection </a:t>
            </a:r>
            <a:r>
              <a:rPr lang="en-US" sz="3200" dirty="0" smtClean="0"/>
              <a:t>system, </a:t>
            </a:r>
            <a:r>
              <a:rPr lang="en-US" sz="3200" dirty="0"/>
              <a:t>the Harvard General </a:t>
            </a:r>
            <a:r>
              <a:rPr lang="en-US" sz="3200" dirty="0" smtClean="0"/>
              <a:t>Inquirer, </a:t>
            </a:r>
            <a:r>
              <a:rPr lang="en-US" sz="3200" dirty="0"/>
              <a:t>the Unified Medical Language System (UMLS) </a:t>
            </a:r>
            <a:r>
              <a:rPr lang="en-US" sz="3200" dirty="0" smtClean="0"/>
              <a:t>meta-thesaurus, </a:t>
            </a:r>
            <a:r>
              <a:rPr lang="en-US" sz="3200" dirty="0"/>
              <a:t>and </a:t>
            </a:r>
            <a:r>
              <a:rPr lang="en-US" sz="3200" dirty="0" err="1" smtClean="0"/>
              <a:t>MetaMap</a:t>
            </a:r>
            <a:r>
              <a:rPr lang="en-US" sz="3200" dirty="0" smtClean="0"/>
              <a:t>. </a:t>
            </a:r>
            <a:r>
              <a:rPr lang="en-US" sz="3200" dirty="0"/>
              <a:t>Specifically, we considered nine features: (1) the section name, (2) whether the term was considered a modifier by </a:t>
            </a:r>
            <a:r>
              <a:rPr lang="en-US" sz="3200" dirty="0" err="1"/>
              <a:t>NegEx</a:t>
            </a:r>
            <a:r>
              <a:rPr lang="en-US" sz="3200" dirty="0"/>
              <a:t>, (3) whether the term was within a </a:t>
            </a:r>
            <a:r>
              <a:rPr lang="en-US" sz="3200" dirty="0" err="1"/>
              <a:t>NegEx</a:t>
            </a:r>
            <a:r>
              <a:rPr lang="en-US" sz="3200" dirty="0"/>
              <a:t> negation span, (4) whether the term was in the ‘IF’ category of the Harvard General Inquirer, (5) the part-of-speech tag assigned to the token by Stanford’s </a:t>
            </a:r>
            <a:r>
              <a:rPr lang="en-US" sz="3200" dirty="0" err="1"/>
              <a:t>CoreNLP</a:t>
            </a:r>
            <a:r>
              <a:rPr lang="en-US" sz="3200" dirty="0"/>
              <a:t> part-of-speech </a:t>
            </a:r>
            <a:r>
              <a:rPr lang="en-US" sz="3200" dirty="0" smtClean="0"/>
              <a:t>tagger, </a:t>
            </a:r>
          </a:p>
          <a:p>
            <a:r>
              <a:rPr lang="en-US" sz="3200" dirty="0" smtClean="0"/>
              <a:t>(</a:t>
            </a:r>
            <a:r>
              <a:rPr lang="en-US" sz="3200" dirty="0"/>
              <a:t>6) whether the term belonged to a UMLS concept, (7) whether the term belongs to a </a:t>
            </a:r>
            <a:r>
              <a:rPr lang="en-US" sz="3200" dirty="0" err="1"/>
              <a:t>MetaMap</a:t>
            </a:r>
            <a:r>
              <a:rPr lang="en-US" sz="3200" dirty="0"/>
              <a:t> concept, (8) the original cased term before lemmatization, and (9) the lowercased and lemmatized form of the term. The classifier was trained using 2,349 manual annotations. </a:t>
            </a:r>
          </a:p>
          <a:p>
            <a:r>
              <a:rPr lang="en-US" sz="3200" u="sng" dirty="0"/>
              <a:t>(Step 4) Identifying Medical Concepts:</a:t>
            </a:r>
            <a:r>
              <a:rPr lang="en-US" sz="3200" i="1" dirty="0"/>
              <a:t> </a:t>
            </a:r>
            <a:r>
              <a:rPr lang="en-US" sz="3200" dirty="0"/>
              <a:t>An automatic system for medical concept recognition previously developed for the 2010 i2b2 </a:t>
            </a:r>
            <a:r>
              <a:rPr lang="en-US" sz="3200" dirty="0" smtClean="0"/>
              <a:t>challenge</a:t>
            </a:r>
            <a:r>
              <a:rPr lang="en-US" sz="3200" baseline="30000" dirty="0"/>
              <a:t> </a:t>
            </a:r>
            <a:r>
              <a:rPr lang="en-US" sz="3200" dirty="0" smtClean="0"/>
              <a:t>recognized </a:t>
            </a:r>
            <a:r>
              <a:rPr lang="en-US" sz="3200" dirty="0"/>
              <a:t>medical problems, tests, treatments. In addition, we have produced 4,254 new annotations for EEG patterns and events as well as EEG activities and re-trained the concept recognizer to identify all these types of concepts. Concept extraction was cast as a classification task, in which a CRF was used to detect medical concept boundaries. A support vector </a:t>
            </a:r>
            <a:r>
              <a:rPr lang="en-US" sz="3200" dirty="0" smtClean="0"/>
              <a:t>machine</a:t>
            </a:r>
            <a:r>
              <a:rPr lang="en-US" sz="3200" baseline="30000" dirty="0" smtClean="0"/>
              <a:t>24</a:t>
            </a:r>
            <a:r>
              <a:rPr lang="en-US" sz="3200" dirty="0" smtClean="0"/>
              <a:t> </a:t>
            </a:r>
            <a:r>
              <a:rPr lang="en-US" sz="3200" dirty="0"/>
              <a:t>(SVM) was used to classify each concept into one of five types: </a:t>
            </a:r>
            <a:r>
              <a:rPr lang="en-US" sz="3200" b="1" i="1" dirty="0">
                <a:solidFill>
                  <a:srgbClr val="FF0000"/>
                </a:solidFill>
              </a:rPr>
              <a:t>medical problem</a:t>
            </a:r>
            <a:r>
              <a:rPr lang="en-US" sz="3200" i="1" dirty="0"/>
              <a:t>, </a:t>
            </a:r>
            <a:r>
              <a:rPr lang="en-US" sz="3200" b="1" i="1" dirty="0">
                <a:solidFill>
                  <a:schemeClr val="accent6">
                    <a:lumMod val="75000"/>
                  </a:schemeClr>
                </a:solidFill>
              </a:rPr>
              <a:t>medical test</a:t>
            </a:r>
            <a:r>
              <a:rPr lang="en-US" sz="3200" i="1" dirty="0"/>
              <a:t>, </a:t>
            </a:r>
            <a:r>
              <a:rPr lang="en-US" sz="3200" b="1" i="1" dirty="0">
                <a:solidFill>
                  <a:srgbClr val="0070C0"/>
                </a:solidFill>
              </a:rPr>
              <a:t>medical treatment</a:t>
            </a:r>
            <a:r>
              <a:rPr lang="en-US" sz="3200" i="1" dirty="0"/>
              <a:t>, </a:t>
            </a:r>
            <a:r>
              <a:rPr lang="en-US" sz="3200" b="1" i="1" dirty="0">
                <a:solidFill>
                  <a:srgbClr val="7030A0"/>
                </a:solidFill>
              </a:rPr>
              <a:t>EEG activity</a:t>
            </a:r>
            <a:r>
              <a:rPr lang="en-US" sz="3200" i="1" dirty="0"/>
              <a:t>, </a:t>
            </a:r>
            <a:r>
              <a:rPr lang="en-US" sz="3200" dirty="0"/>
              <a:t>or</a:t>
            </a:r>
            <a:r>
              <a:rPr lang="en-US" sz="3200" i="1" dirty="0"/>
              <a:t> </a:t>
            </a:r>
            <a:r>
              <a:rPr lang="en-US" sz="3200" b="1" i="1" dirty="0">
                <a:solidFill>
                  <a:schemeClr val="accent4">
                    <a:lumMod val="75000"/>
                  </a:schemeClr>
                </a:solidFill>
              </a:rPr>
              <a:t>EEG event</a:t>
            </a:r>
            <a:r>
              <a:rPr lang="en-US" sz="3200" i="1" dirty="0"/>
              <a:t>. </a:t>
            </a:r>
            <a:endParaRPr lang="en-US" sz="4400" dirty="0"/>
          </a:p>
        </p:txBody>
      </p:sp>
      <p:pic>
        <p:nvPicPr>
          <p:cNvPr id="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7208" y="22800119"/>
            <a:ext cx="11115942" cy="352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9" name="TextBox 48"/>
              <p:cNvSpPr txBox="1"/>
              <p:nvPr/>
            </p:nvSpPr>
            <p:spPr>
              <a:xfrm>
                <a:off x="28209232" y="13862744"/>
                <a:ext cx="22309202" cy="8884586"/>
              </a:xfrm>
              <a:prstGeom prst="rect">
                <a:avLst/>
              </a:prstGeom>
              <a:solidFill>
                <a:srgbClr val="FFFF00"/>
              </a:solidFill>
              <a:ln>
                <a:solidFill>
                  <a:schemeClr val="accent1"/>
                </a:solidFill>
              </a:ln>
              <a:effectLst/>
            </p:spPr>
            <p:txBody>
              <a:bodyPr wrap="square" rtlCol="0">
                <a:spAutoFit/>
              </a:bodyPr>
              <a:lstStyle/>
              <a:p>
                <a:r>
                  <a:rPr lang="en-US" sz="3200" b="1" dirty="0" smtClean="0"/>
                  <a:t>Generating </a:t>
                </a:r>
                <a:r>
                  <a:rPr lang="en-US" sz="3200" b="1" dirty="0"/>
                  <a:t>Fingerprints of EEG Signal Recordings. </a:t>
                </a:r>
                <a:r>
                  <a:rPr lang="en-US" sz="3200" dirty="0"/>
                  <a:t>In the TUH EEG corpus, the EEG signals are encoded as dense floating-point matrices of the form </a:t>
                </a:r>
                <a14:m>
                  <m:oMath xmlns:m="http://schemas.openxmlformats.org/officeDocument/2006/math">
                    <m:r>
                      <a:rPr lang="en-US" sz="3200" b="1" i="1">
                        <a:latin typeface="Cambria Math"/>
                      </a:rPr>
                      <m:t>𝑫</m:t>
                    </m:r>
                    <m:r>
                      <a:rPr lang="en-US" sz="3200" i="1">
                        <a:latin typeface="Cambria Math"/>
                      </a:rPr>
                      <m:t>∈</m:t>
                    </m:r>
                    <m:sSup>
                      <m:sSupPr>
                        <m:ctrlPr>
                          <a:rPr lang="en-US" sz="3200" i="1">
                            <a:latin typeface="Cambria Math"/>
                          </a:rPr>
                        </m:ctrlPr>
                      </m:sSupPr>
                      <m:e>
                        <m:r>
                          <a:rPr lang="en-US" sz="3200" i="1">
                            <a:latin typeface="Cambria Math"/>
                          </a:rPr>
                          <m:t>ℝ</m:t>
                        </m:r>
                      </m:e>
                      <m:sup>
                        <m:r>
                          <a:rPr lang="en-US" sz="3200" i="1">
                            <a:latin typeface="Cambria Math"/>
                          </a:rPr>
                          <m:t>𝑁</m:t>
                        </m:r>
                        <m:r>
                          <a:rPr lang="en-US" sz="3200" i="1">
                            <a:latin typeface="Cambria Math"/>
                          </a:rPr>
                          <m:t>×</m:t>
                        </m:r>
                        <m:r>
                          <a:rPr lang="en-US" sz="3200" i="1">
                            <a:latin typeface="Cambria Math"/>
                          </a:rPr>
                          <m:t>𝐿</m:t>
                        </m:r>
                      </m:sup>
                    </m:sSup>
                  </m:oMath>
                </a14:m>
                <a:r>
                  <a:rPr lang="en-US" sz="3200" dirty="0"/>
                  <a:t>, where </a:t>
                </a:r>
                <a14:m>
                  <m:oMath xmlns:m="http://schemas.openxmlformats.org/officeDocument/2006/math">
                    <m:r>
                      <a:rPr lang="en-US" sz="3200" i="1">
                        <a:latin typeface="Cambria Math"/>
                      </a:rPr>
                      <m:t>𝑁</m:t>
                    </m:r>
                    <m:r>
                      <a:rPr lang="en-US" sz="3200" i="1">
                        <a:latin typeface="Cambria Math"/>
                      </a:rPr>
                      <m:t>∈</m:t>
                    </m:r>
                    <m:d>
                      <m:dPr>
                        <m:begChr m:val="["/>
                        <m:endChr m:val="]"/>
                        <m:ctrlPr>
                          <a:rPr lang="en-US" sz="3200" i="1">
                            <a:latin typeface="Cambria Math"/>
                          </a:rPr>
                        </m:ctrlPr>
                      </m:dPr>
                      <m:e>
                        <m:r>
                          <a:rPr lang="en-US" sz="3200" i="1">
                            <a:latin typeface="Cambria Math"/>
                          </a:rPr>
                          <m:t>24, 36</m:t>
                        </m:r>
                      </m:e>
                    </m:d>
                  </m:oMath>
                </a14:m>
                <a:r>
                  <a:rPr lang="en-US" sz="3200" dirty="0"/>
                  <a:t> is the number of electrode potential channels in the EEG and </a:t>
                </a:r>
                <a14:m>
                  <m:oMath xmlns:m="http://schemas.openxmlformats.org/officeDocument/2006/math">
                    <m:r>
                      <a:rPr lang="en-US" sz="3200" i="1">
                        <a:latin typeface="Cambria Math"/>
                      </a:rPr>
                      <m:t>𝐿</m:t>
                    </m:r>
                  </m:oMath>
                </a14:m>
                <a:r>
                  <a:rPr lang="en-US" sz="3200" dirty="0"/>
                  <a:t> is the number of samples (such that duration of the EEG recording in seconds is equal to </a:t>
                </a:r>
                <a14:m>
                  <m:oMath xmlns:m="http://schemas.openxmlformats.org/officeDocument/2006/math">
                    <m:r>
                      <a:rPr lang="en-US" sz="3200" i="1">
                        <a:latin typeface="Cambria Math"/>
                      </a:rPr>
                      <m:t>𝐿</m:t>
                    </m:r>
                    <m:r>
                      <a:rPr lang="en-US" sz="3200" i="1">
                        <a:latin typeface="Cambria Math"/>
                      </a:rPr>
                      <m:t> / 250</m:t>
                    </m:r>
                  </m:oMath>
                </a14:m>
                <a:r>
                  <a:rPr lang="en-US" sz="3200" dirty="0"/>
                  <a:t> Hz). Thus </a:t>
                </a:r>
                <a14:m>
                  <m:oMath xmlns:m="http://schemas.openxmlformats.org/officeDocument/2006/math">
                    <m:sSub>
                      <m:sSubPr>
                        <m:ctrlPr>
                          <a:rPr lang="en-US" sz="3200" b="1" i="1">
                            <a:latin typeface="Cambria Math"/>
                          </a:rPr>
                        </m:ctrlPr>
                      </m:sSubPr>
                      <m:e>
                        <m:r>
                          <a:rPr lang="en-US" sz="3200" b="1" i="1">
                            <a:latin typeface="Cambria Math"/>
                          </a:rPr>
                          <m:t>𝑫</m:t>
                        </m:r>
                      </m:e>
                      <m:sub>
                        <m:r>
                          <a:rPr lang="en-US" sz="3200" i="1">
                            <a:latin typeface="Cambria Math"/>
                          </a:rPr>
                          <m:t>𝑖𝑗</m:t>
                        </m:r>
                      </m:sub>
                    </m:sSub>
                  </m:oMath>
                </a14:m>
                <a:r>
                  <a:rPr lang="en-US" sz="3200" b="1" dirty="0"/>
                  <a:t> </a:t>
                </a:r>
                <a:r>
                  <a:rPr lang="en-US" sz="3200" dirty="0"/>
                  <a:t>encodes the magnitude of the potential recording on the </a:t>
                </a:r>
                <a14:m>
                  <m:oMath xmlns:m="http://schemas.openxmlformats.org/officeDocument/2006/math">
                    <m:r>
                      <a:rPr lang="en-US" sz="3200" i="1">
                        <a:latin typeface="Cambria Math"/>
                      </a:rPr>
                      <m:t>𝑖</m:t>
                    </m:r>
                  </m:oMath>
                </a14:m>
                <a:r>
                  <a:rPr lang="en-US" sz="3200" dirty="0"/>
                  <a:t>-</a:t>
                </a:r>
                <a:r>
                  <a:rPr lang="en-US" sz="3200" dirty="0" err="1"/>
                  <a:t>th</a:t>
                </a:r>
                <a:r>
                  <a:rPr lang="en-US" sz="3200" dirty="0"/>
                  <a:t> channel during the </a:t>
                </a:r>
                <a14:m>
                  <m:oMath xmlns:m="http://schemas.openxmlformats.org/officeDocument/2006/math">
                    <m:r>
                      <a:rPr lang="en-US" sz="3200" i="1">
                        <a:latin typeface="Cambria Math"/>
                      </a:rPr>
                      <m:t>𝑗</m:t>
                    </m:r>
                  </m:oMath>
                </a14:m>
                <a:r>
                  <a:rPr lang="en-US" sz="3200" dirty="0"/>
                  <a:t>-</a:t>
                </a:r>
                <a:r>
                  <a:rPr lang="en-US" sz="3200" dirty="0" err="1"/>
                  <a:t>th</a:t>
                </a:r>
                <a:r>
                  <a:rPr lang="en-US" sz="3200" dirty="0"/>
                  <a:t> time sample. </a:t>
                </a:r>
                <a:endParaRPr lang="en-US" sz="3200" dirty="0" smtClean="0"/>
              </a:p>
              <a:p>
                <a:r>
                  <a:rPr lang="en-US" sz="3200" dirty="0" smtClean="0"/>
                  <a:t>Both </a:t>
                </a:r>
                <a:r>
                  <a:rPr lang="en-US" sz="3200" dirty="0"/>
                  <a:t>the number of channels and the number of samples vary not only across patients, but also across EEG recording sessions. These variations, particularly when considered with the large amount of data encoded in each matrix (typically 20 megabytes), make it difficult to not only characterize the relevance EEG signals to a particular patient cohort, but also to determine the similarity between two EEG signals. For example, consider that a single naïve pass over the TUH EEG corpus requires considering over 400 gigabytes worth of information. Consequently, we devised a representation of the EEG recordings that not only requires less memory, but enables rapid similarity detection between EEG signal recordings. This allows us to compactly encode the information from the EEG signals (reducing 20 megabytes of signal data to a few hundred bytes). Our representation is based on EEG signal recording </a:t>
                </a:r>
                <a:r>
                  <a:rPr lang="en-US" sz="3200" b="1" i="1" dirty="0">
                    <a:solidFill>
                      <a:srgbClr val="C00000"/>
                    </a:solidFill>
                  </a:rPr>
                  <a:t>fingerprint</a:t>
                </a:r>
                <a:r>
                  <a:rPr lang="en-US" sz="3200" b="1" dirty="0">
                    <a:solidFill>
                      <a:srgbClr val="C00000"/>
                    </a:solidFill>
                  </a:rPr>
                  <a:t>s</a:t>
                </a:r>
                <a:r>
                  <a:rPr lang="en-US" sz="3200" dirty="0"/>
                  <a:t> obtained with a recurrent neural network. Recurrent neural networks are deep learning architectures which enabled us to generate fingerprints for each EEG in the TUH EEG corpus in a matter of hours instead of weeks. Because traditional neural networks have difficulty operating on sequential data (e.g. EEG signals) as they cannot consider relationships between successive inputs (e.g. between successive samples), we have used a recurrent neural </a:t>
                </a:r>
                <a:r>
                  <a:rPr lang="en-US" sz="3200" dirty="0" smtClean="0"/>
                  <a:t>network </a:t>
                </a:r>
                <a:r>
                  <a:rPr lang="en-US" sz="3200" dirty="0"/>
                  <a:t>(a neural network with a loop) which allowed information learned at each sample to persist between samples in the same EEG signal. The learned information (known as the internal </a:t>
                </a:r>
                <a:r>
                  <a:rPr lang="en-US" sz="3200" i="1" dirty="0"/>
                  <a:t>memory state) </a:t>
                </a:r>
                <a:r>
                  <a:rPr lang="en-US" sz="3200" dirty="0"/>
                  <a:t>is updated with each sample until ultimately becoming the fingerprint for that EEG recording.</a:t>
                </a:r>
              </a:p>
            </p:txBody>
          </p:sp>
        </mc:Choice>
        <mc:Fallback xmlns="">
          <p:sp>
            <p:nvSpPr>
              <p:cNvPr id="49" name="TextBox 48"/>
              <p:cNvSpPr txBox="1">
                <a:spLocks noRot="1" noChangeAspect="1" noMove="1" noResize="1" noEditPoints="1" noAdjustHandles="1" noChangeArrowheads="1" noChangeShapeType="1" noTextEdit="1"/>
              </p:cNvSpPr>
              <p:nvPr/>
            </p:nvSpPr>
            <p:spPr>
              <a:xfrm>
                <a:off x="28209232" y="13862744"/>
                <a:ext cx="22309202" cy="8884586"/>
              </a:xfrm>
              <a:prstGeom prst="rect">
                <a:avLst/>
              </a:prstGeom>
              <a:blipFill rotWithShape="1">
                <a:blip r:embed="rId6"/>
                <a:stretch>
                  <a:fillRect l="-655" t="-822" r="-492"/>
                </a:stretch>
              </a:blipFill>
              <a:ln>
                <a:solidFill>
                  <a:schemeClr val="accent1"/>
                </a:solidFill>
              </a:ln>
              <a:effectLst/>
            </p:spPr>
            <p:txBody>
              <a:bodyPr/>
              <a:lstStyle/>
              <a:p>
                <a:r>
                  <a:rPr lang="en-US">
                    <a:noFill/>
                  </a:rPr>
                  <a:t> </a:t>
                </a:r>
              </a:p>
            </p:txBody>
          </p:sp>
        </mc:Fallback>
      </mc:AlternateContent>
      <p:cxnSp>
        <p:nvCxnSpPr>
          <p:cNvPr id="50" name="Elbow Connector 49"/>
          <p:cNvCxnSpPr/>
          <p:nvPr/>
        </p:nvCxnSpPr>
        <p:spPr>
          <a:xfrm flipV="1">
            <a:off x="22047200" y="11709588"/>
            <a:ext cx="2717800" cy="2276937"/>
          </a:xfrm>
          <a:prstGeom prst="bentConnector3">
            <a:avLst>
              <a:gd name="adj1" fmla="val -734"/>
            </a:avLst>
          </a:prstGeom>
          <a:ln w="762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22805862" y="9823016"/>
            <a:ext cx="2109282" cy="1809000"/>
          </a:xfrm>
          <a:prstGeom prst="bentConnector3">
            <a:avLst>
              <a:gd name="adj1" fmla="val 99673"/>
            </a:avLst>
          </a:prstGeom>
          <a:ln w="762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6200000" flipV="1">
            <a:off x="44937347" y="11730261"/>
            <a:ext cx="3470518" cy="794447"/>
          </a:xfrm>
          <a:prstGeom prst="bentConnector3">
            <a:avLst>
              <a:gd name="adj1" fmla="val 100186"/>
            </a:avLst>
          </a:prstGeom>
          <a:ln w="762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483244" y="26439471"/>
            <a:ext cx="12829538" cy="584775"/>
          </a:xfrm>
          <a:prstGeom prst="rect">
            <a:avLst/>
          </a:prstGeom>
          <a:noFill/>
        </p:spPr>
        <p:txBody>
          <a:bodyPr wrap="none" rtlCol="0">
            <a:spAutoFit/>
          </a:bodyPr>
          <a:lstStyle/>
          <a:p>
            <a:r>
              <a:rPr lang="en-US" sz="3200" b="1" i="1" dirty="0" smtClean="0"/>
              <a:t>The Recursive Neural Network used for </a:t>
            </a:r>
            <a:r>
              <a:rPr lang="en-US" sz="3200" b="1" i="1" dirty="0"/>
              <a:t>G</a:t>
            </a:r>
            <a:r>
              <a:rPr lang="en-US" sz="3200" b="1" i="1" dirty="0" smtClean="0"/>
              <a:t>enerating EEG Signal Fingerprints</a:t>
            </a:r>
            <a:endParaRPr lang="en-US" sz="3200" i="1" dirty="0"/>
          </a:p>
        </p:txBody>
      </p:sp>
      <mc:AlternateContent xmlns:mc="http://schemas.openxmlformats.org/markup-compatibility/2006" xmlns:a14="http://schemas.microsoft.com/office/drawing/2010/main">
        <mc:Choice Requires="a14">
          <p:sp>
            <p:nvSpPr>
              <p:cNvPr id="54" name="TextBox 53"/>
              <p:cNvSpPr txBox="1"/>
              <p:nvPr/>
            </p:nvSpPr>
            <p:spPr>
              <a:xfrm>
                <a:off x="28552132" y="27030648"/>
                <a:ext cx="21966302" cy="8281434"/>
              </a:xfrm>
              <a:prstGeom prst="rect">
                <a:avLst/>
              </a:prstGeom>
              <a:solidFill>
                <a:srgbClr val="FFFF99"/>
              </a:solidFill>
              <a:ln>
                <a:solidFill>
                  <a:schemeClr val="accent1"/>
                </a:solidFill>
              </a:ln>
              <a:effectLst/>
            </p:spPr>
            <p:txBody>
              <a:bodyPr wrap="square" rtlCol="0">
                <a:spAutoFit/>
              </a:bodyPr>
              <a:lstStyle/>
              <a:p>
                <a:r>
                  <a:rPr lang="en-US" sz="3200" b="1" dirty="0" smtClean="0"/>
                  <a:t>Formally: </a:t>
                </a:r>
                <a:r>
                  <a:rPr lang="en-US" sz="3200" dirty="0"/>
                  <a:t>We define the parameter </a:t>
                </a:r>
                <a14:m>
                  <m:oMath xmlns:m="http://schemas.openxmlformats.org/officeDocument/2006/math">
                    <m:r>
                      <a:rPr lang="en-US" sz="3200" i="1">
                        <a:latin typeface="Cambria Math"/>
                      </a:rPr>
                      <m:t>𝐾</m:t>
                    </m:r>
                  </m:oMath>
                </a14:m>
                <a:r>
                  <a:rPr lang="en-US" sz="3200" dirty="0"/>
                  <a:t> as the fingerprint dimensionality, or the number of dimensions of the finger-print vector such that </a:t>
                </a:r>
                <a14:m>
                  <m:oMath xmlns:m="http://schemas.openxmlformats.org/officeDocument/2006/math">
                    <m:r>
                      <a:rPr lang="en-US" sz="3200" i="1">
                        <a:latin typeface="Cambria Math"/>
                      </a:rPr>
                      <m:t>𝐾</m:t>
                    </m:r>
                    <m:r>
                      <a:rPr lang="en-US" sz="3200" i="1">
                        <a:latin typeface="Cambria Math"/>
                      </a:rPr>
                      <m:t> ≪</m:t>
                    </m:r>
                    <m:r>
                      <a:rPr lang="en-US" sz="3200" i="1">
                        <a:latin typeface="Cambria Math"/>
                      </a:rPr>
                      <m:t>𝑁</m:t>
                    </m:r>
                    <m:r>
                      <a:rPr lang="en-US" sz="3200" i="1">
                        <a:latin typeface="Cambria Math"/>
                      </a:rPr>
                      <m:t>×</m:t>
                    </m:r>
                    <m:r>
                      <a:rPr lang="en-US" sz="3200" i="1">
                        <a:latin typeface="Cambria Math"/>
                      </a:rPr>
                      <m:t>𝐿</m:t>
                    </m:r>
                  </m:oMath>
                </a14:m>
                <a:r>
                  <a:rPr lang="en-US" sz="3200" dirty="0"/>
                  <a:t> (where </a:t>
                </a:r>
                <a14:m>
                  <m:oMath xmlns:m="http://schemas.openxmlformats.org/officeDocument/2006/math">
                    <m:r>
                      <a:rPr lang="en-US" sz="3200" i="1">
                        <a:latin typeface="Cambria Math"/>
                      </a:rPr>
                      <m:t>𝑁</m:t>
                    </m:r>
                  </m:oMath>
                </a14:m>
                <a:r>
                  <a:rPr lang="en-US" sz="3200" dirty="0"/>
                  <a:t> is the number of channels and </a:t>
                </a:r>
                <a14:m>
                  <m:oMath xmlns:m="http://schemas.openxmlformats.org/officeDocument/2006/math">
                    <m:r>
                      <a:rPr lang="en-US" sz="3200" i="1">
                        <a:latin typeface="Cambria Math"/>
                      </a:rPr>
                      <m:t>𝐿</m:t>
                    </m:r>
                  </m:oMath>
                </a14:m>
                <a:r>
                  <a:rPr lang="en-US" sz="3200" dirty="0"/>
                  <a:t> is the number of samples). This allows us to determine the fingerprint vector </a:t>
                </a:r>
                <a14:m>
                  <m:oMath xmlns:m="http://schemas.openxmlformats.org/officeDocument/2006/math">
                    <m:r>
                      <a:rPr lang="en-US" sz="3200" b="1" i="1">
                        <a:latin typeface="Cambria Math"/>
                      </a:rPr>
                      <m:t>𝒇</m:t>
                    </m:r>
                    <m:r>
                      <a:rPr lang="en-US" sz="3200" b="1" i="1">
                        <a:latin typeface="Cambria Math"/>
                      </a:rPr>
                      <m:t>∈</m:t>
                    </m:r>
                    <m:sSup>
                      <m:sSupPr>
                        <m:ctrlPr>
                          <a:rPr lang="en-US" sz="3200" i="1">
                            <a:latin typeface="Cambria Math"/>
                          </a:rPr>
                        </m:ctrlPr>
                      </m:sSupPr>
                      <m:e>
                        <m:r>
                          <a:rPr lang="en-US" sz="3200" i="1">
                            <a:latin typeface="Cambria Math"/>
                          </a:rPr>
                          <m:t>ℝ</m:t>
                        </m:r>
                      </m:e>
                      <m:sup>
                        <m:r>
                          <a:rPr lang="en-US" sz="3200" i="1">
                            <a:latin typeface="Cambria Math"/>
                          </a:rPr>
                          <m:t>1×</m:t>
                        </m:r>
                        <m:r>
                          <a:rPr lang="en-US" sz="3200" i="1">
                            <a:latin typeface="Cambria Math"/>
                          </a:rPr>
                          <m:t>𝐾</m:t>
                        </m:r>
                      </m:sup>
                    </m:sSup>
                  </m:oMath>
                </a14:m>
                <a:r>
                  <a:rPr lang="en-US" sz="3200" dirty="0"/>
                  <a:t> for an EEG </a:t>
                </a:r>
                <a14:m>
                  <m:oMath xmlns:m="http://schemas.openxmlformats.org/officeDocument/2006/math">
                    <m:r>
                      <a:rPr lang="en-US" sz="3200" b="1" i="1">
                        <a:latin typeface="Cambria Math"/>
                      </a:rPr>
                      <m:t>𝑫</m:t>
                    </m:r>
                    <m:r>
                      <a:rPr lang="en-US" sz="3200" i="1">
                        <a:latin typeface="Cambria Math"/>
                      </a:rPr>
                      <m:t>∈</m:t>
                    </m:r>
                    <m:sSup>
                      <m:sSupPr>
                        <m:ctrlPr>
                          <a:rPr lang="en-US" sz="3200" i="1">
                            <a:latin typeface="Cambria Math"/>
                          </a:rPr>
                        </m:ctrlPr>
                      </m:sSupPr>
                      <m:e>
                        <m:r>
                          <a:rPr lang="en-US" sz="3200" i="1">
                            <a:latin typeface="Cambria Math"/>
                          </a:rPr>
                          <m:t>ℝ</m:t>
                        </m:r>
                      </m:e>
                      <m:sup>
                        <m:r>
                          <a:rPr lang="en-US" sz="3200" i="1">
                            <a:latin typeface="Cambria Math"/>
                          </a:rPr>
                          <m:t>𝑁</m:t>
                        </m:r>
                        <m:r>
                          <a:rPr lang="en-US" sz="3200" i="1">
                            <a:latin typeface="Cambria Math"/>
                          </a:rPr>
                          <m:t>×</m:t>
                        </m:r>
                        <m:r>
                          <a:rPr lang="en-US" sz="3200" i="1">
                            <a:latin typeface="Cambria Math"/>
                          </a:rPr>
                          <m:t>𝐿</m:t>
                        </m:r>
                      </m:sup>
                    </m:sSup>
                  </m:oMath>
                </a14:m>
                <a:r>
                  <a:rPr lang="en-US" sz="3200" dirty="0"/>
                  <a:t> by using the fingerprint as the internal memory state of the LSTM chain. In order to ensure that the fingerprint can be used to reconstruct portions of the EEG data, we define an additional parameter, </a:t>
                </a:r>
                <a14:m>
                  <m:oMath xmlns:m="http://schemas.openxmlformats.org/officeDocument/2006/math">
                    <m:r>
                      <a:rPr lang="en-US" sz="3200" i="1">
                        <a:latin typeface="Cambria Math"/>
                      </a:rPr>
                      <m:t>𝑊</m:t>
                    </m:r>
                  </m:oMath>
                </a14:m>
                <a:r>
                  <a:rPr lang="en-US" sz="3200" dirty="0"/>
                  <a:t>, the sample window, which indicates the number of subsequent samples which should be predicted from each cell. This allows us to learn the optimal fingerprint for each document by determining the vector </a:t>
                </a:r>
                <a14:m>
                  <m:oMath xmlns:m="http://schemas.openxmlformats.org/officeDocument/2006/math">
                    <m:r>
                      <a:rPr lang="en-US" sz="3200" b="1" i="1">
                        <a:latin typeface="Cambria Math"/>
                      </a:rPr>
                      <m:t>𝒇</m:t>
                    </m:r>
                  </m:oMath>
                </a14:m>
                <a:r>
                  <a:rPr lang="en-US" sz="3200" dirty="0"/>
                  <a:t> which minimizes the cosine distance between the predicted values for each sample (</a:t>
                </a:r>
                <a14:m>
                  <m:oMath xmlns:m="http://schemas.openxmlformats.org/officeDocument/2006/math">
                    <m:sSub>
                      <m:sSubPr>
                        <m:ctrlPr>
                          <a:rPr lang="en-US" sz="3200" i="1">
                            <a:latin typeface="Cambria Math"/>
                          </a:rPr>
                        </m:ctrlPr>
                      </m:sSubPr>
                      <m:e>
                        <m:r>
                          <a:rPr lang="en-US" sz="3200" i="1">
                            <a:latin typeface="Cambria Math"/>
                          </a:rPr>
                          <m:t>h</m:t>
                        </m:r>
                      </m:e>
                      <m:sub>
                        <m:r>
                          <a:rPr lang="en-US" sz="3200" i="1">
                            <a:latin typeface="Cambria Math"/>
                          </a:rPr>
                          <m:t>𝑖</m:t>
                        </m:r>
                      </m:sub>
                    </m:sSub>
                    <m:r>
                      <a:rPr lang="en-US" sz="3200" i="1">
                        <a:latin typeface="Cambria Math"/>
                      </a:rPr>
                      <m:t>, </m:t>
                    </m:r>
                    <m:sSub>
                      <m:sSubPr>
                        <m:ctrlPr>
                          <a:rPr lang="en-US" sz="3200" i="1">
                            <a:latin typeface="Cambria Math"/>
                          </a:rPr>
                        </m:ctrlPr>
                      </m:sSubPr>
                      <m:e>
                        <m:r>
                          <a:rPr lang="en-US" sz="3200" i="1">
                            <a:latin typeface="Cambria Math"/>
                          </a:rPr>
                          <m:t>h</m:t>
                        </m:r>
                      </m:e>
                      <m:sub>
                        <m:r>
                          <a:rPr lang="en-US" sz="3200" i="1">
                            <a:latin typeface="Cambria Math"/>
                          </a:rPr>
                          <m:t>𝑖</m:t>
                        </m:r>
                        <m:r>
                          <a:rPr lang="en-US" sz="3200" i="1">
                            <a:latin typeface="Cambria Math"/>
                          </a:rPr>
                          <m:t>+1</m:t>
                        </m:r>
                      </m:sub>
                    </m:sSub>
                    <m:r>
                      <a:rPr lang="en-US" sz="3200" i="1">
                        <a:latin typeface="Cambria Math"/>
                      </a:rPr>
                      <m:t>, …, </m:t>
                    </m:r>
                    <m:sSub>
                      <m:sSubPr>
                        <m:ctrlPr>
                          <a:rPr lang="en-US" sz="3200" i="1">
                            <a:latin typeface="Cambria Math"/>
                          </a:rPr>
                        </m:ctrlPr>
                      </m:sSubPr>
                      <m:e>
                        <m:r>
                          <a:rPr lang="en-US" sz="3200" i="1">
                            <a:latin typeface="Cambria Math"/>
                          </a:rPr>
                          <m:t>h</m:t>
                        </m:r>
                      </m:e>
                      <m:sub>
                        <m:r>
                          <a:rPr lang="en-US" sz="3200" i="1">
                            <a:latin typeface="Cambria Math"/>
                          </a:rPr>
                          <m:t>𝑖</m:t>
                        </m:r>
                        <m:r>
                          <a:rPr lang="en-US" sz="3200" i="1">
                            <a:latin typeface="Cambria Math"/>
                          </a:rPr>
                          <m:t>+</m:t>
                        </m:r>
                        <m:r>
                          <a:rPr lang="en-US" sz="3200" i="1">
                            <a:latin typeface="Cambria Math"/>
                          </a:rPr>
                          <m:t>𝑊</m:t>
                        </m:r>
                      </m:sub>
                    </m:sSub>
                  </m:oMath>
                </a14:m>
                <a:r>
                  <a:rPr lang="en-US" sz="3200" dirty="0"/>
                  <a:t>) and the actual values </a:t>
                </a:r>
                <a14:m>
                  <m:oMath xmlns:m="http://schemas.openxmlformats.org/officeDocument/2006/math">
                    <m:r>
                      <a:rPr lang="en-US" sz="3200" i="1">
                        <a:latin typeface="Cambria Math"/>
                      </a:rPr>
                      <m:t>(</m:t>
                    </m:r>
                    <m:sSub>
                      <m:sSubPr>
                        <m:ctrlPr>
                          <a:rPr lang="en-US" sz="3200" i="1">
                            <a:latin typeface="Cambria Math"/>
                          </a:rPr>
                        </m:ctrlPr>
                      </m:sSubPr>
                      <m:e>
                        <m:r>
                          <a:rPr lang="en-US" sz="3200" i="1">
                            <a:latin typeface="Cambria Math"/>
                          </a:rPr>
                          <m:t>𝑥</m:t>
                        </m:r>
                      </m:e>
                      <m:sub>
                        <m:r>
                          <a:rPr lang="en-US" sz="3200" i="1">
                            <a:latin typeface="Cambria Math"/>
                          </a:rPr>
                          <m:t>𝑖</m:t>
                        </m:r>
                        <m:r>
                          <a:rPr lang="en-US" sz="3200" i="1">
                            <a:latin typeface="Cambria Math"/>
                          </a:rPr>
                          <m:t>+1</m:t>
                        </m:r>
                      </m:sub>
                    </m:sSub>
                    <m:r>
                      <a:rPr lang="en-US" sz="3200" i="1">
                        <a:latin typeface="Cambria Math"/>
                      </a:rPr>
                      <m:t>, </m:t>
                    </m:r>
                    <m:sSub>
                      <m:sSubPr>
                        <m:ctrlPr>
                          <a:rPr lang="en-US" sz="3200" i="1">
                            <a:latin typeface="Cambria Math"/>
                          </a:rPr>
                        </m:ctrlPr>
                      </m:sSubPr>
                      <m:e>
                        <m:r>
                          <a:rPr lang="en-US" sz="3200" i="1">
                            <a:latin typeface="Cambria Math"/>
                          </a:rPr>
                          <m:t>𝑥</m:t>
                        </m:r>
                      </m:e>
                      <m:sub>
                        <m:r>
                          <a:rPr lang="en-US" sz="3200" i="1">
                            <a:latin typeface="Cambria Math"/>
                          </a:rPr>
                          <m:t>𝑖</m:t>
                        </m:r>
                        <m:r>
                          <a:rPr lang="en-US" sz="3200" i="1">
                            <a:latin typeface="Cambria Math"/>
                          </a:rPr>
                          <m:t>+2</m:t>
                        </m:r>
                      </m:sub>
                    </m:sSub>
                    <m:r>
                      <a:rPr lang="en-US" sz="3200" i="1">
                        <a:latin typeface="Cambria Math"/>
                      </a:rPr>
                      <m:t>, …, </m:t>
                    </m:r>
                    <m:sSub>
                      <m:sSubPr>
                        <m:ctrlPr>
                          <a:rPr lang="en-US" sz="3200" i="1">
                            <a:latin typeface="Cambria Math"/>
                          </a:rPr>
                        </m:ctrlPr>
                      </m:sSubPr>
                      <m:e>
                        <m:r>
                          <a:rPr lang="en-US" sz="3200" i="1">
                            <a:latin typeface="Cambria Math"/>
                          </a:rPr>
                          <m:t>𝑥</m:t>
                        </m:r>
                      </m:e>
                      <m:sub>
                        <m:r>
                          <a:rPr lang="en-US" sz="3200" i="1">
                            <a:latin typeface="Cambria Math"/>
                          </a:rPr>
                          <m:t>𝑖</m:t>
                        </m:r>
                        <m:r>
                          <a:rPr lang="en-US" sz="3200" i="1">
                            <a:latin typeface="Cambria Math"/>
                          </a:rPr>
                          <m:t>+ </m:t>
                        </m:r>
                        <m:r>
                          <a:rPr lang="en-US" sz="3200" i="1">
                            <a:latin typeface="Cambria Math"/>
                          </a:rPr>
                          <m:t>𝑊</m:t>
                        </m:r>
                        <m:r>
                          <a:rPr lang="en-US" sz="3200" i="1">
                            <a:latin typeface="Cambria Math"/>
                          </a:rPr>
                          <m:t>+1</m:t>
                        </m:r>
                      </m:sub>
                    </m:sSub>
                  </m:oMath>
                </a14:m>
                <a:r>
                  <a:rPr lang="en-US" sz="3200" dirty="0"/>
                  <a:t>). Note, that the fingerprint vector and prediction vector are both </a:t>
                </a:r>
                <a14:m>
                  <m:oMath xmlns:m="http://schemas.openxmlformats.org/officeDocument/2006/math">
                    <m:r>
                      <a:rPr lang="en-US" sz="3200" i="1">
                        <a:latin typeface="Cambria Math"/>
                      </a:rPr>
                      <m:t>𝐾</m:t>
                    </m:r>
                  </m:oMath>
                </a14:m>
                <a:r>
                  <a:rPr lang="en-US" sz="3200" dirty="0"/>
                  <a:t>-dimensional, while each sample vector is only </a:t>
                </a:r>
                <a14:m>
                  <m:oMath xmlns:m="http://schemas.openxmlformats.org/officeDocument/2006/math">
                    <m:r>
                      <a:rPr lang="en-US" sz="3200" i="1">
                        <a:latin typeface="Cambria Math"/>
                      </a:rPr>
                      <m:t>𝑁</m:t>
                    </m:r>
                  </m:oMath>
                </a14:m>
                <a:r>
                  <a:rPr lang="en-US" sz="3200" dirty="0"/>
                  <a:t>-dimensional. Thus, before comparing, we must project the output vector </a:t>
                </a:r>
                <a14:m>
                  <m:oMath xmlns:m="http://schemas.openxmlformats.org/officeDocument/2006/math">
                    <m:sSub>
                      <m:sSubPr>
                        <m:ctrlPr>
                          <a:rPr lang="en-US" sz="3200" i="1">
                            <a:latin typeface="Cambria Math"/>
                          </a:rPr>
                        </m:ctrlPr>
                      </m:sSubPr>
                      <m:e>
                        <m:r>
                          <a:rPr lang="en-US" sz="3200" i="1">
                            <a:latin typeface="Cambria Math"/>
                          </a:rPr>
                          <m:t>h</m:t>
                        </m:r>
                      </m:e>
                      <m:sub>
                        <m:r>
                          <a:rPr lang="en-US" sz="3200" i="1">
                            <a:latin typeface="Cambria Math"/>
                          </a:rPr>
                          <m:t>𝑖</m:t>
                        </m:r>
                      </m:sub>
                    </m:sSub>
                  </m:oMath>
                </a14:m>
                <a:r>
                  <a:rPr lang="en-US" sz="3200" dirty="0"/>
                  <a:t> into </a:t>
                </a:r>
                <a14:m>
                  <m:oMath xmlns:m="http://schemas.openxmlformats.org/officeDocument/2006/math">
                    <m:r>
                      <a:rPr lang="en-US" sz="3200" i="1">
                        <a:latin typeface="Cambria Math"/>
                      </a:rPr>
                      <m:t>𝑁</m:t>
                    </m:r>
                  </m:oMath>
                </a14:m>
                <a:r>
                  <a:rPr lang="en-US" sz="3200" dirty="0"/>
                  <a:t> dimensions by defining a projection matrix </a:t>
                </a:r>
                <a14:m>
                  <m:oMath xmlns:m="http://schemas.openxmlformats.org/officeDocument/2006/math">
                    <m:r>
                      <a:rPr lang="en-US" sz="3200" b="1" i="1">
                        <a:latin typeface="Cambria Math"/>
                      </a:rPr>
                      <m:t>𝑾</m:t>
                    </m:r>
                    <m:r>
                      <a:rPr lang="en-US" sz="3200" b="1" i="1">
                        <a:latin typeface="Cambria Math"/>
                      </a:rPr>
                      <m:t>∈</m:t>
                    </m:r>
                    <m:sSup>
                      <m:sSupPr>
                        <m:ctrlPr>
                          <a:rPr lang="en-US" sz="3200" i="1">
                            <a:latin typeface="Cambria Math"/>
                          </a:rPr>
                        </m:ctrlPr>
                      </m:sSupPr>
                      <m:e>
                        <m:r>
                          <a:rPr lang="en-US" sz="3200" i="1">
                            <a:latin typeface="Cambria Math"/>
                          </a:rPr>
                          <m:t>ℝ</m:t>
                        </m:r>
                      </m:e>
                      <m:sup>
                        <m:r>
                          <a:rPr lang="en-US" sz="3200" i="1">
                            <a:latin typeface="Cambria Math"/>
                          </a:rPr>
                          <m:t>𝐾</m:t>
                        </m:r>
                        <m:r>
                          <a:rPr lang="en-US" sz="3200" i="1">
                            <a:latin typeface="Cambria Math"/>
                          </a:rPr>
                          <m:t>×</m:t>
                        </m:r>
                        <m:r>
                          <a:rPr lang="en-US" sz="3200" i="1">
                            <a:latin typeface="Cambria Math"/>
                          </a:rPr>
                          <m:t>𝑁</m:t>
                        </m:r>
                      </m:sup>
                    </m:sSup>
                  </m:oMath>
                </a14:m>
                <a:r>
                  <a:rPr lang="en-US" sz="3200" dirty="0"/>
                  <a:t> and a bias vector </a:t>
                </a:r>
                <a14:m>
                  <m:oMath xmlns:m="http://schemas.openxmlformats.org/officeDocument/2006/math">
                    <m:r>
                      <a:rPr lang="en-US" sz="3200" b="1" i="1">
                        <a:latin typeface="Cambria Math"/>
                      </a:rPr>
                      <m:t>𝒃</m:t>
                    </m:r>
                    <m:r>
                      <a:rPr lang="en-US" sz="3200" i="1">
                        <a:latin typeface="Cambria Math"/>
                      </a:rPr>
                      <m:t>∈</m:t>
                    </m:r>
                    <m:sSup>
                      <m:sSupPr>
                        <m:ctrlPr>
                          <a:rPr lang="en-US" sz="3200" i="1">
                            <a:latin typeface="Cambria Math"/>
                          </a:rPr>
                        </m:ctrlPr>
                      </m:sSupPr>
                      <m:e>
                        <m:r>
                          <a:rPr lang="en-US" sz="3200" i="1">
                            <a:latin typeface="Cambria Math"/>
                          </a:rPr>
                          <m:t>ℝ</m:t>
                        </m:r>
                      </m:e>
                      <m:sup>
                        <m:r>
                          <a:rPr lang="en-US" sz="3200" i="1">
                            <a:latin typeface="Cambria Math"/>
                          </a:rPr>
                          <m:t>1×</m:t>
                        </m:r>
                        <m:r>
                          <a:rPr lang="en-US" sz="3200" i="1">
                            <a:latin typeface="Cambria Math"/>
                          </a:rPr>
                          <m:t>𝑁</m:t>
                        </m:r>
                      </m:sup>
                    </m:sSup>
                  </m:oMath>
                </a14:m>
                <a:r>
                  <a:rPr lang="en-US" sz="3200" dirty="0"/>
                  <a:t>. Unlike the fingerprint vectors, which are optimized for each individual EEG, </a:t>
                </a:r>
                <a14:m>
                  <m:oMath xmlns:m="http://schemas.openxmlformats.org/officeDocument/2006/math">
                    <m:r>
                      <a:rPr lang="en-US" sz="3200" b="1" i="1">
                        <a:latin typeface="Cambria Math"/>
                      </a:rPr>
                      <m:t>𝑾</m:t>
                    </m:r>
                  </m:oMath>
                </a14:m>
                <a:r>
                  <a:rPr lang="en-US" sz="3200" b="1" dirty="0"/>
                  <a:t> </a:t>
                </a:r>
                <a:r>
                  <a:rPr lang="en-US" sz="3200" dirty="0"/>
                  <a:t>and</a:t>
                </a:r>
                <a:r>
                  <a:rPr lang="en-US" sz="3200" b="1" dirty="0"/>
                  <a:t> </a:t>
                </a:r>
                <a14:m>
                  <m:oMath xmlns:m="http://schemas.openxmlformats.org/officeDocument/2006/math">
                    <m:r>
                      <a:rPr lang="en-US" sz="3200" b="1" i="1">
                        <a:latin typeface="Cambria Math"/>
                      </a:rPr>
                      <m:t>𝒃</m:t>
                    </m:r>
                  </m:oMath>
                </a14:m>
                <a:r>
                  <a:rPr lang="en-US" sz="3200" dirty="0"/>
                  <a:t> are optimized over the entire corpus. Thus, the optimal fingerprint vector </a:t>
                </a:r>
                <a14:m>
                  <m:oMath xmlns:m="http://schemas.openxmlformats.org/officeDocument/2006/math">
                    <m:r>
                      <a:rPr lang="en-US" sz="3200" b="1" i="1">
                        <a:latin typeface="Cambria Math"/>
                      </a:rPr>
                      <m:t>𝒇</m:t>
                    </m:r>
                  </m:oMath>
                </a14:m>
                <a:r>
                  <a:rPr lang="en-US" sz="3200" b="1" dirty="0"/>
                  <a:t> </a:t>
                </a:r>
                <a:r>
                  <a:rPr lang="en-US" sz="3200" dirty="0"/>
                  <a:t>for each document was computed by minimizing the cosine distance between the output of the LSTM cell and the next </a:t>
                </a:r>
                <a14:m>
                  <m:oMath xmlns:m="http://schemas.openxmlformats.org/officeDocument/2006/math">
                    <m:r>
                      <a:rPr lang="en-US" sz="3200" i="1">
                        <a:latin typeface="Cambria Math"/>
                      </a:rPr>
                      <m:t>𝑊</m:t>
                    </m:r>
                  </m:oMath>
                </a14:m>
                <a:r>
                  <a:rPr lang="en-US" sz="3200" dirty="0"/>
                  <a:t> samples</a:t>
                </a:r>
                <a:r>
                  <a:rPr lang="en-US" sz="3200" dirty="0" smtClean="0"/>
                  <a:t>:                                        </a:t>
                </a:r>
                <a:r>
                  <a:rPr lang="en-US" sz="3200" dirty="0"/>
                  <a:t> </a:t>
                </a:r>
                <a14:m>
                  <m:oMath xmlns:m="http://schemas.openxmlformats.org/officeDocument/2006/math">
                    <m:r>
                      <a:rPr lang="en-US" sz="3200" b="0" i="0" smtClean="0">
                        <a:latin typeface="Cambria Math"/>
                      </a:rPr>
                      <m:t>    </m:t>
                    </m:r>
                    <m:r>
                      <a:rPr lang="en-US" sz="3200" b="1" i="1">
                        <a:latin typeface="Cambria Math"/>
                      </a:rPr>
                      <m:t>𝒇</m:t>
                    </m:r>
                    <m:r>
                      <a:rPr lang="en-US" sz="3200" i="1">
                        <a:latin typeface="Cambria Math"/>
                      </a:rPr>
                      <m:t>=</m:t>
                    </m:r>
                    <m:func>
                      <m:funcPr>
                        <m:ctrlPr>
                          <a:rPr lang="en-US" sz="3200" i="1">
                            <a:latin typeface="Cambria Math"/>
                          </a:rPr>
                        </m:ctrlPr>
                      </m:funcPr>
                      <m:fName>
                        <m:limLow>
                          <m:limLowPr>
                            <m:ctrlPr>
                              <a:rPr lang="en-US" sz="3200" i="1">
                                <a:latin typeface="Cambria Math"/>
                              </a:rPr>
                            </m:ctrlPr>
                          </m:limLowPr>
                          <m:e>
                            <m:r>
                              <m:rPr>
                                <m:sty m:val="p"/>
                              </m:rPr>
                              <a:rPr lang="en-US" sz="3200">
                                <a:latin typeface="Cambria Math"/>
                              </a:rPr>
                              <m:t>min</m:t>
                            </m:r>
                          </m:e>
                          <m:lim>
                            <m:r>
                              <a:rPr lang="en-US" sz="3200" b="1" i="1">
                                <a:latin typeface="Cambria Math"/>
                              </a:rPr>
                              <m:t>𝒇</m:t>
                            </m:r>
                            <m:r>
                              <a:rPr lang="en-US" sz="3200" b="1" i="1">
                                <a:latin typeface="Cambria Math"/>
                              </a:rPr>
                              <m:t>′</m:t>
                            </m:r>
                          </m:lim>
                        </m:limLow>
                      </m:fName>
                      <m:e>
                        <m:nary>
                          <m:naryPr>
                            <m:chr m:val="∑"/>
                            <m:limLoc m:val="undOvr"/>
                            <m:ctrlPr>
                              <a:rPr lang="en-US" sz="3200" i="1">
                                <a:latin typeface="Cambria Math"/>
                              </a:rPr>
                            </m:ctrlPr>
                          </m:naryPr>
                          <m:sub>
                            <m:r>
                              <a:rPr lang="en-US" sz="3200" i="1">
                                <a:latin typeface="Cambria Math"/>
                              </a:rPr>
                              <m:t>𝑖</m:t>
                            </m:r>
                            <m:r>
                              <a:rPr lang="en-US" sz="3200" i="1">
                                <a:latin typeface="Cambria Math"/>
                              </a:rPr>
                              <m:t>=0</m:t>
                            </m:r>
                          </m:sub>
                          <m:sup>
                            <m:r>
                              <a:rPr lang="en-US" sz="3200" i="1">
                                <a:latin typeface="Cambria Math"/>
                              </a:rPr>
                              <m:t>𝐿</m:t>
                            </m:r>
                            <m:r>
                              <a:rPr lang="en-US" sz="3200" i="1">
                                <a:latin typeface="Cambria Math"/>
                              </a:rPr>
                              <m:t>−</m:t>
                            </m:r>
                            <m:r>
                              <a:rPr lang="en-US" sz="3200" i="1">
                                <a:latin typeface="Cambria Math"/>
                              </a:rPr>
                              <m:t>𝑊</m:t>
                            </m:r>
                          </m:sup>
                          <m:e>
                            <m:nary>
                              <m:naryPr>
                                <m:chr m:val="∑"/>
                                <m:limLoc m:val="undOvr"/>
                                <m:ctrlPr>
                                  <a:rPr lang="en-US" sz="3200" i="1">
                                    <a:latin typeface="Cambria Math"/>
                                  </a:rPr>
                                </m:ctrlPr>
                              </m:naryPr>
                              <m:sub>
                                <m:r>
                                  <a:rPr lang="en-US" sz="3200" i="1">
                                    <a:latin typeface="Cambria Math"/>
                                  </a:rPr>
                                  <m:t>𝑗</m:t>
                                </m:r>
                                <m:r>
                                  <a:rPr lang="en-US" sz="3200" i="1">
                                    <a:latin typeface="Cambria Math"/>
                                  </a:rPr>
                                  <m:t>=</m:t>
                                </m:r>
                                <m:r>
                                  <a:rPr lang="en-US" sz="3200" i="1">
                                    <a:latin typeface="Cambria Math"/>
                                  </a:rPr>
                                  <m:t>𝑖</m:t>
                                </m:r>
                              </m:sub>
                              <m:sup>
                                <m:r>
                                  <a:rPr lang="en-US" sz="3200" i="1">
                                    <a:latin typeface="Cambria Math"/>
                                  </a:rPr>
                                  <m:t>𝑊</m:t>
                                </m:r>
                              </m:sup>
                              <m:e>
                                <m:func>
                                  <m:funcPr>
                                    <m:ctrlPr>
                                      <a:rPr lang="en-US" sz="3200" i="1">
                                        <a:latin typeface="Cambria Math"/>
                                      </a:rPr>
                                    </m:ctrlPr>
                                  </m:funcPr>
                                  <m:fName>
                                    <m:r>
                                      <m:rPr>
                                        <m:sty m:val="p"/>
                                      </m:rPr>
                                      <a:rPr lang="en-US" sz="3200">
                                        <a:latin typeface="Cambria Math"/>
                                      </a:rPr>
                                      <m:t>cos</m:t>
                                    </m:r>
                                  </m:fName>
                                  <m:e>
                                    <m:d>
                                      <m:dPr>
                                        <m:ctrlPr>
                                          <a:rPr lang="en-US" sz="3200" i="1">
                                            <a:latin typeface="Cambria Math"/>
                                          </a:rPr>
                                        </m:ctrlPr>
                                      </m:dPr>
                                      <m:e>
                                        <m:func>
                                          <m:funcPr>
                                            <m:ctrlPr>
                                              <a:rPr lang="en-US" sz="3200" b="1" i="1">
                                                <a:latin typeface="Cambria Math"/>
                                              </a:rPr>
                                            </m:ctrlPr>
                                          </m:funcPr>
                                          <m:fName>
                                            <m:r>
                                              <m:rPr>
                                                <m:sty m:val="p"/>
                                              </m:rPr>
                                              <a:rPr lang="en-US" sz="3200">
                                                <a:latin typeface="Cambria Math"/>
                                              </a:rPr>
                                              <m:t>lstm</m:t>
                                            </m:r>
                                          </m:fName>
                                          <m:e>
                                            <m:d>
                                              <m:dPr>
                                                <m:ctrlPr>
                                                  <a:rPr lang="en-US" sz="3200" b="1" i="1">
                                                    <a:latin typeface="Cambria Math"/>
                                                  </a:rPr>
                                                </m:ctrlPr>
                                              </m:dPr>
                                              <m:e>
                                                <m:r>
                                                  <a:rPr lang="en-US" sz="3200" b="1" i="1">
                                                    <a:latin typeface="Cambria Math"/>
                                                  </a:rPr>
                                                  <m:t>𝒇</m:t>
                                                </m:r>
                                                <m:r>
                                                  <a:rPr lang="en-US" sz="3200" b="1" i="1">
                                                    <a:latin typeface="Cambria Math"/>
                                                  </a:rPr>
                                                  <m:t>′, </m:t>
                                                </m:r>
                                                <m:sSubSup>
                                                  <m:sSubSupPr>
                                                    <m:ctrlPr>
                                                      <a:rPr lang="en-US" sz="3200" i="1">
                                                        <a:latin typeface="Cambria Math"/>
                                                      </a:rPr>
                                                    </m:ctrlPr>
                                                  </m:sSubSupPr>
                                                  <m:e>
                                                    <m:r>
                                                      <a:rPr lang="en-US" sz="3200" b="1" i="1">
                                                        <a:latin typeface="Cambria Math"/>
                                                      </a:rPr>
                                                      <m:t>𝑫</m:t>
                                                    </m:r>
                                                  </m:e>
                                                  <m:sub>
                                                    <m:r>
                                                      <a:rPr lang="en-US" sz="3200" i="1">
                                                        <a:latin typeface="Cambria Math"/>
                                                      </a:rPr>
                                                      <m:t>𝑖</m:t>
                                                    </m:r>
                                                  </m:sub>
                                                  <m:sup>
                                                    <m:r>
                                                      <a:rPr lang="en-US" sz="3200" i="1">
                                                        <a:latin typeface="Cambria Math"/>
                                                      </a:rPr>
                                                      <m:t>𝑇</m:t>
                                                    </m:r>
                                                  </m:sup>
                                                </m:sSubSup>
                                              </m:e>
                                            </m:d>
                                          </m:e>
                                        </m:func>
                                        <m:r>
                                          <a:rPr lang="en-US" sz="3200" b="1" i="1">
                                            <a:latin typeface="Cambria Math"/>
                                          </a:rPr>
                                          <m:t>∙</m:t>
                                        </m:r>
                                        <m:r>
                                          <a:rPr lang="en-US" sz="3200" b="1" i="1">
                                            <a:latin typeface="Cambria Math"/>
                                          </a:rPr>
                                          <m:t>𝑾</m:t>
                                        </m:r>
                                        <m:r>
                                          <a:rPr lang="en-US" sz="3200" i="1">
                                            <a:latin typeface="Cambria Math"/>
                                          </a:rPr>
                                          <m:t>+</m:t>
                                        </m:r>
                                        <m:r>
                                          <a:rPr lang="en-US" sz="3200" b="1" i="1">
                                            <a:latin typeface="Cambria Math"/>
                                          </a:rPr>
                                          <m:t>𝒃</m:t>
                                        </m:r>
                                        <m:r>
                                          <a:rPr lang="en-US" sz="3200" i="1">
                                            <a:latin typeface="Cambria Math"/>
                                          </a:rPr>
                                          <m:t>, </m:t>
                                        </m:r>
                                        <m:sSubSup>
                                          <m:sSubSupPr>
                                            <m:ctrlPr>
                                              <a:rPr lang="en-US" sz="3200" i="1">
                                                <a:latin typeface="Cambria Math"/>
                                              </a:rPr>
                                            </m:ctrlPr>
                                          </m:sSubSupPr>
                                          <m:e>
                                            <m:r>
                                              <a:rPr lang="en-US" sz="3200" b="1" i="1">
                                                <a:latin typeface="Cambria Math"/>
                                              </a:rPr>
                                              <m:t>𝑫</m:t>
                                            </m:r>
                                          </m:e>
                                          <m:sub>
                                            <m:r>
                                              <a:rPr lang="en-US" sz="3200" i="1">
                                                <a:latin typeface="Cambria Math"/>
                                              </a:rPr>
                                              <m:t>𝑗</m:t>
                                            </m:r>
                                          </m:sub>
                                          <m:sup>
                                            <m:r>
                                              <a:rPr lang="en-US" sz="3200" i="1">
                                                <a:latin typeface="Cambria Math"/>
                                              </a:rPr>
                                              <m:t>𝑇</m:t>
                                            </m:r>
                                          </m:sup>
                                        </m:sSubSup>
                                      </m:e>
                                    </m:d>
                                  </m:e>
                                </m:func>
                              </m:e>
                            </m:nary>
                          </m:e>
                        </m:nary>
                      </m:e>
                    </m:func>
                    <m:r>
                      <a:rPr lang="en-US" sz="3200" i="1">
                        <a:latin typeface="Cambria Math"/>
                      </a:rPr>
                      <m:t> </m:t>
                    </m:r>
                  </m:oMath>
                </a14:m>
                <a:endParaRPr lang="en-US" sz="3200" dirty="0"/>
              </a:p>
              <a:p>
                <a:r>
                  <a:rPr lang="en-US" sz="3200" dirty="0"/>
                  <a:t>where </a:t>
                </a:r>
                <a14:m>
                  <m:oMath xmlns:m="http://schemas.openxmlformats.org/officeDocument/2006/math">
                    <m:func>
                      <m:funcPr>
                        <m:ctrlPr>
                          <a:rPr lang="en-US" sz="3200" b="1" i="1">
                            <a:latin typeface="Cambria Math"/>
                          </a:rPr>
                        </m:ctrlPr>
                      </m:funcPr>
                      <m:fName>
                        <m:r>
                          <m:rPr>
                            <m:sty m:val="p"/>
                          </m:rPr>
                          <a:rPr lang="en-US" sz="3200">
                            <a:latin typeface="Cambria Math"/>
                          </a:rPr>
                          <m:t>lstm</m:t>
                        </m:r>
                      </m:fName>
                      <m:e>
                        <m:d>
                          <m:dPr>
                            <m:ctrlPr>
                              <a:rPr lang="en-US" sz="3200" b="1" i="1">
                                <a:latin typeface="Cambria Math"/>
                              </a:rPr>
                            </m:ctrlPr>
                          </m:dPr>
                          <m:e>
                            <m:r>
                              <a:rPr lang="en-US" sz="3200" b="1" i="1">
                                <a:latin typeface="Cambria Math"/>
                              </a:rPr>
                              <m:t>𝒇</m:t>
                            </m:r>
                            <m:r>
                              <a:rPr lang="en-US" sz="3200" b="1" i="1">
                                <a:latin typeface="Cambria Math"/>
                              </a:rPr>
                              <m:t>, </m:t>
                            </m:r>
                            <m:sSubSup>
                              <m:sSubSupPr>
                                <m:ctrlPr>
                                  <a:rPr lang="en-US" sz="3200" i="1">
                                    <a:latin typeface="Cambria Math"/>
                                  </a:rPr>
                                </m:ctrlPr>
                              </m:sSubSupPr>
                              <m:e>
                                <m:r>
                                  <a:rPr lang="en-US" sz="3200" b="1" i="1">
                                    <a:latin typeface="Cambria Math"/>
                                  </a:rPr>
                                  <m:t>𝑫</m:t>
                                </m:r>
                              </m:e>
                              <m:sub>
                                <m:r>
                                  <a:rPr lang="en-US" sz="3200" i="1">
                                    <a:latin typeface="Cambria Math"/>
                                  </a:rPr>
                                  <m:t>𝑖</m:t>
                                </m:r>
                              </m:sub>
                              <m:sup>
                                <m:r>
                                  <a:rPr lang="en-US" sz="3200" i="1">
                                    <a:latin typeface="Cambria Math"/>
                                  </a:rPr>
                                  <m:t>𝑇</m:t>
                                </m:r>
                              </m:sup>
                            </m:sSubSup>
                          </m:e>
                        </m:d>
                      </m:e>
                    </m:func>
                  </m:oMath>
                </a14:m>
                <a:r>
                  <a:rPr lang="en-US" sz="3200" b="1" dirty="0"/>
                  <a:t> </a:t>
                </a:r>
                <a:r>
                  <a:rPr lang="en-US" sz="3200" dirty="0"/>
                  <a:t>refers to the standard LSTM loss </a:t>
                </a:r>
                <a:r>
                  <a:rPr lang="en-US" sz="3200" dirty="0" smtClean="0"/>
                  <a:t>function. </a:t>
                </a:r>
                <a:r>
                  <a:rPr lang="en-US" sz="3200" dirty="0"/>
                  <a:t>As defined, the recurrent neural network allows us to generate the optimal fingerprint </a:t>
                </a:r>
                <a14:m>
                  <m:oMath xmlns:m="http://schemas.openxmlformats.org/officeDocument/2006/math">
                    <m:r>
                      <a:rPr lang="en-US" sz="3200" b="1" i="1">
                        <a:latin typeface="Cambria Math"/>
                      </a:rPr>
                      <m:t>𝒇</m:t>
                    </m:r>
                  </m:oMath>
                </a14:m>
                <a:r>
                  <a:rPr lang="en-US" sz="3200" b="1" dirty="0"/>
                  <a:t> </a:t>
                </a:r>
                <a:r>
                  <a:rPr lang="en-US" sz="3200" dirty="0"/>
                  <a:t>for each EEG signal by discovering the vector </a:t>
                </a:r>
                <a14:m>
                  <m:oMath xmlns:m="http://schemas.openxmlformats.org/officeDocument/2006/math">
                    <m:r>
                      <a:rPr lang="en-US" sz="3200" b="1" i="1">
                        <a:latin typeface="Cambria Math"/>
                      </a:rPr>
                      <m:t>𝒇</m:t>
                    </m:r>
                  </m:oMath>
                </a14:m>
                <a:r>
                  <a:rPr lang="en-US" sz="3200" dirty="0"/>
                  <a:t> which is best able to predict the progression of samples in each EEG recording according to the LSTM. In this way, the fingerprint is able to provide a substantially compressed view of the EEG signal while still retaining many of the long-term interactions and characteristics of the signal</a:t>
                </a:r>
                <a:r>
                  <a:rPr lang="en-US" sz="3200" dirty="0" smtClean="0"/>
                  <a:t>.</a:t>
                </a:r>
                <a:endParaRPr lang="en-US" sz="3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28552132" y="27030648"/>
                <a:ext cx="21966302" cy="8281434"/>
              </a:xfrm>
              <a:prstGeom prst="rect">
                <a:avLst/>
              </a:prstGeom>
              <a:blipFill rotWithShape="1">
                <a:blip r:embed="rId7"/>
                <a:stretch>
                  <a:fillRect l="-693" t="-808" r="-943" b="-1396"/>
                </a:stretch>
              </a:blipFill>
              <a:ln>
                <a:solidFill>
                  <a:schemeClr val="accent1"/>
                </a:solidFill>
              </a:ln>
              <a:effectLst/>
            </p:spPr>
            <p:txBody>
              <a:bodyPr/>
              <a:lstStyle/>
              <a:p>
                <a:r>
                  <a:rPr lang="en-US">
                    <a:noFill/>
                  </a:rPr>
                  <a:t> </a:t>
                </a:r>
              </a:p>
            </p:txBody>
          </p:sp>
        </mc:Fallback>
      </mc:AlternateContent>
      <p:pic>
        <p:nvPicPr>
          <p:cNvPr id="55" name="Picture 2" descr="Image result for ut dall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8013" y="1466464"/>
            <a:ext cx="4564442" cy="1685522"/>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23860503" y="23366268"/>
            <a:ext cx="4348729" cy="9202519"/>
          </a:xfrm>
          <a:prstGeom prst="rect">
            <a:avLst/>
          </a:prstGeom>
          <a:solidFill>
            <a:srgbClr val="CCFFCC"/>
          </a:solidFill>
          <a:ln>
            <a:solidFill>
              <a:srgbClr val="00B050"/>
            </a:solidFill>
          </a:ln>
          <a:effectLst/>
        </p:spPr>
        <p:txBody>
          <a:bodyPr wrap="square" rtlCol="0">
            <a:spAutoFit/>
          </a:bodyPr>
          <a:lstStyle/>
          <a:p>
            <a:r>
              <a:rPr lang="en-US" sz="3200" b="1" dirty="0" smtClean="0"/>
              <a:t>Relevance </a:t>
            </a:r>
            <a:r>
              <a:rPr lang="en-US" sz="3200" b="1" dirty="0"/>
              <a:t>Models</a:t>
            </a:r>
          </a:p>
          <a:p>
            <a:r>
              <a:rPr lang="en-US" sz="2800" dirty="0"/>
              <a:t>The inclusion and exclusion criteria discerned from the query analysis were used by </a:t>
            </a:r>
            <a:r>
              <a:rPr lang="en-US" sz="2800" dirty="0" err="1"/>
              <a:t>MERCuRY’s</a:t>
            </a:r>
            <a:r>
              <a:rPr lang="en-US" sz="2800" dirty="0"/>
              <a:t> relevance models to assess the relevance of each EEG report against the given query. Two relevance models were considered :</a:t>
            </a:r>
            <a:r>
              <a:rPr lang="en-US" sz="2800" dirty="0" smtClean="0"/>
              <a:t> </a:t>
            </a:r>
            <a:r>
              <a:rPr lang="en-US" sz="2800" b="1" i="1" dirty="0">
                <a:solidFill>
                  <a:srgbClr val="C00000"/>
                </a:solidFill>
              </a:rPr>
              <a:t>Case 1</a:t>
            </a:r>
            <a:r>
              <a:rPr lang="en-US" sz="2800" dirty="0"/>
              <a:t>, which ignored the EEG signal fingerprints </a:t>
            </a:r>
            <a:r>
              <a:rPr lang="en-US" sz="2800" dirty="0" smtClean="0"/>
              <a:t>and</a:t>
            </a:r>
          </a:p>
          <a:p>
            <a:r>
              <a:rPr lang="en-US" sz="2800" i="1" dirty="0"/>
              <a:t>(Case 1a)</a:t>
            </a:r>
            <a:r>
              <a:rPr lang="en-US" sz="2800" dirty="0"/>
              <a:t> When an inclusion or exclusion criterion </a:t>
            </a:r>
            <a:r>
              <a:rPr lang="en-US" sz="2800" dirty="0" smtClean="0"/>
              <a:t>is expressed </a:t>
            </a:r>
            <a:r>
              <a:rPr lang="en-US" sz="2800" dirty="0"/>
              <a:t>as a </a:t>
            </a:r>
            <a:r>
              <a:rPr lang="en-US" sz="2800" dirty="0" smtClean="0"/>
              <a:t>phrase.</a:t>
            </a:r>
          </a:p>
          <a:p>
            <a:r>
              <a:rPr lang="en-US" sz="2800" i="1" dirty="0"/>
              <a:t>(Case 1a)</a:t>
            </a:r>
            <a:r>
              <a:rPr lang="en-US" sz="2800" dirty="0"/>
              <a:t> When an inclusion or exclusion criterion </a:t>
            </a:r>
            <a:r>
              <a:rPr lang="en-US" sz="2800" dirty="0" smtClean="0"/>
              <a:t>is recognized as a medical concept.</a:t>
            </a:r>
            <a:endParaRPr lang="en-US" sz="2800" dirty="0"/>
          </a:p>
          <a:p>
            <a:r>
              <a:rPr lang="en-US" sz="2800" b="1" i="1" dirty="0" smtClean="0">
                <a:solidFill>
                  <a:srgbClr val="C00000"/>
                </a:solidFill>
              </a:rPr>
              <a:t>Case </a:t>
            </a:r>
            <a:r>
              <a:rPr lang="en-US" sz="2800" b="1" i="1" dirty="0">
                <a:solidFill>
                  <a:srgbClr val="C00000"/>
                </a:solidFill>
              </a:rPr>
              <a:t>2</a:t>
            </a:r>
            <a:r>
              <a:rPr lang="en-US" sz="2800" dirty="0"/>
              <a:t>, which incorporates  EEG signal fingerprints</a:t>
            </a:r>
            <a:r>
              <a:rPr lang="en-US" sz="2800" dirty="0" smtClean="0"/>
              <a:t>.</a:t>
            </a:r>
            <a:endParaRPr lang="en-US" sz="2800" dirty="0"/>
          </a:p>
        </p:txBody>
      </p:sp>
      <p:pic>
        <p:nvPicPr>
          <p:cNvPr id="5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58737" y="32608529"/>
            <a:ext cx="8894302" cy="379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8" name="Table 57"/>
          <p:cNvGraphicFramePr>
            <a:graphicFrameLocks noGrp="1"/>
          </p:cNvGraphicFramePr>
          <p:nvPr>
            <p:extLst>
              <p:ext uri="{D42A27DB-BD31-4B8C-83A1-F6EECF244321}">
                <p14:modId xmlns:p14="http://schemas.microsoft.com/office/powerpoint/2010/main" val="1929359071"/>
              </p:ext>
            </p:extLst>
          </p:nvPr>
        </p:nvGraphicFramePr>
        <p:xfrm>
          <a:off x="1165935" y="31969720"/>
          <a:ext cx="13952230" cy="5184561"/>
        </p:xfrm>
        <a:graphic>
          <a:graphicData uri="http://schemas.openxmlformats.org/drawingml/2006/table">
            <a:tbl>
              <a:tblPr firstRow="1" bandRow="1">
                <a:tableStyleId>{EB9631B5-78F2-41C9-869B-9F39066F8104}</a:tableStyleId>
              </a:tblPr>
              <a:tblGrid>
                <a:gridCol w="13952230"/>
              </a:tblGrid>
              <a:tr h="627801">
                <a:tc>
                  <a:txBody>
                    <a:bodyPr/>
                    <a:lstStyle/>
                    <a:p>
                      <a:pPr algn="l"/>
                      <a:r>
                        <a:rPr lang="en-US" sz="3200" dirty="0" smtClean="0">
                          <a:solidFill>
                            <a:srgbClr val="C00000"/>
                          </a:solidFill>
                        </a:rPr>
                        <a:t>Examples</a:t>
                      </a:r>
                      <a:r>
                        <a:rPr lang="en-US" sz="3200" baseline="0" dirty="0" smtClean="0">
                          <a:solidFill>
                            <a:srgbClr val="C00000"/>
                          </a:solidFill>
                        </a:rPr>
                        <a:t> of Patient Cohort Descriptions (Queries)</a:t>
                      </a:r>
                      <a:endParaRPr lang="en-US" sz="3200" dirty="0">
                        <a:solidFill>
                          <a:srgbClr val="C00000"/>
                        </a:solidFill>
                      </a:endParaRPr>
                    </a:p>
                  </a:txBody>
                  <a:tcPr/>
                </a:tc>
              </a:tr>
              <a:tr h="822960">
                <a:tc>
                  <a:txBody>
                    <a:bodyPr/>
                    <a:lstStyle/>
                    <a:p>
                      <a:r>
                        <a:rPr lang="en-US" sz="3200" i="1" u="none" kern="1200" dirty="0" smtClean="0">
                          <a:solidFill>
                            <a:schemeClr val="dk1"/>
                          </a:solidFill>
                          <a:effectLst/>
                          <a:latin typeface="+mn-lt"/>
                          <a:ea typeface="+mn-ea"/>
                          <a:cs typeface="+mn-cs"/>
                        </a:rPr>
                        <a:t>EEG showing generalized periodic epileptiform discharges (GPEDs)</a:t>
                      </a:r>
                      <a:endParaRPr lang="en-US" sz="3200" u="none" dirty="0"/>
                    </a:p>
                  </a:txBody>
                  <a:tcPr/>
                </a:tc>
              </a:tr>
              <a:tr h="792480">
                <a:tc>
                  <a:txBody>
                    <a:bodyPr/>
                    <a:lstStyle/>
                    <a:p>
                      <a:r>
                        <a:rPr lang="en-US" sz="3200" b="0" i="1" u="none" kern="1200" dirty="0" smtClean="0">
                          <a:solidFill>
                            <a:schemeClr val="dk1"/>
                          </a:solidFill>
                          <a:effectLst/>
                          <a:latin typeface="+mn-lt"/>
                          <a:ea typeface="+mn-ea"/>
                          <a:cs typeface="+mn-cs"/>
                        </a:rPr>
                        <a:t>Patients with anoxic brain injury and EEGs demonstrating sharp waves, spikes, </a:t>
                      </a:r>
                    </a:p>
                    <a:p>
                      <a:r>
                        <a:rPr lang="en-US" sz="3200" b="0" i="1" u="none" kern="1200" dirty="0" smtClean="0">
                          <a:solidFill>
                            <a:schemeClr val="dk1"/>
                          </a:solidFill>
                          <a:effectLst/>
                          <a:latin typeface="+mn-lt"/>
                          <a:ea typeface="+mn-ea"/>
                          <a:cs typeface="+mn-cs"/>
                        </a:rPr>
                        <a:t>       or spike/</a:t>
                      </a:r>
                      <a:r>
                        <a:rPr lang="en-US" sz="3200" b="0" i="1" u="none" kern="1200" dirty="0" err="1" smtClean="0">
                          <a:solidFill>
                            <a:schemeClr val="dk1"/>
                          </a:solidFill>
                          <a:effectLst/>
                          <a:latin typeface="+mn-lt"/>
                          <a:ea typeface="+mn-ea"/>
                          <a:cs typeface="+mn-cs"/>
                        </a:rPr>
                        <a:t>polyspike</a:t>
                      </a:r>
                      <a:r>
                        <a:rPr lang="en-US" sz="3200" b="0" i="1" u="none" kern="1200" dirty="0" smtClean="0">
                          <a:solidFill>
                            <a:schemeClr val="dk1"/>
                          </a:solidFill>
                          <a:effectLst/>
                          <a:latin typeface="+mn-lt"/>
                          <a:ea typeface="+mn-ea"/>
                          <a:cs typeface="+mn-cs"/>
                        </a:rPr>
                        <a:t> and wave activity or seizures.</a:t>
                      </a:r>
                      <a:endParaRPr lang="en-US" sz="3200" b="0" u="none" dirty="0"/>
                    </a:p>
                  </a:txBody>
                  <a:tcPr/>
                </a:tc>
              </a:tr>
              <a:tr h="822960">
                <a:tc>
                  <a:txBody>
                    <a:bodyPr/>
                    <a:lstStyle/>
                    <a:p>
                      <a:r>
                        <a:rPr lang="en-US" sz="3200" i="1" u="none" kern="1200" dirty="0" smtClean="0">
                          <a:solidFill>
                            <a:schemeClr val="dk1"/>
                          </a:solidFill>
                          <a:effectLst/>
                          <a:latin typeface="+mn-lt"/>
                          <a:ea typeface="+mn-ea"/>
                          <a:cs typeface="+mn-cs"/>
                        </a:rPr>
                        <a:t>Brain tumor and sharp waves, spike/</a:t>
                      </a:r>
                      <a:r>
                        <a:rPr lang="en-US" sz="3200" i="1" u="none" kern="1200" dirty="0" err="1" smtClean="0">
                          <a:solidFill>
                            <a:schemeClr val="dk1"/>
                          </a:solidFill>
                          <a:effectLst/>
                          <a:latin typeface="+mn-lt"/>
                          <a:ea typeface="+mn-ea"/>
                          <a:cs typeface="+mn-cs"/>
                        </a:rPr>
                        <a:t>polyspike</a:t>
                      </a:r>
                      <a:r>
                        <a:rPr lang="en-US" sz="3200" i="1" u="none" kern="1200" dirty="0" smtClean="0">
                          <a:solidFill>
                            <a:schemeClr val="dk1"/>
                          </a:solidFill>
                          <a:effectLst/>
                          <a:latin typeface="+mn-lt"/>
                          <a:ea typeface="+mn-ea"/>
                          <a:cs typeface="+mn-cs"/>
                        </a:rPr>
                        <a:t> and wave or spikes</a:t>
                      </a:r>
                      <a:endParaRPr lang="en-US" sz="3200" i="1" u="none" dirty="0"/>
                    </a:p>
                  </a:txBody>
                  <a:tcPr/>
                </a:tc>
              </a:tr>
              <a:tr h="868680">
                <a:tc>
                  <a:txBody>
                    <a:bodyPr/>
                    <a:lstStyle/>
                    <a:p>
                      <a:r>
                        <a:rPr lang="en-US" sz="3200" i="1" u="none" kern="1200" dirty="0" smtClean="0">
                          <a:solidFill>
                            <a:schemeClr val="dk1"/>
                          </a:solidFill>
                          <a:effectLst/>
                          <a:latin typeface="+mn-lt"/>
                          <a:ea typeface="+mn-ea"/>
                          <a:cs typeface="+mn-cs"/>
                        </a:rPr>
                        <a:t>Patients with stroke and an EEG demonstrating sharp waves, spikes, or </a:t>
                      </a:r>
                    </a:p>
                    <a:p>
                      <a:r>
                        <a:rPr lang="en-US" sz="3200" i="1" u="none" kern="1200" dirty="0" smtClean="0">
                          <a:solidFill>
                            <a:schemeClr val="dk1"/>
                          </a:solidFill>
                          <a:effectLst/>
                          <a:latin typeface="+mn-lt"/>
                          <a:ea typeface="+mn-ea"/>
                          <a:cs typeface="+mn-cs"/>
                        </a:rPr>
                        <a:t>spike/</a:t>
                      </a:r>
                      <a:r>
                        <a:rPr lang="en-US" sz="3200" i="1" u="none" kern="1200" dirty="0" err="1" smtClean="0">
                          <a:solidFill>
                            <a:schemeClr val="dk1"/>
                          </a:solidFill>
                          <a:effectLst/>
                          <a:latin typeface="+mn-lt"/>
                          <a:ea typeface="+mn-ea"/>
                          <a:cs typeface="+mn-cs"/>
                        </a:rPr>
                        <a:t>polyspike</a:t>
                      </a:r>
                      <a:r>
                        <a:rPr lang="en-US" sz="3200" i="1" u="none" kern="1200" dirty="0" smtClean="0">
                          <a:solidFill>
                            <a:schemeClr val="dk1"/>
                          </a:solidFill>
                          <a:effectLst/>
                          <a:latin typeface="+mn-lt"/>
                          <a:ea typeface="+mn-ea"/>
                          <a:cs typeface="+mn-cs"/>
                        </a:rPr>
                        <a:t> and wave activity</a:t>
                      </a:r>
                      <a:endParaRPr lang="en-US" sz="3200" u="none" dirty="0"/>
                    </a:p>
                  </a:txBody>
                  <a:tcPr/>
                </a:tc>
              </a:tr>
              <a:tr h="777240">
                <a:tc>
                  <a:txBody>
                    <a:bodyPr/>
                    <a:lstStyle/>
                    <a:p>
                      <a:r>
                        <a:rPr lang="en-US" sz="3200" b="0" i="1" kern="1200" dirty="0" smtClean="0">
                          <a:solidFill>
                            <a:schemeClr val="dk1"/>
                          </a:solidFill>
                          <a:effectLst/>
                          <a:latin typeface="+mn-lt"/>
                          <a:ea typeface="+mn-ea"/>
                          <a:cs typeface="+mn-cs"/>
                        </a:rPr>
                        <a:t>Patients experiencing seizures and generalized shaking</a:t>
                      </a:r>
                      <a:endParaRPr lang="en-US" sz="3200" b="0" dirty="0"/>
                    </a:p>
                  </a:txBody>
                  <a:tcPr/>
                </a:tc>
              </a:tr>
            </a:tbl>
          </a:graphicData>
        </a:graphic>
      </p:graphicFrame>
    </p:spTree>
    <p:extLst>
      <p:ext uri="{BB962C8B-B14F-4D97-AF65-F5344CB8AC3E}">
        <p14:creationId xmlns:p14="http://schemas.microsoft.com/office/powerpoint/2010/main" val="9156658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2922</TotalTime>
  <Words>1710</Words>
  <Application>Microsoft Office PowerPoint</Application>
  <PresentationFormat>Custom</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sanda</cp:lastModifiedBy>
  <cp:revision>56</cp:revision>
  <dcterms:created xsi:type="dcterms:W3CDTF">2015-10-27T18:57:42Z</dcterms:created>
  <dcterms:modified xsi:type="dcterms:W3CDTF">2016-11-21T14:57:08Z</dcterms:modified>
</cp:coreProperties>
</file>