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6576000" cy="27432000"/>
  <p:notesSz cx="6858000" cy="9144000"/>
  <p:defaultTextStyle>
    <a:defPPr>
      <a:defRPr lang="en-US"/>
    </a:defPPr>
    <a:lvl1pPr marL="0" algn="l" defTabSz="3072077" rtl="0" eaLnBrk="1" latinLnBrk="0" hangingPunct="1">
      <a:defRPr sz="6047" kern="1200">
        <a:solidFill>
          <a:schemeClr val="tx1"/>
        </a:solidFill>
        <a:latin typeface="+mn-lt"/>
        <a:ea typeface="+mn-ea"/>
        <a:cs typeface="+mn-cs"/>
      </a:defRPr>
    </a:lvl1pPr>
    <a:lvl2pPr marL="1536038" algn="l" defTabSz="3072077" rtl="0" eaLnBrk="1" latinLnBrk="0" hangingPunct="1">
      <a:defRPr sz="6047" kern="1200">
        <a:solidFill>
          <a:schemeClr val="tx1"/>
        </a:solidFill>
        <a:latin typeface="+mn-lt"/>
        <a:ea typeface="+mn-ea"/>
        <a:cs typeface="+mn-cs"/>
      </a:defRPr>
    </a:lvl2pPr>
    <a:lvl3pPr marL="3072077" algn="l" defTabSz="3072077" rtl="0" eaLnBrk="1" latinLnBrk="0" hangingPunct="1">
      <a:defRPr sz="6047" kern="1200">
        <a:solidFill>
          <a:schemeClr val="tx1"/>
        </a:solidFill>
        <a:latin typeface="+mn-lt"/>
        <a:ea typeface="+mn-ea"/>
        <a:cs typeface="+mn-cs"/>
      </a:defRPr>
    </a:lvl3pPr>
    <a:lvl4pPr marL="4608115" algn="l" defTabSz="3072077" rtl="0" eaLnBrk="1" latinLnBrk="0" hangingPunct="1">
      <a:defRPr sz="6047" kern="1200">
        <a:solidFill>
          <a:schemeClr val="tx1"/>
        </a:solidFill>
        <a:latin typeface="+mn-lt"/>
        <a:ea typeface="+mn-ea"/>
        <a:cs typeface="+mn-cs"/>
      </a:defRPr>
    </a:lvl4pPr>
    <a:lvl5pPr marL="6144154" algn="l" defTabSz="3072077" rtl="0" eaLnBrk="1" latinLnBrk="0" hangingPunct="1">
      <a:defRPr sz="6047" kern="1200">
        <a:solidFill>
          <a:schemeClr val="tx1"/>
        </a:solidFill>
        <a:latin typeface="+mn-lt"/>
        <a:ea typeface="+mn-ea"/>
        <a:cs typeface="+mn-cs"/>
      </a:defRPr>
    </a:lvl5pPr>
    <a:lvl6pPr marL="7680192" algn="l" defTabSz="3072077" rtl="0" eaLnBrk="1" latinLnBrk="0" hangingPunct="1">
      <a:defRPr sz="6047" kern="1200">
        <a:solidFill>
          <a:schemeClr val="tx1"/>
        </a:solidFill>
        <a:latin typeface="+mn-lt"/>
        <a:ea typeface="+mn-ea"/>
        <a:cs typeface="+mn-cs"/>
      </a:defRPr>
    </a:lvl6pPr>
    <a:lvl7pPr marL="9216230" algn="l" defTabSz="3072077" rtl="0" eaLnBrk="1" latinLnBrk="0" hangingPunct="1">
      <a:defRPr sz="6047" kern="1200">
        <a:solidFill>
          <a:schemeClr val="tx1"/>
        </a:solidFill>
        <a:latin typeface="+mn-lt"/>
        <a:ea typeface="+mn-ea"/>
        <a:cs typeface="+mn-cs"/>
      </a:defRPr>
    </a:lvl7pPr>
    <a:lvl8pPr marL="10752269" algn="l" defTabSz="3072077" rtl="0" eaLnBrk="1" latinLnBrk="0" hangingPunct="1">
      <a:defRPr sz="6047" kern="1200">
        <a:solidFill>
          <a:schemeClr val="tx1"/>
        </a:solidFill>
        <a:latin typeface="+mn-lt"/>
        <a:ea typeface="+mn-ea"/>
        <a:cs typeface="+mn-cs"/>
      </a:defRPr>
    </a:lvl8pPr>
    <a:lvl9pPr marL="12288307" algn="l" defTabSz="3072077" rtl="0" eaLnBrk="1" latinLnBrk="0" hangingPunct="1">
      <a:defRPr sz="604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 userDrawn="1">
          <p15:clr>
            <a:srgbClr val="A4A3A4"/>
          </p15:clr>
        </p15:guide>
        <p15:guide id="2" pos="288" userDrawn="1">
          <p15:clr>
            <a:srgbClr val="A4A3A4"/>
          </p15:clr>
        </p15:guide>
        <p15:guide id="3" pos="8664" userDrawn="1">
          <p15:clr>
            <a:srgbClr val="A4A3A4"/>
          </p15:clr>
        </p15:guide>
        <p15:guide id="4" pos="22752" userDrawn="1">
          <p15:clr>
            <a:srgbClr val="A4A3A4"/>
          </p15:clr>
        </p15:guide>
        <p15:guide id="5" pos="2448" userDrawn="1">
          <p15:clr>
            <a:srgbClr val="A4A3A4"/>
          </p15:clr>
        </p15:guide>
        <p15:guide id="6" orient="horz" pos="1699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0738"/>
    <a:srgbClr val="333385"/>
    <a:srgbClr val="9A2B33"/>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683" autoAdjust="0"/>
    <p:restoredTop sz="95205" autoAdjust="0"/>
  </p:normalViewPr>
  <p:slideViewPr>
    <p:cSldViewPr snapToGrid="0">
      <p:cViewPr>
        <p:scale>
          <a:sx n="50" d="100"/>
          <a:sy n="50" d="100"/>
        </p:scale>
        <p:origin x="-2152" y="-4528"/>
      </p:cViewPr>
      <p:guideLst>
        <p:guide orient="horz" pos="288"/>
        <p:guide pos="288"/>
        <p:guide pos="8664"/>
        <p:guide pos="22752"/>
        <p:guide pos="2448"/>
        <p:guide orient="horz" pos="16992"/>
      </p:guideLst>
    </p:cSldViewPr>
  </p:slideViewPr>
  <p:notesTextViewPr>
    <p:cViewPr>
      <p:scale>
        <a:sx n="1" d="1"/>
        <a:sy n="1" d="1"/>
      </p:scale>
      <p:origin x="0" y="0"/>
    </p:cViewPr>
  </p:notesTextViewPr>
  <p:gridSpacing cx="457200" cy="457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77275B-EEFF-4120-B8CB-6C04AC8D2B24}" type="datetimeFigureOut">
              <a:rPr lang="en-US" smtClean="0"/>
              <a:t>11/30/17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98D4A-D07E-4626-A9DE-9C06E88D4384}" type="slidenum">
              <a:rPr lang="en-US" smtClean="0"/>
              <a:t>‹#›</a:t>
            </a:fld>
            <a:endParaRPr lang="en-US"/>
          </a:p>
        </p:txBody>
      </p:sp>
    </p:spTree>
    <p:extLst>
      <p:ext uri="{BB962C8B-B14F-4D97-AF65-F5344CB8AC3E}">
        <p14:creationId xmlns:p14="http://schemas.microsoft.com/office/powerpoint/2010/main" val="3446888191"/>
      </p:ext>
    </p:extLst>
  </p:cSld>
  <p:clrMap bg1="lt1" tx1="dk1" bg2="lt2" tx2="dk2" accent1="accent1" accent2="accent2" accent3="accent3" accent4="accent4" accent5="accent5" accent6="accent6" hlink="hlink" folHlink="folHlink"/>
  <p:notesStyle>
    <a:lvl1pPr marL="0" algn="l" defTabSz="711129" rtl="0" eaLnBrk="1" latinLnBrk="0" hangingPunct="1">
      <a:defRPr sz="933" kern="1200">
        <a:solidFill>
          <a:schemeClr val="tx1"/>
        </a:solidFill>
        <a:latin typeface="+mn-lt"/>
        <a:ea typeface="+mn-ea"/>
        <a:cs typeface="+mn-cs"/>
      </a:defRPr>
    </a:lvl1pPr>
    <a:lvl2pPr marL="355564" algn="l" defTabSz="711129" rtl="0" eaLnBrk="1" latinLnBrk="0" hangingPunct="1">
      <a:defRPr sz="933" kern="1200">
        <a:solidFill>
          <a:schemeClr val="tx1"/>
        </a:solidFill>
        <a:latin typeface="+mn-lt"/>
        <a:ea typeface="+mn-ea"/>
        <a:cs typeface="+mn-cs"/>
      </a:defRPr>
    </a:lvl2pPr>
    <a:lvl3pPr marL="711129" algn="l" defTabSz="711129" rtl="0" eaLnBrk="1" latinLnBrk="0" hangingPunct="1">
      <a:defRPr sz="933" kern="1200">
        <a:solidFill>
          <a:schemeClr val="tx1"/>
        </a:solidFill>
        <a:latin typeface="+mn-lt"/>
        <a:ea typeface="+mn-ea"/>
        <a:cs typeface="+mn-cs"/>
      </a:defRPr>
    </a:lvl3pPr>
    <a:lvl4pPr marL="1066693" algn="l" defTabSz="711129" rtl="0" eaLnBrk="1" latinLnBrk="0" hangingPunct="1">
      <a:defRPr sz="933" kern="1200">
        <a:solidFill>
          <a:schemeClr val="tx1"/>
        </a:solidFill>
        <a:latin typeface="+mn-lt"/>
        <a:ea typeface="+mn-ea"/>
        <a:cs typeface="+mn-cs"/>
      </a:defRPr>
    </a:lvl4pPr>
    <a:lvl5pPr marL="1422258" algn="l" defTabSz="711129" rtl="0" eaLnBrk="1" latinLnBrk="0" hangingPunct="1">
      <a:defRPr sz="933" kern="1200">
        <a:solidFill>
          <a:schemeClr val="tx1"/>
        </a:solidFill>
        <a:latin typeface="+mn-lt"/>
        <a:ea typeface="+mn-ea"/>
        <a:cs typeface="+mn-cs"/>
      </a:defRPr>
    </a:lvl5pPr>
    <a:lvl6pPr marL="1777822" algn="l" defTabSz="711129" rtl="0" eaLnBrk="1" latinLnBrk="0" hangingPunct="1">
      <a:defRPr sz="933" kern="1200">
        <a:solidFill>
          <a:schemeClr val="tx1"/>
        </a:solidFill>
        <a:latin typeface="+mn-lt"/>
        <a:ea typeface="+mn-ea"/>
        <a:cs typeface="+mn-cs"/>
      </a:defRPr>
    </a:lvl6pPr>
    <a:lvl7pPr marL="2133387" algn="l" defTabSz="711129" rtl="0" eaLnBrk="1" latinLnBrk="0" hangingPunct="1">
      <a:defRPr sz="933" kern="1200">
        <a:solidFill>
          <a:schemeClr val="tx1"/>
        </a:solidFill>
        <a:latin typeface="+mn-lt"/>
        <a:ea typeface="+mn-ea"/>
        <a:cs typeface="+mn-cs"/>
      </a:defRPr>
    </a:lvl7pPr>
    <a:lvl8pPr marL="2488951" algn="l" defTabSz="711129" rtl="0" eaLnBrk="1" latinLnBrk="0" hangingPunct="1">
      <a:defRPr sz="933" kern="1200">
        <a:solidFill>
          <a:schemeClr val="tx1"/>
        </a:solidFill>
        <a:latin typeface="+mn-lt"/>
        <a:ea typeface="+mn-ea"/>
        <a:cs typeface="+mn-cs"/>
      </a:defRPr>
    </a:lvl8pPr>
    <a:lvl9pPr marL="2844516" algn="l" defTabSz="711129" rtl="0" eaLnBrk="1" latinLnBrk="0" hangingPunct="1">
      <a:defRPr sz="9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098D4A-D07E-4626-A9DE-9C06E88D4384}" type="slidenum">
              <a:rPr lang="en-US" smtClean="0"/>
              <a:t>1</a:t>
            </a:fld>
            <a:endParaRPr lang="en-US"/>
          </a:p>
        </p:txBody>
      </p:sp>
    </p:spTree>
    <p:extLst>
      <p:ext uri="{BB962C8B-B14F-4D97-AF65-F5344CB8AC3E}">
        <p14:creationId xmlns:p14="http://schemas.microsoft.com/office/powerpoint/2010/main" val="115511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489453"/>
            <a:ext cx="31089600" cy="9550400"/>
          </a:xfrm>
        </p:spPr>
        <p:txBody>
          <a:bodyPr anchor="b"/>
          <a:lstStyle>
            <a:lvl1pPr algn="ctr">
              <a:defRPr sz="23998"/>
            </a:lvl1pPr>
          </a:lstStyle>
          <a:p>
            <a:r>
              <a:rPr lang="en-US" smtClean="0"/>
              <a:t>Click to edit Master title style</a:t>
            </a:r>
            <a:endParaRPr lang="en-US" dirty="0"/>
          </a:p>
        </p:txBody>
      </p:sp>
      <p:sp>
        <p:nvSpPr>
          <p:cNvPr id="3" name="Subtitle 2"/>
          <p:cNvSpPr>
            <a:spLocks noGrp="1"/>
          </p:cNvSpPr>
          <p:nvPr>
            <p:ph type="subTitle" idx="1"/>
          </p:nvPr>
        </p:nvSpPr>
        <p:spPr>
          <a:xfrm>
            <a:off x="4572000" y="14408152"/>
            <a:ext cx="27432000" cy="6623048"/>
          </a:xfrm>
        </p:spPr>
        <p:txBody>
          <a:bodyPr/>
          <a:lstStyle>
            <a:lvl1pPr marL="0" indent="0" algn="ctr">
              <a:buNone/>
              <a:defRPr sz="9600"/>
            </a:lvl1pPr>
            <a:lvl2pPr marL="1828709" indent="0" algn="ctr">
              <a:buNone/>
              <a:defRPr sz="8000"/>
            </a:lvl2pPr>
            <a:lvl3pPr marL="3657418" indent="0" algn="ctr">
              <a:buNone/>
              <a:defRPr sz="7200"/>
            </a:lvl3pPr>
            <a:lvl4pPr marL="5486126" indent="0" algn="ctr">
              <a:buNone/>
              <a:defRPr sz="6400"/>
            </a:lvl4pPr>
            <a:lvl5pPr marL="7314834" indent="0" algn="ctr">
              <a:buNone/>
              <a:defRPr sz="6400"/>
            </a:lvl5pPr>
            <a:lvl6pPr marL="9143542" indent="0" algn="ctr">
              <a:buNone/>
              <a:defRPr sz="6400"/>
            </a:lvl6pPr>
            <a:lvl7pPr marL="10972252" indent="0" algn="ctr">
              <a:buNone/>
              <a:defRPr sz="6400"/>
            </a:lvl7pPr>
            <a:lvl8pPr marL="12800960" indent="0" algn="ctr">
              <a:buNone/>
              <a:defRPr sz="6400"/>
            </a:lvl8pPr>
            <a:lvl9pPr marL="14629669" indent="0" algn="ctr">
              <a:buNone/>
              <a:defRPr sz="64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307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89110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3" y="1460502"/>
            <a:ext cx="7886700" cy="2324735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14603" y="1460502"/>
            <a:ext cx="23202900" cy="232473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3450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D1C93A3-B0EC-45CA-8EE9-8D805B61555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525887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838959"/>
            <a:ext cx="31546800" cy="11410948"/>
          </a:xfrm>
        </p:spPr>
        <p:txBody>
          <a:bodyPr anchor="b"/>
          <a:lstStyle>
            <a:lvl1pPr>
              <a:defRPr sz="23998"/>
            </a:lvl1pPr>
          </a:lstStyle>
          <a:p>
            <a:r>
              <a:rPr lang="en-US" smtClean="0"/>
              <a:t>Click to edit Master title style</a:t>
            </a:r>
            <a:endParaRPr lang="en-US" dirty="0"/>
          </a:p>
        </p:txBody>
      </p:sp>
      <p:sp>
        <p:nvSpPr>
          <p:cNvPr id="3" name="Text Placeholder 2"/>
          <p:cNvSpPr>
            <a:spLocks noGrp="1"/>
          </p:cNvSpPr>
          <p:nvPr>
            <p:ph type="body" idx="1"/>
          </p:nvPr>
        </p:nvSpPr>
        <p:spPr>
          <a:xfrm>
            <a:off x="2495552" y="18357858"/>
            <a:ext cx="31546800" cy="6000748"/>
          </a:xfrm>
        </p:spPr>
        <p:txBody>
          <a:bodyPr/>
          <a:lstStyle>
            <a:lvl1pPr marL="0" indent="0">
              <a:buNone/>
              <a:defRPr sz="9600">
                <a:solidFill>
                  <a:schemeClr val="tx1"/>
                </a:solidFill>
              </a:defRPr>
            </a:lvl1pPr>
            <a:lvl2pPr marL="1828709" indent="0">
              <a:buNone/>
              <a:defRPr sz="8000">
                <a:solidFill>
                  <a:schemeClr val="tx1">
                    <a:tint val="75000"/>
                  </a:schemeClr>
                </a:solidFill>
              </a:defRPr>
            </a:lvl2pPr>
            <a:lvl3pPr marL="3657418" indent="0">
              <a:buNone/>
              <a:defRPr sz="7200">
                <a:solidFill>
                  <a:schemeClr val="tx1">
                    <a:tint val="75000"/>
                  </a:schemeClr>
                </a:solidFill>
              </a:defRPr>
            </a:lvl3pPr>
            <a:lvl4pPr marL="5486126" indent="0">
              <a:buNone/>
              <a:defRPr sz="6400">
                <a:solidFill>
                  <a:schemeClr val="tx1">
                    <a:tint val="75000"/>
                  </a:schemeClr>
                </a:solidFill>
              </a:defRPr>
            </a:lvl4pPr>
            <a:lvl5pPr marL="7314834" indent="0">
              <a:buNone/>
              <a:defRPr sz="6400">
                <a:solidFill>
                  <a:schemeClr val="tx1">
                    <a:tint val="75000"/>
                  </a:schemeClr>
                </a:solidFill>
              </a:defRPr>
            </a:lvl5pPr>
            <a:lvl6pPr marL="9143542" indent="0">
              <a:buNone/>
              <a:defRPr sz="6400">
                <a:solidFill>
                  <a:schemeClr val="tx1">
                    <a:tint val="75000"/>
                  </a:schemeClr>
                </a:solidFill>
              </a:defRPr>
            </a:lvl6pPr>
            <a:lvl7pPr marL="10972252" indent="0">
              <a:buNone/>
              <a:defRPr sz="6400">
                <a:solidFill>
                  <a:schemeClr val="tx1">
                    <a:tint val="75000"/>
                  </a:schemeClr>
                </a:solidFill>
              </a:defRPr>
            </a:lvl7pPr>
            <a:lvl8pPr marL="12800960" indent="0">
              <a:buNone/>
              <a:defRPr sz="6400">
                <a:solidFill>
                  <a:schemeClr val="tx1">
                    <a:tint val="75000"/>
                  </a:schemeClr>
                </a:solidFill>
              </a:defRPr>
            </a:lvl8pPr>
            <a:lvl9pPr marL="14629669"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1C93A3-B0EC-45CA-8EE9-8D805B615558}" type="datetimeFigureOut">
              <a:rPr lang="en-US" smtClean="0"/>
              <a:t>11/30/17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760707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14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516600" y="7302500"/>
            <a:ext cx="15544800" cy="17405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D1C93A3-B0EC-45CA-8EE9-8D805B61555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888012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460507"/>
            <a:ext cx="31546800" cy="530225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519368" y="6724653"/>
            <a:ext cx="15473360"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2519368" y="10020300"/>
            <a:ext cx="15473360"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516603" y="6724653"/>
            <a:ext cx="15549564" cy="3295648"/>
          </a:xfrm>
        </p:spPr>
        <p:txBody>
          <a:bodyPr anchor="b"/>
          <a:lstStyle>
            <a:lvl1pPr marL="0" indent="0">
              <a:buNone/>
              <a:defRPr sz="9600" b="1"/>
            </a:lvl1pPr>
            <a:lvl2pPr marL="1828709" indent="0">
              <a:buNone/>
              <a:defRPr sz="8000" b="1"/>
            </a:lvl2pPr>
            <a:lvl3pPr marL="3657418" indent="0">
              <a:buNone/>
              <a:defRPr sz="7200" b="1"/>
            </a:lvl3pPr>
            <a:lvl4pPr marL="5486126" indent="0">
              <a:buNone/>
              <a:defRPr sz="6400" b="1"/>
            </a:lvl4pPr>
            <a:lvl5pPr marL="7314834" indent="0">
              <a:buNone/>
              <a:defRPr sz="6400" b="1"/>
            </a:lvl5pPr>
            <a:lvl6pPr marL="9143542" indent="0">
              <a:buNone/>
              <a:defRPr sz="6400" b="1"/>
            </a:lvl6pPr>
            <a:lvl7pPr marL="10972252" indent="0">
              <a:buNone/>
              <a:defRPr sz="6400" b="1"/>
            </a:lvl7pPr>
            <a:lvl8pPr marL="12800960" indent="0">
              <a:buNone/>
              <a:defRPr sz="6400" b="1"/>
            </a:lvl8pPr>
            <a:lvl9pPr marL="14629669"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8516603" y="10020300"/>
            <a:ext cx="15549564" cy="147383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D1C93A3-B0EC-45CA-8EE9-8D805B615558}" type="datetimeFigureOut">
              <a:rPr lang="en-US" smtClean="0"/>
              <a:t>11/30/17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214123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1C93A3-B0EC-45CA-8EE9-8D805B615558}" type="datetimeFigureOut">
              <a:rPr lang="en-US" smtClean="0"/>
              <a:t>11/30/17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3923777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C93A3-B0EC-45CA-8EE9-8D805B615558}" type="datetimeFigureOut">
              <a:rPr lang="en-US" smtClean="0"/>
              <a:t>11/30/17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145807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smtClean="0"/>
              <a:t>Click to edit Master title style</a:t>
            </a:r>
            <a:endParaRPr lang="en-US" dirty="0"/>
          </a:p>
        </p:txBody>
      </p:sp>
      <p:sp>
        <p:nvSpPr>
          <p:cNvPr id="3" name="Content Placeholder 2"/>
          <p:cNvSpPr>
            <a:spLocks noGrp="1"/>
          </p:cNvSpPr>
          <p:nvPr>
            <p:ph idx="1"/>
          </p:nvPr>
        </p:nvSpPr>
        <p:spPr>
          <a:xfrm>
            <a:off x="15549564" y="3949708"/>
            <a:ext cx="18516600" cy="19494500"/>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350300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828800"/>
            <a:ext cx="11796712" cy="6400800"/>
          </a:xfrm>
        </p:spPr>
        <p:txBody>
          <a:bodyPr anchor="b"/>
          <a:lstStyle>
            <a:lvl1pPr>
              <a:defRPr sz="1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549564" y="3949708"/>
            <a:ext cx="18516600" cy="19494500"/>
          </a:xfrm>
        </p:spPr>
        <p:txBody>
          <a:bodyPr anchor="t"/>
          <a:lstStyle>
            <a:lvl1pPr marL="0" indent="0">
              <a:buNone/>
              <a:defRPr sz="12800"/>
            </a:lvl1pPr>
            <a:lvl2pPr marL="1828709" indent="0">
              <a:buNone/>
              <a:defRPr sz="11200"/>
            </a:lvl2pPr>
            <a:lvl3pPr marL="3657418" indent="0">
              <a:buNone/>
              <a:defRPr sz="9600"/>
            </a:lvl3pPr>
            <a:lvl4pPr marL="5486126" indent="0">
              <a:buNone/>
              <a:defRPr sz="8000"/>
            </a:lvl4pPr>
            <a:lvl5pPr marL="7314834" indent="0">
              <a:buNone/>
              <a:defRPr sz="8000"/>
            </a:lvl5pPr>
            <a:lvl6pPr marL="9143542" indent="0">
              <a:buNone/>
              <a:defRPr sz="8000"/>
            </a:lvl6pPr>
            <a:lvl7pPr marL="10972252" indent="0">
              <a:buNone/>
              <a:defRPr sz="8000"/>
            </a:lvl7pPr>
            <a:lvl8pPr marL="12800960" indent="0">
              <a:buNone/>
              <a:defRPr sz="8000"/>
            </a:lvl8pPr>
            <a:lvl9pPr marL="14629669" indent="0">
              <a:buNone/>
              <a:defRPr sz="8000"/>
            </a:lvl9pPr>
          </a:lstStyle>
          <a:p>
            <a:r>
              <a:rPr lang="en-US" smtClean="0"/>
              <a:t>Click icon to add picture</a:t>
            </a:r>
            <a:endParaRPr lang="en-US" dirty="0"/>
          </a:p>
        </p:txBody>
      </p:sp>
      <p:sp>
        <p:nvSpPr>
          <p:cNvPr id="4" name="Text Placeholder 3"/>
          <p:cNvSpPr>
            <a:spLocks noGrp="1"/>
          </p:cNvSpPr>
          <p:nvPr>
            <p:ph type="body" sz="half" idx="2"/>
          </p:nvPr>
        </p:nvSpPr>
        <p:spPr>
          <a:xfrm>
            <a:off x="2519364" y="8229600"/>
            <a:ext cx="11796712" cy="15246352"/>
          </a:xfrm>
        </p:spPr>
        <p:txBody>
          <a:bodyPr/>
          <a:lstStyle>
            <a:lvl1pPr marL="0" indent="0">
              <a:buNone/>
              <a:defRPr sz="6400"/>
            </a:lvl1pPr>
            <a:lvl2pPr marL="1828709" indent="0">
              <a:buNone/>
              <a:defRPr sz="5600"/>
            </a:lvl2pPr>
            <a:lvl3pPr marL="3657418" indent="0">
              <a:buNone/>
              <a:defRPr sz="4800"/>
            </a:lvl3pPr>
            <a:lvl4pPr marL="5486126" indent="0">
              <a:buNone/>
              <a:defRPr sz="4000"/>
            </a:lvl4pPr>
            <a:lvl5pPr marL="7314834" indent="0">
              <a:buNone/>
              <a:defRPr sz="4000"/>
            </a:lvl5pPr>
            <a:lvl6pPr marL="9143542" indent="0">
              <a:buNone/>
              <a:defRPr sz="4000"/>
            </a:lvl6pPr>
            <a:lvl7pPr marL="10972252" indent="0">
              <a:buNone/>
              <a:defRPr sz="4000"/>
            </a:lvl7pPr>
            <a:lvl8pPr marL="12800960" indent="0">
              <a:buNone/>
              <a:defRPr sz="4000"/>
            </a:lvl8pPr>
            <a:lvl9pPr marL="14629669" indent="0">
              <a:buNone/>
              <a:defRPr sz="4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1C93A3-B0EC-45CA-8EE9-8D805B615558}" type="datetimeFigureOut">
              <a:rPr lang="en-US" smtClean="0"/>
              <a:t>11/30/17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8F42AD-0DCE-45C2-9C4E-612477E874BB}" type="slidenum">
              <a:rPr lang="en-US" smtClean="0"/>
              <a:t>‹#›</a:t>
            </a:fld>
            <a:endParaRPr lang="en-US"/>
          </a:p>
        </p:txBody>
      </p:sp>
    </p:spTree>
    <p:extLst>
      <p:ext uri="{BB962C8B-B14F-4D97-AF65-F5344CB8AC3E}">
        <p14:creationId xmlns:p14="http://schemas.microsoft.com/office/powerpoint/2010/main" val="157937956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460507"/>
            <a:ext cx="31546800" cy="530225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14600" y="7302500"/>
            <a:ext cx="31546800" cy="1740535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14600" y="25425408"/>
            <a:ext cx="8229600" cy="1460500"/>
          </a:xfrm>
          <a:prstGeom prst="rect">
            <a:avLst/>
          </a:prstGeom>
        </p:spPr>
        <p:txBody>
          <a:bodyPr vert="horz" lIns="91440" tIns="45720" rIns="91440" bIns="45720" rtlCol="0" anchor="ctr"/>
          <a:lstStyle>
            <a:lvl1pPr algn="l">
              <a:defRPr sz="4800">
                <a:solidFill>
                  <a:schemeClr val="tx1">
                    <a:tint val="75000"/>
                  </a:schemeClr>
                </a:solidFill>
              </a:defRPr>
            </a:lvl1pPr>
          </a:lstStyle>
          <a:p>
            <a:fld id="{AD1C93A3-B0EC-45CA-8EE9-8D805B615558}" type="datetimeFigureOut">
              <a:rPr lang="en-US" smtClean="0"/>
              <a:t>11/30/17</a:t>
            </a:fld>
            <a:endParaRPr lang="en-US"/>
          </a:p>
        </p:txBody>
      </p:sp>
      <p:sp>
        <p:nvSpPr>
          <p:cNvPr id="5" name="Footer Placeholder 4"/>
          <p:cNvSpPr>
            <a:spLocks noGrp="1"/>
          </p:cNvSpPr>
          <p:nvPr>
            <p:ph type="ftr" sz="quarter" idx="3"/>
          </p:nvPr>
        </p:nvSpPr>
        <p:spPr>
          <a:xfrm>
            <a:off x="12115800" y="25425408"/>
            <a:ext cx="12344400" cy="1460500"/>
          </a:xfrm>
          <a:prstGeom prst="rect">
            <a:avLst/>
          </a:prstGeom>
        </p:spPr>
        <p:txBody>
          <a:bodyPr vert="horz" lIns="91440" tIns="45720" rIns="91440" bIns="4572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5425408"/>
            <a:ext cx="8229600" cy="1460500"/>
          </a:xfrm>
          <a:prstGeom prst="rect">
            <a:avLst/>
          </a:prstGeom>
        </p:spPr>
        <p:txBody>
          <a:bodyPr vert="horz" lIns="91440" tIns="45720" rIns="91440" bIns="45720" rtlCol="0" anchor="ctr"/>
          <a:lstStyle>
            <a:lvl1pPr algn="r">
              <a:defRPr sz="4800">
                <a:solidFill>
                  <a:schemeClr val="tx1">
                    <a:tint val="75000"/>
                  </a:schemeClr>
                </a:solidFill>
              </a:defRPr>
            </a:lvl1pPr>
          </a:lstStyle>
          <a:p>
            <a:fld id="{918F42AD-0DCE-45C2-9C4E-612477E874BB}" type="slidenum">
              <a:rPr lang="en-US" smtClean="0"/>
              <a:t>‹#›</a:t>
            </a:fld>
            <a:endParaRPr lang="en-US"/>
          </a:p>
        </p:txBody>
      </p:sp>
    </p:spTree>
    <p:extLst>
      <p:ext uri="{BB962C8B-B14F-4D97-AF65-F5344CB8AC3E}">
        <p14:creationId xmlns:p14="http://schemas.microsoft.com/office/powerpoint/2010/main" val="396117891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418" rtl="0" eaLnBrk="1" latinLnBrk="0" hangingPunct="1">
        <a:lnSpc>
          <a:spcPct val="90000"/>
        </a:lnSpc>
        <a:spcBef>
          <a:spcPct val="0"/>
        </a:spcBef>
        <a:buNone/>
        <a:defRPr sz="17600" kern="1200">
          <a:solidFill>
            <a:schemeClr val="tx1"/>
          </a:solidFill>
          <a:latin typeface="+mj-lt"/>
          <a:ea typeface="+mj-ea"/>
          <a:cs typeface="+mj-cs"/>
        </a:defRPr>
      </a:lvl1pPr>
    </p:titleStyle>
    <p:bodyStyle>
      <a:lvl1pPr marL="914356" indent="-914356" algn="l" defTabSz="3657418"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063" indent="-914356" algn="l" defTabSz="3657418"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1772" indent="-914356" algn="l" defTabSz="3657418"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480"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189"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7898"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6605"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5314"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023" indent="-914356" algn="l" defTabSz="3657418"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418" rtl="0" eaLnBrk="1" latinLnBrk="0" hangingPunct="1">
        <a:defRPr sz="7200" kern="1200">
          <a:solidFill>
            <a:schemeClr val="tx1"/>
          </a:solidFill>
          <a:latin typeface="+mn-lt"/>
          <a:ea typeface="+mn-ea"/>
          <a:cs typeface="+mn-cs"/>
        </a:defRPr>
      </a:lvl1pPr>
      <a:lvl2pPr marL="1828709" algn="l" defTabSz="3657418" rtl="0" eaLnBrk="1" latinLnBrk="0" hangingPunct="1">
        <a:defRPr sz="7200" kern="1200">
          <a:solidFill>
            <a:schemeClr val="tx1"/>
          </a:solidFill>
          <a:latin typeface="+mn-lt"/>
          <a:ea typeface="+mn-ea"/>
          <a:cs typeface="+mn-cs"/>
        </a:defRPr>
      </a:lvl2pPr>
      <a:lvl3pPr marL="3657418" algn="l" defTabSz="3657418" rtl="0" eaLnBrk="1" latinLnBrk="0" hangingPunct="1">
        <a:defRPr sz="7200" kern="1200">
          <a:solidFill>
            <a:schemeClr val="tx1"/>
          </a:solidFill>
          <a:latin typeface="+mn-lt"/>
          <a:ea typeface="+mn-ea"/>
          <a:cs typeface="+mn-cs"/>
        </a:defRPr>
      </a:lvl3pPr>
      <a:lvl4pPr marL="5486126" algn="l" defTabSz="3657418" rtl="0" eaLnBrk="1" latinLnBrk="0" hangingPunct="1">
        <a:defRPr sz="7200" kern="1200">
          <a:solidFill>
            <a:schemeClr val="tx1"/>
          </a:solidFill>
          <a:latin typeface="+mn-lt"/>
          <a:ea typeface="+mn-ea"/>
          <a:cs typeface="+mn-cs"/>
        </a:defRPr>
      </a:lvl4pPr>
      <a:lvl5pPr marL="7314834" algn="l" defTabSz="3657418" rtl="0" eaLnBrk="1" latinLnBrk="0" hangingPunct="1">
        <a:defRPr sz="7200" kern="1200">
          <a:solidFill>
            <a:schemeClr val="tx1"/>
          </a:solidFill>
          <a:latin typeface="+mn-lt"/>
          <a:ea typeface="+mn-ea"/>
          <a:cs typeface="+mn-cs"/>
        </a:defRPr>
      </a:lvl5pPr>
      <a:lvl6pPr marL="9143542" algn="l" defTabSz="3657418" rtl="0" eaLnBrk="1" latinLnBrk="0" hangingPunct="1">
        <a:defRPr sz="7200" kern="1200">
          <a:solidFill>
            <a:schemeClr val="tx1"/>
          </a:solidFill>
          <a:latin typeface="+mn-lt"/>
          <a:ea typeface="+mn-ea"/>
          <a:cs typeface="+mn-cs"/>
        </a:defRPr>
      </a:lvl6pPr>
      <a:lvl7pPr marL="10972252" algn="l" defTabSz="3657418" rtl="0" eaLnBrk="1" latinLnBrk="0" hangingPunct="1">
        <a:defRPr sz="7200" kern="1200">
          <a:solidFill>
            <a:schemeClr val="tx1"/>
          </a:solidFill>
          <a:latin typeface="+mn-lt"/>
          <a:ea typeface="+mn-ea"/>
          <a:cs typeface="+mn-cs"/>
        </a:defRPr>
      </a:lvl7pPr>
      <a:lvl8pPr marL="12800960" algn="l" defTabSz="3657418" rtl="0" eaLnBrk="1" latinLnBrk="0" hangingPunct="1">
        <a:defRPr sz="7200" kern="1200">
          <a:solidFill>
            <a:schemeClr val="tx1"/>
          </a:solidFill>
          <a:latin typeface="+mn-lt"/>
          <a:ea typeface="+mn-ea"/>
          <a:cs typeface="+mn-cs"/>
        </a:defRPr>
      </a:lvl8pPr>
      <a:lvl9pPr marL="14629669" algn="l" defTabSz="3657418"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gif"/><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 Box 7"/>
          <p:cNvSpPr txBox="1">
            <a:spLocks noChangeArrowheads="1"/>
          </p:cNvSpPr>
          <p:nvPr/>
        </p:nvSpPr>
        <p:spPr bwMode="auto">
          <a:xfrm>
            <a:off x="18491978" y="3986237"/>
            <a:ext cx="8563504" cy="2295590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Job Scheduling Strategies</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Virtual processors:  An abstract unit provided by the resource manager, can be used to represent compute threads, GPUs or a general measure of the processing power required for a </a:t>
            </a:r>
            <a:r>
              <a:rPr lang="en-US" sz="2400" b="1" dirty="0" smtClean="0">
                <a:latin typeface="Arial" pitchFamily="34" charset="0"/>
                <a:cs typeface="Arial" pitchFamily="34" charset="0"/>
              </a:rPr>
              <a:t>job.</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Maui </a:t>
            </a:r>
            <a:r>
              <a:rPr lang="en-US" sz="2400" b="1" dirty="0">
                <a:latin typeface="Arial" pitchFamily="34" charset="0"/>
                <a:cs typeface="Arial" pitchFamily="34" charset="0"/>
              </a:rPr>
              <a:t>scheduler </a:t>
            </a:r>
            <a:r>
              <a:rPr lang="en-US" sz="2400" b="1" dirty="0" smtClean="0">
                <a:latin typeface="Arial" pitchFamily="34" charset="0"/>
                <a:cs typeface="Arial" pitchFamily="34" charset="0"/>
              </a:rPr>
              <a:t>doesn’t honor requests </a:t>
            </a:r>
            <a:r>
              <a:rPr lang="en-US" sz="2400" b="1" dirty="0">
                <a:latin typeface="Arial" pitchFamily="34" charset="0"/>
                <a:cs typeface="Arial" pitchFamily="34" charset="0"/>
              </a:rPr>
              <a:t>for GPUs when jobs are </a:t>
            </a:r>
            <a:r>
              <a:rPr lang="en-US" sz="2400" b="1" dirty="0" smtClean="0">
                <a:latin typeface="Arial" pitchFamily="34" charset="0"/>
                <a:cs typeface="Arial" pitchFamily="34" charset="0"/>
              </a:rPr>
              <a:t>submitted (e.g. “</a:t>
            </a:r>
            <a:r>
              <a:rPr lang="en-US" sz="2400" b="1" dirty="0" err="1" smtClean="0">
                <a:latin typeface="Arial" pitchFamily="34" charset="0"/>
                <a:cs typeface="Arial" pitchFamily="34" charset="0"/>
              </a:rPr>
              <a:t>qsub</a:t>
            </a:r>
            <a:r>
              <a:rPr lang="en-US" sz="2400" b="1" dirty="0" smtClean="0">
                <a:latin typeface="Arial" pitchFamily="34" charset="0"/>
                <a:cs typeface="Arial" pitchFamily="34" charset="0"/>
              </a:rPr>
              <a:t> </a:t>
            </a:r>
            <a:r>
              <a:rPr lang="en-US" sz="2400" b="1" dirty="0">
                <a:latin typeface="Arial" pitchFamily="34" charset="0"/>
                <a:cs typeface="Arial" pitchFamily="34" charset="0"/>
              </a:rPr>
              <a:t>–l </a:t>
            </a:r>
            <a:r>
              <a:rPr lang="en-US" sz="2400" b="1" dirty="0" err="1" smtClean="0">
                <a:latin typeface="Arial" pitchFamily="34" charset="0"/>
                <a:cs typeface="Arial" pitchFamily="34" charset="0"/>
              </a:rPr>
              <a:t>gpus</a:t>
            </a:r>
            <a:r>
              <a:rPr lang="en-US" sz="2400" b="1" dirty="0" smtClean="0">
                <a:latin typeface="Arial" pitchFamily="34" charset="0"/>
                <a:cs typeface="Arial" pitchFamily="34" charset="0"/>
              </a:rPr>
              <a:t>=1...”).</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A </a:t>
            </a:r>
            <a:r>
              <a:rPr lang="en-US" sz="2400" b="1" dirty="0">
                <a:latin typeface="Arial" pitchFamily="34" charset="0"/>
                <a:cs typeface="Arial" pitchFamily="34" charset="0"/>
              </a:rPr>
              <a:t>strategy to manage GPU scheduling is to map </a:t>
            </a:r>
            <a:r>
              <a:rPr lang="en-US" sz="2400" b="1" dirty="0" smtClean="0">
                <a:latin typeface="Arial" pitchFamily="34" charset="0"/>
                <a:cs typeface="Arial" pitchFamily="34" charset="0"/>
              </a:rPr>
              <a:t>one </a:t>
            </a:r>
            <a:r>
              <a:rPr lang="en-US" sz="2400" b="1" dirty="0">
                <a:latin typeface="Arial" pitchFamily="34" charset="0"/>
                <a:cs typeface="Arial" pitchFamily="34" charset="0"/>
              </a:rPr>
              <a:t>virtual processor in the resource manager to </a:t>
            </a:r>
            <a:r>
              <a:rPr lang="en-US" sz="2400" b="1" dirty="0" smtClean="0">
                <a:latin typeface="Arial" pitchFamily="34" charset="0"/>
                <a:cs typeface="Arial" pitchFamily="34" charset="0"/>
              </a:rPr>
              <a:t>one GPU </a:t>
            </a:r>
            <a:r>
              <a:rPr lang="en-US" sz="2400" b="1" dirty="0">
                <a:latin typeface="Arial" pitchFamily="34" charset="0"/>
                <a:cs typeface="Arial" pitchFamily="34" charset="0"/>
              </a:rPr>
              <a:t>on a compute </a:t>
            </a:r>
            <a:r>
              <a:rPr lang="en-US" sz="2400" b="1" dirty="0" smtClean="0">
                <a:latin typeface="Arial" pitchFamily="34" charset="0"/>
                <a:cs typeface="Arial" pitchFamily="34" charset="0"/>
              </a:rPr>
              <a:t>node.</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In this manner, a user may request a GPU </a:t>
            </a:r>
            <a:r>
              <a:rPr lang="en-US" sz="2400" b="1" dirty="0" smtClean="0">
                <a:latin typeface="Arial" pitchFamily="34" charset="0"/>
                <a:cs typeface="Arial" pitchFamily="34" charset="0"/>
              </a:rPr>
              <a:t>using “</a:t>
            </a:r>
            <a:r>
              <a:rPr lang="en-US" sz="2400" b="1" dirty="0" err="1" smtClean="0">
                <a:latin typeface="Arial" pitchFamily="34" charset="0"/>
                <a:cs typeface="Arial" pitchFamily="34" charset="0"/>
              </a:rPr>
              <a:t>qsub</a:t>
            </a:r>
            <a:r>
              <a:rPr lang="en-US" sz="2400" b="1" dirty="0" smtClean="0">
                <a:latin typeface="Arial" pitchFamily="34" charset="0"/>
                <a:cs typeface="Arial" pitchFamily="34" charset="0"/>
              </a:rPr>
              <a:t> </a:t>
            </a:r>
            <a:r>
              <a:rPr lang="en-US" sz="2400" b="1" dirty="0">
                <a:latin typeface="Arial" pitchFamily="34" charset="0"/>
                <a:cs typeface="Arial" pitchFamily="34" charset="0"/>
              </a:rPr>
              <a:t>–l </a:t>
            </a:r>
            <a:r>
              <a:rPr lang="en-US" sz="2400" b="1" dirty="0" err="1">
                <a:latin typeface="Arial" pitchFamily="34" charset="0"/>
                <a:cs typeface="Arial" pitchFamily="34" charset="0"/>
              </a:rPr>
              <a:t>ppn</a:t>
            </a:r>
            <a:r>
              <a:rPr lang="en-US" sz="2400" b="1" dirty="0">
                <a:latin typeface="Arial" pitchFamily="34" charset="0"/>
                <a:cs typeface="Arial" pitchFamily="34" charset="0"/>
              </a:rPr>
              <a:t>=1 </a:t>
            </a:r>
            <a:r>
              <a:rPr lang="en-US" sz="2400" b="1" dirty="0" smtClean="0">
                <a:latin typeface="Arial" pitchFamily="34" charset="0"/>
                <a:cs typeface="Arial" pitchFamily="34" charset="0"/>
              </a:rPr>
              <a:t>…”, </a:t>
            </a:r>
            <a:r>
              <a:rPr lang="en-US" sz="2400" b="1" dirty="0">
                <a:latin typeface="Arial" pitchFamily="34" charset="0"/>
                <a:cs typeface="Arial" pitchFamily="34" charset="0"/>
              </a:rPr>
              <a:t>where </a:t>
            </a:r>
            <a:r>
              <a:rPr lang="en-US" sz="2400" b="1" dirty="0" err="1">
                <a:latin typeface="Arial" pitchFamily="34" charset="0"/>
                <a:cs typeface="Arial" pitchFamily="34" charset="0"/>
              </a:rPr>
              <a:t>ppn</a:t>
            </a:r>
            <a:r>
              <a:rPr lang="en-US" sz="2400" b="1" dirty="0">
                <a:latin typeface="Arial" pitchFamily="34" charset="0"/>
                <a:cs typeface="Arial" pitchFamily="34" charset="0"/>
              </a:rPr>
              <a:t>=1 (virtual processor) is understood to correspond to a </a:t>
            </a:r>
            <a:r>
              <a:rPr lang="en-US" sz="2400" b="1" dirty="0" smtClean="0">
                <a:latin typeface="Arial" pitchFamily="34" charset="0"/>
                <a:cs typeface="Arial" pitchFamily="34" charset="0"/>
              </a:rPr>
              <a:t>GPU.</a:t>
            </a:r>
            <a:endParaRPr lang="en-US" sz="2400" b="1" dirty="0">
              <a:latin typeface="Arial" pitchFamily="34" charset="0"/>
              <a:cs typeface="Arial" pitchFamily="34" charset="0"/>
            </a:endParaRPr>
          </a:p>
          <a:p>
            <a:pPr defTabSz="695291">
              <a:spcBef>
                <a:spcPts val="1200"/>
              </a:spcBef>
              <a:spcAft>
                <a:spcPts val="1200"/>
              </a:spcAft>
              <a:tabLst>
                <a:tab pos="380981" algn="l"/>
              </a:tabLst>
              <a:defRPr/>
            </a:pPr>
            <a:r>
              <a:rPr lang="en-US" sz="3200" b="1" dirty="0" smtClean="0">
                <a:solidFill>
                  <a:srgbClr val="333399"/>
                </a:solidFill>
                <a:latin typeface="Arial" pitchFamily="34" charset="0"/>
                <a:cs typeface="Arial" pitchFamily="34" charset="0"/>
              </a:rPr>
              <a:t>Redundant Array of Independent Disks</a:t>
            </a:r>
            <a:endParaRPr lang="en-US" sz="3200" b="1" dirty="0">
              <a:solidFill>
                <a:srgbClr val="333399"/>
              </a:solidFill>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Used </a:t>
            </a:r>
            <a:r>
              <a:rPr lang="en-US" sz="2400" b="1" dirty="0">
                <a:latin typeface="Arial" pitchFamily="34" charset="0"/>
                <a:cs typeface="Arial" pitchFamily="34" charset="0"/>
              </a:rPr>
              <a:t>to expand the capacity of a filesystem beyond a single </a:t>
            </a:r>
            <a:r>
              <a:rPr lang="en-US" sz="2400" b="1" dirty="0" smtClean="0">
                <a:latin typeface="Arial" pitchFamily="34" charset="0"/>
                <a:cs typeface="Arial" pitchFamily="34" charset="0"/>
              </a:rPr>
              <a:t>physical disk.</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I</a:t>
            </a:r>
            <a:r>
              <a:rPr lang="en-US" sz="2400" b="1" dirty="0" smtClean="0">
                <a:latin typeface="Arial" pitchFamily="34" charset="0"/>
                <a:cs typeface="Arial" pitchFamily="34" charset="0"/>
              </a:rPr>
              <a:t>ntroduces </a:t>
            </a:r>
            <a:r>
              <a:rPr lang="en-US" sz="2400" b="1" dirty="0">
                <a:latin typeface="Arial" pitchFamily="34" charset="0"/>
                <a:cs typeface="Arial" pitchFamily="34" charset="0"/>
              </a:rPr>
              <a:t>fault tolerance by allowing for the failure of one or multiple drive </a:t>
            </a:r>
            <a:r>
              <a:rPr lang="en-US" sz="2400" b="1" dirty="0" smtClean="0">
                <a:latin typeface="Arial" pitchFamily="34" charset="0"/>
                <a:cs typeface="Arial" pitchFamily="34" charset="0"/>
              </a:rPr>
              <a:t>failures.</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The Neuronix cluster makes use of RAID level 6, which prevents data loss in the event of any 2 disks in the array failing.</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Higher levels of RAID have not been useful.</a:t>
            </a:r>
            <a:endParaRPr lang="en-US" sz="2400" b="1" dirty="0">
              <a:latin typeface="Arial" pitchFamily="34" charset="0"/>
              <a:cs typeface="Arial" pitchFamily="34" charset="0"/>
            </a:endParaRPr>
          </a:p>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Monitoring</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Ganglia: </a:t>
            </a:r>
            <a:r>
              <a:rPr lang="en-US" sz="2400" b="1" dirty="0" smtClean="0">
                <a:latin typeface="Arial" pitchFamily="34" charset="0"/>
                <a:cs typeface="Arial" pitchFamily="34" charset="0"/>
              </a:rPr>
              <a:t>monitoring </a:t>
            </a:r>
            <a:r>
              <a:rPr lang="en-US" sz="2400" b="1" dirty="0">
                <a:latin typeface="Arial" pitchFamily="34" charset="0"/>
                <a:cs typeface="Arial" pitchFamily="34" charset="0"/>
              </a:rPr>
              <a:t>system that collects data from nodes in a cluster/grid and displays the data in graphical form from a web </a:t>
            </a:r>
            <a:r>
              <a:rPr lang="en-US" sz="2400" b="1" dirty="0" smtClean="0">
                <a:latin typeface="Arial" pitchFamily="34" charset="0"/>
                <a:cs typeface="Arial" pitchFamily="34" charset="0"/>
              </a:rPr>
              <a:t>interface.</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Reported statistics </a:t>
            </a:r>
            <a:r>
              <a:rPr lang="en-US" sz="2400" b="1" dirty="0">
                <a:latin typeface="Arial" pitchFamily="34" charset="0"/>
                <a:cs typeface="Arial" pitchFamily="34" charset="0"/>
              </a:rPr>
              <a:t>include memory usage, network throughput and disk </a:t>
            </a:r>
            <a:r>
              <a:rPr lang="en-US" sz="2400" b="1" dirty="0" smtClean="0">
                <a:latin typeface="Arial" pitchFamily="34" charset="0"/>
                <a:cs typeface="Arial" pitchFamily="34" charset="0"/>
              </a:rPr>
              <a:t>I/O.</a:t>
            </a:r>
            <a:endParaRPr lang="en-US" sz="2400" b="1" dirty="0">
              <a:latin typeface="Arial" pitchFamily="34" charset="0"/>
              <a:cs typeface="Arial" pitchFamily="34" charset="0"/>
            </a:endParaRPr>
          </a:p>
          <a:p>
            <a:pPr marL="342900" indent="-342900" defTabSz="695291">
              <a:spcAft>
                <a:spcPts val="480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Other system monitoring tools include mdadm for software RAID arrays, </a:t>
            </a:r>
            <a:r>
              <a:rPr lang="en-US" sz="2400" b="1" dirty="0" smtClean="0">
                <a:latin typeface="Arial" pitchFamily="34" charset="0"/>
                <a:cs typeface="Arial" pitchFamily="34" charset="0"/>
              </a:rPr>
              <a:t>which monitors </a:t>
            </a:r>
            <a:r>
              <a:rPr lang="en-US" sz="2400" b="1" dirty="0">
                <a:latin typeface="Arial" pitchFamily="34" charset="0"/>
                <a:cs typeface="Arial" pitchFamily="34" charset="0"/>
              </a:rPr>
              <a:t>the health of the disks in the array, and smartctl, which </a:t>
            </a:r>
            <a:r>
              <a:rPr lang="en-US" sz="2400" b="1" dirty="0" smtClean="0">
                <a:latin typeface="Arial" pitchFamily="34" charset="0"/>
                <a:cs typeface="Arial" pitchFamily="34" charset="0"/>
              </a:rPr>
              <a:t>monitors the </a:t>
            </a:r>
            <a:r>
              <a:rPr lang="en-US" sz="2400" b="1" dirty="0">
                <a:latin typeface="Arial" pitchFamily="34" charset="0"/>
                <a:cs typeface="Arial" pitchFamily="34" charset="0"/>
              </a:rPr>
              <a:t>health of individual sectors in hard </a:t>
            </a:r>
            <a:r>
              <a:rPr lang="en-US" sz="2400" b="1" dirty="0" smtClean="0">
                <a:latin typeface="Arial" pitchFamily="34" charset="0"/>
                <a:cs typeface="Arial" pitchFamily="34" charset="0"/>
              </a:rPr>
              <a:t>drives.</a:t>
            </a:r>
          </a:p>
          <a:p>
            <a:pPr defTabSz="695291">
              <a:spcBef>
                <a:spcPts val="1200"/>
              </a:spcBef>
              <a:spcAft>
                <a:spcPts val="1200"/>
              </a:spcAft>
              <a:tabLst>
                <a:tab pos="380981" algn="l"/>
              </a:tabLst>
              <a:defRPr/>
            </a:pPr>
            <a:r>
              <a:rPr lang="en-US" sz="3200" b="1" dirty="0" smtClean="0">
                <a:solidFill>
                  <a:srgbClr val="333399"/>
                </a:solidFill>
                <a:latin typeface="Arial" pitchFamily="34" charset="0"/>
                <a:cs typeface="Arial" pitchFamily="34" charset="0"/>
              </a:rPr>
              <a:t>Configuration Management</a:t>
            </a:r>
            <a:endParaRPr lang="en-US" sz="3200" b="1" dirty="0">
              <a:solidFill>
                <a:srgbClr val="333399"/>
              </a:solidFill>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err="1" smtClean="0">
                <a:latin typeface="Arial" pitchFamily="34" charset="0"/>
                <a:cs typeface="Arial" pitchFamily="34" charset="0"/>
              </a:rPr>
              <a:t>Ansible</a:t>
            </a:r>
            <a:r>
              <a:rPr lang="en-US" sz="2400" b="1" dirty="0" smtClean="0">
                <a:latin typeface="Arial" pitchFamily="34" charset="0"/>
                <a:cs typeface="Arial" pitchFamily="34" charset="0"/>
              </a:rPr>
              <a:t>: a tool that allows for automating the setup and configuring of different types of node (e.g. file server, archive machine), reducing time to launch and ensuring that configurations are identical.</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smtClean="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smtClean="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smtClean="0">
              <a:ln w="0"/>
              <a:latin typeface="Arial" pitchFamily="34" charset="0"/>
              <a:ea typeface="Verdana" panose="020B0604030504040204" pitchFamily="34" charset="0"/>
              <a:cs typeface="Arial" pitchFamily="34" charset="0"/>
            </a:endParaRPr>
          </a:p>
          <a:p>
            <a:pPr marL="571500" indent="-571500" defTabSz="695291">
              <a:spcAft>
                <a:spcPts val="1200"/>
              </a:spcAft>
              <a:buFont typeface="Arial" panose="020B0604020202020204" pitchFamily="34" charset="0"/>
              <a:buChar char="•"/>
              <a:tabLst>
                <a:tab pos="380981" algn="l"/>
              </a:tabLst>
              <a:defRPr/>
            </a:pPr>
            <a:endParaRPr lang="en-US" sz="2400" b="1" dirty="0">
              <a:ln w="0"/>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2400" b="1" dirty="0" smtClean="0">
              <a:ln w="0"/>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smtClean="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smtClean="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smtClean="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smtClean="0">
              <a:ln w="0"/>
              <a:solidFill>
                <a:srgbClr val="333399"/>
              </a:solidFill>
              <a:latin typeface="Arial" pitchFamily="34" charset="0"/>
              <a:ea typeface="Verdana" panose="020B0604030504040204" pitchFamily="34" charset="0"/>
              <a:cs typeface="Arial" pitchFamily="34" charset="0"/>
            </a:endParaRPr>
          </a:p>
          <a:p>
            <a:pPr defTabSz="695291">
              <a:spcAft>
                <a:spcPts val="1200"/>
              </a:spcAft>
              <a:tabLst>
                <a:tab pos="380981" algn="l"/>
              </a:tabLst>
              <a:defRPr/>
            </a:pPr>
            <a:endParaRPr lang="en-US" sz="4000" b="1" dirty="0" smtClean="0">
              <a:ln w="0"/>
              <a:solidFill>
                <a:srgbClr val="333399"/>
              </a:solidFill>
              <a:latin typeface="Arial" pitchFamily="34" charset="0"/>
              <a:ea typeface="Verdana" panose="020B0604030504040204" pitchFamily="34" charset="0"/>
              <a:cs typeface="Arial" pitchFamily="34" charset="0"/>
            </a:endParaRPr>
          </a:p>
        </p:txBody>
      </p:sp>
      <p:sp>
        <p:nvSpPr>
          <p:cNvPr id="38" name="Text Box 7"/>
          <p:cNvSpPr txBox="1">
            <a:spLocks noChangeArrowheads="1"/>
          </p:cNvSpPr>
          <p:nvPr/>
        </p:nvSpPr>
        <p:spPr bwMode="auto">
          <a:xfrm>
            <a:off x="457198" y="3986237"/>
            <a:ext cx="8577072" cy="868473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Abstract</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In order to be effective, machine learning must operate on problems of scale, requiring suitably large data and computing resources.</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HPC clusters based on open source software and consumer grade hardware have enabled a new generation of </a:t>
            </a:r>
            <a:r>
              <a:rPr lang="en-US" sz="2400" b="1" dirty="0" smtClean="0">
                <a:latin typeface="Arial" pitchFamily="34" charset="0"/>
                <a:cs typeface="Arial" pitchFamily="34" charset="0"/>
              </a:rPr>
              <a:t>extremely computationally demanding research </a:t>
            </a:r>
            <a:r>
              <a:rPr lang="en-US" sz="2400" b="1" dirty="0">
                <a:latin typeface="Arial" pitchFamily="34" charset="0"/>
                <a:cs typeface="Arial" pitchFamily="34" charset="0"/>
              </a:rPr>
              <a:t>based on deep learning and big data.</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In this poster we discuss the Neuronix cluster, an implementation of the HPC cluster concept that provides </a:t>
            </a:r>
            <a:r>
              <a:rPr lang="en-US" sz="2400" b="1" dirty="0" smtClean="0">
                <a:latin typeface="Arial" pitchFamily="34" charset="0"/>
                <a:cs typeface="Arial" pitchFamily="34" charset="0"/>
              </a:rPr>
              <a:t>an unprecedented price/performance ratio using commercial off the shelf parts (COTS).</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The environment is heterogeneous because of the need to mix GPUs and CPUs. GPUs are critical today to the success of deep learning algorithms.</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Methods of horizontal scaling and managing </a:t>
            </a:r>
            <a:r>
              <a:rPr lang="en-US" sz="2400" b="1" dirty="0" smtClean="0">
                <a:latin typeface="Arial" pitchFamily="34" charset="0"/>
                <a:cs typeface="Arial" pitchFamily="34" charset="0"/>
              </a:rPr>
              <a:t>node </a:t>
            </a:r>
            <a:r>
              <a:rPr lang="en-US" sz="2400" b="1" dirty="0">
                <a:latin typeface="Arial" pitchFamily="34" charset="0"/>
                <a:cs typeface="Arial" pitchFamily="34" charset="0"/>
              </a:rPr>
              <a:t>availability based on </a:t>
            </a:r>
            <a:r>
              <a:rPr lang="en-US" sz="2400" b="1" dirty="0" smtClean="0">
                <a:latin typeface="Arial" pitchFamily="34" charset="0"/>
                <a:cs typeface="Arial" pitchFamily="34" charset="0"/>
              </a:rPr>
              <a:t>requested resources and server load </a:t>
            </a:r>
            <a:r>
              <a:rPr lang="en-US" sz="2400" b="1" dirty="0">
                <a:latin typeface="Arial" pitchFamily="34" charset="0"/>
                <a:cs typeface="Arial" pitchFamily="34" charset="0"/>
              </a:rPr>
              <a:t>are </a:t>
            </a:r>
            <a:r>
              <a:rPr lang="en-US" sz="2400" b="1" dirty="0" smtClean="0">
                <a:latin typeface="Arial" pitchFamily="34" charset="0"/>
                <a:cs typeface="Arial" pitchFamily="34" charset="0"/>
              </a:rPr>
              <a:t>discussed.</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a:t>
            </a:r>
            <a:r>
              <a:rPr lang="en-US" sz="2400" b="1" dirty="0" smtClean="0">
                <a:latin typeface="Arial" pitchFamily="34" charset="0"/>
                <a:cs typeface="Arial" pitchFamily="34" charset="0"/>
              </a:rPr>
              <a:t>ools that are central to our management strategy include Ganglia, mdadm and smartctl.</a:t>
            </a:r>
            <a:endParaRPr lang="en-US" sz="2400" b="1" dirty="0">
              <a:latin typeface="Arial" pitchFamily="34" charset="0"/>
              <a:cs typeface="Arial" pitchFamily="34" charset="0"/>
            </a:endParaRPr>
          </a:p>
        </p:txBody>
      </p:sp>
      <p:sp>
        <p:nvSpPr>
          <p:cNvPr id="7" name="TextBox 6"/>
          <p:cNvSpPr txBox="1"/>
          <p:nvPr/>
        </p:nvSpPr>
        <p:spPr>
          <a:xfrm>
            <a:off x="481873" y="343383"/>
            <a:ext cx="35636927" cy="3127744"/>
          </a:xfrm>
          <a:prstGeom prst="rect">
            <a:avLst/>
          </a:prstGeom>
          <a:solidFill>
            <a:schemeClr val="bg1"/>
          </a:solidFill>
          <a:ln w="12700">
            <a:noFill/>
            <a:miter lim="800000"/>
            <a:headEnd/>
            <a:tailEnd/>
          </a:ln>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latin typeface="Arial" panose="020B0604020202020204" pitchFamily="34" charset="0"/>
                <a:ea typeface="Verdana" panose="020B0604030504040204" pitchFamily="34" charset="0"/>
                <a:cs typeface="Arial" panose="020B0604020202020204" pitchFamily="34" charset="0"/>
              </a:defRPr>
            </a:lvl2pPr>
          </a:lstStyle>
          <a:p>
            <a:pPr algn="ctr"/>
            <a:r>
              <a:rPr lang="en-US" sz="4800" dirty="0"/>
              <a:t>The Neuronix HPC Cluster:</a:t>
            </a:r>
          </a:p>
          <a:p>
            <a:pPr algn="ctr"/>
            <a:r>
              <a:rPr lang="en-US" sz="4800" dirty="0"/>
              <a:t>Cluster Management Using Free and Open Source Software </a:t>
            </a:r>
            <a:r>
              <a:rPr lang="en-US" sz="4800" dirty="0" smtClean="0"/>
              <a:t>Tools</a:t>
            </a:r>
          </a:p>
          <a:p>
            <a:pPr algn="ctr"/>
            <a:r>
              <a:rPr lang="en-US" sz="3200" dirty="0">
                <a:solidFill>
                  <a:schemeClr val="tx1"/>
                </a:solidFill>
              </a:rPr>
              <a:t>C. Campbell, N. Mecca, I. Obeid and J. </a:t>
            </a:r>
            <a:r>
              <a:rPr lang="en-US" sz="3200" dirty="0" smtClean="0">
                <a:solidFill>
                  <a:schemeClr val="tx1"/>
                </a:solidFill>
              </a:rPr>
              <a:t>Picone</a:t>
            </a:r>
          </a:p>
          <a:p>
            <a:pPr algn="ctr"/>
            <a:r>
              <a:rPr lang="en-US" sz="3200" dirty="0" smtClean="0">
                <a:solidFill>
                  <a:schemeClr val="tx1"/>
                </a:solidFill>
              </a:rPr>
              <a:t>The Neural Engineering Data Consortium, Temple University</a:t>
            </a:r>
            <a:endParaRPr lang="en-US" sz="3200" dirty="0">
              <a:solidFill>
                <a:schemeClr val="tx1"/>
              </a:solidFill>
            </a:endParaRPr>
          </a:p>
        </p:txBody>
      </p:sp>
      <p:pic>
        <p:nvPicPr>
          <p:cNvPr id="5" name="Picture 4"/>
          <p:cNvPicPr>
            <a:picLocks noChangeAspect="1"/>
          </p:cNvPicPr>
          <p:nvPr/>
        </p:nvPicPr>
        <p:blipFill>
          <a:blip r:embed="rId3"/>
          <a:stretch>
            <a:fillRect/>
          </a:stretch>
        </p:blipFill>
        <p:spPr>
          <a:xfrm>
            <a:off x="504078" y="496336"/>
            <a:ext cx="5805867" cy="890157"/>
          </a:xfrm>
          <a:prstGeom prst="rect">
            <a:avLst/>
          </a:prstGeom>
        </p:spPr>
      </p:pic>
      <p:sp>
        <p:nvSpPr>
          <p:cNvPr id="40" name="TextBox 39"/>
          <p:cNvSpPr txBox="1">
            <a:spLocks/>
          </p:cNvSpPr>
          <p:nvPr/>
        </p:nvSpPr>
        <p:spPr>
          <a:xfrm>
            <a:off x="9467803" y="3986236"/>
            <a:ext cx="8577072" cy="22955905"/>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defPPr>
              <a:defRPr lang="en-US"/>
            </a:defPPr>
            <a:lvl1pPr defTabSz="695325">
              <a:spcAft>
                <a:spcPts val="1200"/>
              </a:spcAft>
              <a:tabLst>
                <a:tab pos="381000" algn="l"/>
              </a:tabLst>
              <a:defRPr sz="4000" b="1">
                <a:solidFill>
                  <a:srgbClr val="333399"/>
                </a:solidFill>
                <a:latin typeface="Arial" pitchFamily="34" charset="0"/>
                <a:cs typeface="Arial" pitchFamily="34" charset="0"/>
              </a:defRPr>
            </a:lvl1pPr>
            <a:lvl2pPr marL="1306312" lvl="1" indent="-489867">
              <a:buFont typeface="Courier New" panose="02070309020205020404" pitchFamily="49" charset="0"/>
              <a:buChar char="o"/>
              <a:defRPr sz="3200" b="1">
                <a:ln w="0"/>
                <a:solidFill>
                  <a:schemeClr val="tx1"/>
                </a:solidFill>
                <a:latin typeface="Arial" panose="020B0604020202020204" pitchFamily="34" charset="0"/>
                <a:ea typeface="Verdana" panose="020B0604030504040204" pitchFamily="34" charset="0"/>
                <a:cs typeface="Arial" panose="020B0604020202020204" pitchFamily="34" charset="0"/>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defTabSz="695291">
              <a:spcBef>
                <a:spcPts val="1200"/>
              </a:spcBef>
              <a:spcAft>
                <a:spcPts val="32000"/>
              </a:spcAft>
              <a:tabLst>
                <a:tab pos="380981" algn="l"/>
              </a:tabLst>
              <a:defRPr/>
            </a:pPr>
            <a:r>
              <a:rPr lang="en-US" sz="3200" dirty="0"/>
              <a:t>Cluster </a:t>
            </a:r>
            <a:r>
              <a:rPr lang="en-US" sz="3200" dirty="0" smtClean="0"/>
              <a:t>Management</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Compute nodes are booted from the network (PXE) with </a:t>
            </a:r>
            <a:r>
              <a:rPr lang="en-US" sz="2400" dirty="0" smtClean="0">
                <a:solidFill>
                  <a:schemeClr val="tx1"/>
                </a:solidFill>
              </a:rPr>
              <a:t>Warewulf (Lawrence </a:t>
            </a:r>
            <a:r>
              <a:rPr lang="en-US" sz="2400" dirty="0">
                <a:solidFill>
                  <a:schemeClr val="tx1"/>
                </a:solidFill>
              </a:rPr>
              <a:t>Berkeley </a:t>
            </a:r>
            <a:r>
              <a:rPr lang="en-US" sz="2400" dirty="0" smtClean="0">
                <a:solidFill>
                  <a:schemeClr val="tx1"/>
                </a:solidFill>
              </a:rPr>
              <a:t>National Labs).</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A single kernel/</a:t>
            </a:r>
            <a:r>
              <a:rPr lang="en-US" sz="2400" dirty="0" err="1">
                <a:solidFill>
                  <a:schemeClr val="tx1"/>
                </a:solidFill>
              </a:rPr>
              <a:t>initramfs</a:t>
            </a:r>
            <a:r>
              <a:rPr lang="en-US" sz="2400" dirty="0">
                <a:solidFill>
                  <a:schemeClr val="tx1"/>
                </a:solidFill>
              </a:rPr>
              <a:t> (bootstrap) and root filesystem (VNFS) image combination can boot any number of machines over the network, allowing nodes to be added to the cluster in O(1) </a:t>
            </a:r>
            <a:r>
              <a:rPr lang="en-US" sz="2400" dirty="0" smtClean="0">
                <a:solidFill>
                  <a:schemeClr val="tx1"/>
                </a:solidFill>
              </a:rPr>
              <a:t>time.</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Software tools and data are made available to the compute nodes via NFS mount of the login </a:t>
            </a:r>
            <a:r>
              <a:rPr lang="en-US" sz="2400" dirty="0" smtClean="0">
                <a:solidFill>
                  <a:schemeClr val="tx1"/>
                </a:solidFill>
              </a:rPr>
              <a:t>node.</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Since the nodes on the cluster have CPUs using 3 different microarchitectures, each type of node has its own software environment, stored on </a:t>
            </a:r>
            <a:r>
              <a:rPr lang="en-US" sz="2400" dirty="0" smtClean="0">
                <a:solidFill>
                  <a:schemeClr val="tx1"/>
                </a:solidFill>
              </a:rPr>
              <a:t>nedc_000.</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The use of RAID arrays provides fault tolerance in the event of disk </a:t>
            </a:r>
            <a:r>
              <a:rPr lang="en-US" sz="2400" dirty="0" smtClean="0">
                <a:solidFill>
                  <a:schemeClr val="tx1"/>
                </a:solidFill>
              </a:rPr>
              <a:t>failure.</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Ganglia provides a web-based method for viewing node </a:t>
            </a:r>
            <a:r>
              <a:rPr lang="en-US" sz="2400" dirty="0" smtClean="0">
                <a:solidFill>
                  <a:schemeClr val="tx1"/>
                </a:solidFill>
              </a:rPr>
              <a:t>statistics.</a:t>
            </a:r>
            <a:endParaRPr lang="en-US" sz="2400" dirty="0">
              <a:solidFill>
                <a:schemeClr val="tx1"/>
              </a:solidFill>
            </a:endParaRPr>
          </a:p>
          <a:p>
            <a:pPr defTabSz="695291">
              <a:spcBef>
                <a:spcPts val="1200"/>
              </a:spcBef>
              <a:spcAft>
                <a:spcPts val="32000"/>
              </a:spcAft>
              <a:tabLst>
                <a:tab pos="380981" algn="l"/>
              </a:tabLst>
              <a:defRPr/>
            </a:pPr>
            <a:r>
              <a:rPr lang="en-US" sz="3200" dirty="0"/>
              <a:t>Job </a:t>
            </a:r>
            <a:r>
              <a:rPr lang="en-US" sz="3200" dirty="0" smtClean="0"/>
              <a:t>Submission</a:t>
            </a:r>
            <a:endParaRPr lang="en-US" sz="3200" dirty="0"/>
          </a:p>
          <a:p>
            <a:pPr marL="342900" indent="-342900" defTabSz="695291">
              <a:buSzPct val="100000"/>
              <a:buFont typeface="Arial" panose="020B0604020202020204" pitchFamily="34" charset="0"/>
              <a:buChar char="•"/>
              <a:tabLst>
                <a:tab pos="380981" algn="l"/>
              </a:tabLst>
              <a:defRPr/>
            </a:pPr>
            <a:r>
              <a:rPr lang="en-US" sz="2400" dirty="0" smtClean="0">
                <a:solidFill>
                  <a:schemeClr val="tx1"/>
                </a:solidFill>
              </a:rPr>
              <a:t>Jobs </a:t>
            </a:r>
            <a:r>
              <a:rPr lang="en-US" sz="2400" dirty="0">
                <a:solidFill>
                  <a:schemeClr val="tx1"/>
                </a:solidFill>
              </a:rPr>
              <a:t>are managed through the queue </a:t>
            </a:r>
            <a:r>
              <a:rPr lang="en-US" sz="2400" dirty="0" smtClean="0">
                <a:solidFill>
                  <a:schemeClr val="tx1"/>
                </a:solidFill>
              </a:rPr>
              <a:t>manager using a </a:t>
            </a:r>
            <a:r>
              <a:rPr lang="en-US" sz="2400" dirty="0">
                <a:solidFill>
                  <a:schemeClr val="tx1"/>
                </a:solidFill>
              </a:rPr>
              <a:t>combination of Torque (resource manager) and Maui (scheduler</a:t>
            </a:r>
            <a:r>
              <a:rPr lang="en-US" sz="2400" dirty="0" smtClean="0">
                <a:solidFill>
                  <a:schemeClr val="tx1"/>
                </a:solidFill>
              </a:rPr>
              <a:t>).</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Users can submit their jobs using </a:t>
            </a:r>
            <a:r>
              <a:rPr lang="en-US" sz="2400" dirty="0" err="1">
                <a:solidFill>
                  <a:schemeClr val="tx1"/>
                </a:solidFill>
              </a:rPr>
              <a:t>qsub</a:t>
            </a:r>
            <a:r>
              <a:rPr lang="en-US" sz="2400" dirty="0">
                <a:solidFill>
                  <a:schemeClr val="tx1"/>
                </a:solidFill>
              </a:rPr>
              <a:t>, with which resources can be requested as well (otherwise they will use the system defaults</a:t>
            </a:r>
            <a:r>
              <a:rPr lang="en-US" sz="2400" dirty="0" smtClean="0">
                <a:solidFill>
                  <a:schemeClr val="tx1"/>
                </a:solidFill>
              </a:rPr>
              <a:t>).</a:t>
            </a: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r>
              <a:rPr lang="en-US" sz="2400" dirty="0" smtClean="0">
                <a:solidFill>
                  <a:schemeClr val="tx1"/>
                </a:solidFill>
              </a:rPr>
              <a:t>Jobs </a:t>
            </a:r>
            <a:r>
              <a:rPr lang="en-US" sz="2400" dirty="0">
                <a:solidFill>
                  <a:schemeClr val="tx1"/>
                </a:solidFill>
              </a:rPr>
              <a:t>will wait in the queue until resources become available; the scheduler can be configured to provide the desired distribution of cluster </a:t>
            </a:r>
            <a:r>
              <a:rPr lang="en-US" sz="2400" dirty="0" smtClean="0">
                <a:solidFill>
                  <a:schemeClr val="tx1"/>
                </a:solidFill>
              </a:rPr>
              <a:t>resources.</a:t>
            </a:r>
          </a:p>
          <a:p>
            <a:pPr marL="342900" indent="-342900" defTabSz="695291">
              <a:buSzPct val="100000"/>
              <a:buFont typeface="Arial" panose="020B0604020202020204" pitchFamily="34" charset="0"/>
              <a:buChar char="•"/>
              <a:tabLst>
                <a:tab pos="380981" algn="l"/>
              </a:tabLst>
              <a:defRPr/>
            </a:pPr>
            <a:r>
              <a:rPr lang="en-US" sz="2400" dirty="0" smtClean="0">
                <a:solidFill>
                  <a:schemeClr val="tx1"/>
                </a:solidFill>
              </a:rPr>
              <a:t>Node </a:t>
            </a:r>
            <a:r>
              <a:rPr lang="en-US" sz="2400" dirty="0">
                <a:solidFill>
                  <a:schemeClr val="tx1"/>
                </a:solidFill>
              </a:rPr>
              <a:t>availability (i.e. online/offline) can be managed through </a:t>
            </a:r>
            <a:r>
              <a:rPr lang="en-US" sz="2400" dirty="0" smtClean="0">
                <a:solidFill>
                  <a:schemeClr val="tx1"/>
                </a:solidFill>
              </a:rPr>
              <a:t>Torque. </a:t>
            </a:r>
          </a:p>
          <a:p>
            <a:pPr marL="342900" indent="-342900" defTabSz="695291">
              <a:buSzPct val="100000"/>
              <a:buFont typeface="Arial" panose="020B0604020202020204" pitchFamily="34" charset="0"/>
              <a:buChar char="•"/>
              <a:tabLst>
                <a:tab pos="380981" algn="l"/>
              </a:tabLst>
              <a:defRPr/>
            </a:pPr>
            <a:r>
              <a:rPr lang="en-US" sz="2400" dirty="0">
                <a:solidFill>
                  <a:schemeClr val="tx1"/>
                </a:solidFill>
              </a:rPr>
              <a:t>Nodes can be given different resource specifiers to control what type of node a job runs </a:t>
            </a:r>
            <a:r>
              <a:rPr lang="en-US" sz="2400" dirty="0" smtClean="0">
                <a:solidFill>
                  <a:schemeClr val="tx1"/>
                </a:solidFill>
              </a:rPr>
              <a:t>on.</a:t>
            </a:r>
          </a:p>
          <a:p>
            <a:pPr marL="342900" lvl="2"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For example, CPU compute nodes have the ‘normal’ resource and GPU compute nodes have the ‘</a:t>
            </a:r>
            <a:r>
              <a:rPr lang="en-US" sz="2400" b="1" dirty="0" err="1">
                <a:latin typeface="Arial" pitchFamily="34" charset="0"/>
                <a:cs typeface="Arial" pitchFamily="34" charset="0"/>
              </a:rPr>
              <a:t>gpu</a:t>
            </a:r>
            <a:r>
              <a:rPr lang="en-US" sz="2400" b="1" dirty="0">
                <a:latin typeface="Arial" pitchFamily="34" charset="0"/>
                <a:cs typeface="Arial" pitchFamily="34" charset="0"/>
              </a:rPr>
              <a:t>’ resource, so jobs can be directed to run on either a CPU or GPU node.</a:t>
            </a:r>
            <a:endParaRPr lang="pt-BR" sz="2400" b="1" dirty="0">
              <a:latin typeface="Arial" pitchFamily="34" charset="0"/>
              <a:cs typeface="Arial" pitchFamily="34" charset="0"/>
            </a:endParaRPr>
          </a:p>
          <a:p>
            <a:pPr marL="342900" indent="-342900" defTabSz="695291">
              <a:buSzPct val="100000"/>
              <a:buFont typeface="Arial" panose="020B0604020202020204" pitchFamily="34" charset="0"/>
              <a:buChar char="•"/>
              <a:tabLst>
                <a:tab pos="380981" algn="l"/>
              </a:tabLst>
              <a:defRPr/>
            </a:pPr>
            <a:endParaRPr lang="en-US" sz="2400" dirty="0">
              <a:solidFill>
                <a:schemeClr val="tx1"/>
              </a:solidFill>
            </a:endParaRPr>
          </a:p>
          <a:p>
            <a:pPr marL="342900" indent="-342900" defTabSz="695291">
              <a:buSzPct val="100000"/>
              <a:buFont typeface="Arial" panose="020B0604020202020204" pitchFamily="34" charset="0"/>
              <a:buChar char="•"/>
              <a:tabLst>
                <a:tab pos="380981" algn="l"/>
              </a:tabLst>
              <a:defRPr/>
            </a:pPr>
            <a:endParaRPr lang="en-US" sz="2400" dirty="0">
              <a:solidFill>
                <a:schemeClr val="tx1"/>
              </a:solidFill>
            </a:endParaRPr>
          </a:p>
          <a:p>
            <a:endParaRPr lang="en-US" sz="2400" dirty="0" smtClean="0">
              <a:solidFill>
                <a:schemeClr val="tx1"/>
              </a:solidFill>
            </a:endParaRPr>
          </a:p>
          <a:p>
            <a:pPr marL="0" lvl="1" indent="0">
              <a:spcAft>
                <a:spcPts val="40000"/>
              </a:spcAft>
              <a:buNone/>
            </a:pPr>
            <a:endParaRPr lang="en-US" sz="4000" dirty="0" smtClean="0">
              <a:solidFill>
                <a:srgbClr val="333399"/>
              </a:solidFill>
            </a:endParaRPr>
          </a:p>
        </p:txBody>
      </p:sp>
      <p:sp>
        <p:nvSpPr>
          <p:cNvPr id="41" name="Text Box 176"/>
          <p:cNvSpPr txBox="1">
            <a:spLocks noChangeArrowheads="1"/>
          </p:cNvSpPr>
          <p:nvPr/>
        </p:nvSpPr>
        <p:spPr bwMode="auto">
          <a:xfrm>
            <a:off x="30540961" y="570754"/>
            <a:ext cx="4428911" cy="861774"/>
          </a:xfrm>
          <a:prstGeom prst="rect">
            <a:avLst/>
          </a:prstGeom>
          <a:noFill/>
          <a:ln w="9525">
            <a:noFill/>
            <a:miter lim="800000"/>
            <a:headEnd/>
            <a:tailEnd/>
          </a:ln>
          <a:effectLst>
            <a:prstShdw prst="shdw17" dist="17961" dir="2700000">
              <a:schemeClr val="accent1">
                <a:gamma/>
                <a:shade val="60000"/>
                <a:invGamma/>
              </a:schemeClr>
            </a:prstShdw>
          </a:effectLst>
        </p:spPr>
        <p:txBody>
          <a:bodyPr wrap="square" lIns="0" tIns="0" rIns="0" bIns="0">
            <a:spAutoFit/>
          </a:bodyPr>
          <a:lstStyle/>
          <a:p>
            <a:pPr algn="r" defTabSz="695291">
              <a:tabLst>
                <a:tab pos="3657418" algn="ctr"/>
              </a:tabLst>
              <a:defRPr/>
            </a:pPr>
            <a:r>
              <a:rPr lang="en-US" sz="2800" b="1" dirty="0">
                <a:solidFill>
                  <a:srgbClr val="B30738"/>
                </a:solidFill>
                <a:latin typeface="Arial" pitchFamily="34" charset="0"/>
                <a:cs typeface="Arial" pitchFamily="34" charset="0"/>
              </a:rPr>
              <a:t>College of Engineering</a:t>
            </a:r>
          </a:p>
          <a:p>
            <a:pPr algn="r" defTabSz="695291">
              <a:tabLst>
                <a:tab pos="3657418" algn="ctr"/>
              </a:tabLst>
              <a:defRPr/>
            </a:pPr>
            <a:r>
              <a:rPr lang="en-US" sz="2800" b="1" dirty="0">
                <a:solidFill>
                  <a:srgbClr val="B30738"/>
                </a:solidFill>
                <a:latin typeface="Arial" pitchFamily="34" charset="0"/>
                <a:cs typeface="Arial" pitchFamily="34" charset="0"/>
              </a:rPr>
              <a:t>Temple </a:t>
            </a:r>
            <a:r>
              <a:rPr lang="en-US" sz="2800" b="1" dirty="0" smtClean="0">
                <a:solidFill>
                  <a:srgbClr val="B30738"/>
                </a:solidFill>
                <a:latin typeface="Arial" pitchFamily="34" charset="0"/>
                <a:cs typeface="Arial" pitchFamily="34" charset="0"/>
              </a:rPr>
              <a:t>University</a:t>
            </a:r>
            <a:endParaRPr lang="en-US" sz="2800" b="1" dirty="0">
              <a:solidFill>
                <a:srgbClr val="B30738"/>
              </a:solidFill>
              <a:latin typeface="Arial" pitchFamily="34" charset="0"/>
              <a:cs typeface="Arial" pitchFamily="34" charset="0"/>
            </a:endParaRPr>
          </a:p>
        </p:txBody>
      </p:sp>
      <p:pic>
        <p:nvPicPr>
          <p:cNvPr id="46" name="Picture 45" descr="logo_temple_basic.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991493" y="315751"/>
            <a:ext cx="1310187" cy="1371600"/>
          </a:xfrm>
          <a:prstGeom prst="rect">
            <a:avLst/>
          </a:prstGeom>
        </p:spPr>
      </p:pic>
      <p:sp>
        <p:nvSpPr>
          <p:cNvPr id="50" name="TextBox 49"/>
          <p:cNvSpPr txBox="1"/>
          <p:nvPr/>
        </p:nvSpPr>
        <p:spPr>
          <a:xfrm>
            <a:off x="1871069" y="1210047"/>
            <a:ext cx="4090820" cy="492443"/>
          </a:xfrm>
          <a:prstGeom prst="rect">
            <a:avLst/>
          </a:prstGeom>
          <a:noFill/>
        </p:spPr>
        <p:txBody>
          <a:bodyPr wrap="square" lIns="0" tIns="0" rIns="0" bIns="0" rtlCol="0" anchor="ctr" anchorCtr="1">
            <a:spAutoFit/>
          </a:bodyPr>
          <a:lstStyle/>
          <a:p>
            <a:pPr algn="ctr"/>
            <a:r>
              <a:rPr lang="en-US" sz="3200" i="1" dirty="0" err="1" smtClean="0">
                <a:latin typeface="Monotype Corsiva"/>
                <a:cs typeface="Monotype Corsiva"/>
              </a:rPr>
              <a:t>www.nedcdata.org</a:t>
            </a:r>
            <a:endParaRPr lang="en-US" sz="3200" i="1" dirty="0">
              <a:solidFill>
                <a:srgbClr val="000000"/>
              </a:solidFill>
              <a:latin typeface="Monotype Corsiva"/>
              <a:cs typeface="Monotype Corsiva"/>
            </a:endParaRPr>
          </a:p>
        </p:txBody>
      </p:sp>
      <p:sp>
        <p:nvSpPr>
          <p:cNvPr id="39" name="Text Box 7"/>
          <p:cNvSpPr txBox="1">
            <a:spLocks noChangeArrowheads="1"/>
          </p:cNvSpPr>
          <p:nvPr/>
        </p:nvSpPr>
        <p:spPr bwMode="auto">
          <a:xfrm>
            <a:off x="27509370" y="3986238"/>
            <a:ext cx="8577072" cy="1348533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Provisioning with Warewulf</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In addition to operating system images, any file from the master node can be made available to the compute </a:t>
            </a:r>
            <a:r>
              <a:rPr lang="en-US" sz="2400" b="1" dirty="0" smtClean="0">
                <a:latin typeface="Arial" pitchFamily="34" charset="0"/>
                <a:cs typeface="Arial" pitchFamily="34" charset="0"/>
              </a:rPr>
              <a:t>nodes.</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Files are added to </a:t>
            </a:r>
            <a:r>
              <a:rPr lang="en-US" sz="2400" b="1" dirty="0" err="1">
                <a:latin typeface="Arial" pitchFamily="34" charset="0"/>
                <a:cs typeface="Arial" pitchFamily="34" charset="0"/>
              </a:rPr>
              <a:t>Warewulf’s</a:t>
            </a:r>
            <a:r>
              <a:rPr lang="en-US" sz="2400" b="1" dirty="0">
                <a:latin typeface="Arial" pitchFamily="34" charset="0"/>
                <a:cs typeface="Arial" pitchFamily="34" charset="0"/>
              </a:rPr>
              <a:t> data store on the main node, and then can be provisioned (made available) to compute </a:t>
            </a:r>
            <a:r>
              <a:rPr lang="en-US" sz="2400" b="1" dirty="0" smtClean="0">
                <a:latin typeface="Arial" pitchFamily="34" charset="0"/>
                <a:cs typeface="Arial" pitchFamily="34" charset="0"/>
              </a:rPr>
              <a:t>nodes.</a:t>
            </a:r>
            <a:endParaRPr lang="en-US" sz="2400" b="1" dirty="0">
              <a:latin typeface="Arial" pitchFamily="34" charset="0"/>
              <a:cs typeface="Arial" pitchFamily="34" charset="0"/>
            </a:endParaRPr>
          </a:p>
          <a:p>
            <a:pPr marL="342900" indent="-342900" defTabSz="695291">
              <a:spcAft>
                <a:spcPts val="293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Can be used for user authentication by provisioning /</a:t>
            </a:r>
            <a:r>
              <a:rPr lang="en-US" sz="2400" b="1" dirty="0" err="1">
                <a:latin typeface="Arial" pitchFamily="34" charset="0"/>
                <a:cs typeface="Arial" pitchFamily="34" charset="0"/>
              </a:rPr>
              <a:t>etc</a:t>
            </a:r>
            <a:r>
              <a:rPr lang="en-US" sz="2400" b="1" dirty="0">
                <a:latin typeface="Arial" pitchFamily="34" charset="0"/>
                <a:cs typeface="Arial" pitchFamily="34" charset="0"/>
              </a:rPr>
              <a:t>/</a:t>
            </a:r>
            <a:r>
              <a:rPr lang="en-US" sz="2400" b="1" dirty="0" err="1">
                <a:latin typeface="Arial" pitchFamily="34" charset="0"/>
                <a:cs typeface="Arial" pitchFamily="34" charset="0"/>
              </a:rPr>
              <a:t>passwd</a:t>
            </a:r>
            <a:r>
              <a:rPr lang="en-US" sz="2400" b="1" dirty="0">
                <a:latin typeface="Arial" pitchFamily="34" charset="0"/>
                <a:cs typeface="Arial" pitchFamily="34" charset="0"/>
              </a:rPr>
              <a:t>, /</a:t>
            </a:r>
            <a:r>
              <a:rPr lang="en-US" sz="2400" b="1" dirty="0" err="1">
                <a:latin typeface="Arial" pitchFamily="34" charset="0"/>
                <a:cs typeface="Arial" pitchFamily="34" charset="0"/>
              </a:rPr>
              <a:t>etc</a:t>
            </a:r>
            <a:r>
              <a:rPr lang="en-US" sz="2400" b="1" dirty="0">
                <a:latin typeface="Arial" pitchFamily="34" charset="0"/>
                <a:cs typeface="Arial" pitchFamily="34" charset="0"/>
              </a:rPr>
              <a:t>/shadow and /</a:t>
            </a:r>
            <a:r>
              <a:rPr lang="en-US" sz="2400" b="1" dirty="0" err="1" smtClean="0">
                <a:latin typeface="Arial" pitchFamily="34" charset="0"/>
                <a:cs typeface="Arial" pitchFamily="34" charset="0"/>
              </a:rPr>
              <a:t>etc</a:t>
            </a:r>
            <a:r>
              <a:rPr lang="en-US" sz="2400" b="1" dirty="0" smtClean="0">
                <a:latin typeface="Arial" pitchFamily="34" charset="0"/>
                <a:cs typeface="Arial" pitchFamily="34" charset="0"/>
              </a:rPr>
              <a:t>/group.</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When using driver software in a heterogeneous environment (e.g. NVIDIA drivers on nodes with different versions of the Linux kernel), the </a:t>
            </a:r>
            <a:r>
              <a:rPr lang="en-US" sz="2400" b="1" dirty="0" err="1" smtClean="0">
                <a:latin typeface="Arial" pitchFamily="34" charset="0"/>
                <a:cs typeface="Arial" pitchFamily="34" charset="0"/>
              </a:rPr>
              <a:t>initramfs</a:t>
            </a:r>
            <a:r>
              <a:rPr lang="en-US" sz="2400" b="1" dirty="0" smtClean="0">
                <a:latin typeface="Arial" pitchFamily="34" charset="0"/>
                <a:cs typeface="Arial" pitchFamily="34" charset="0"/>
              </a:rPr>
              <a:t> created by Warewulf can be manually edited to add the required</a:t>
            </a:r>
            <a:r>
              <a:rPr lang="en-US" sz="2400" b="1" dirty="0">
                <a:latin typeface="Arial" pitchFamily="34" charset="0"/>
                <a:cs typeface="Arial" pitchFamily="34" charset="0"/>
              </a:rPr>
              <a:t> </a:t>
            </a:r>
            <a:r>
              <a:rPr lang="en-US" sz="2400" b="1" dirty="0" smtClean="0">
                <a:latin typeface="Arial" pitchFamily="34" charset="0"/>
                <a:cs typeface="Arial" pitchFamily="34" charset="0"/>
              </a:rPr>
              <a:t>kernel </a:t>
            </a:r>
            <a:r>
              <a:rPr lang="en-US" sz="2400" b="1" dirty="0" smtClean="0">
                <a:latin typeface="Arial" pitchFamily="34" charset="0"/>
                <a:cs typeface="Arial" pitchFamily="34" charset="0"/>
              </a:rPr>
              <a:t>modules.</a:t>
            </a:r>
            <a:endParaRPr lang="en-US" sz="2400" b="1" dirty="0" smtClean="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By default, Warewulf </a:t>
            </a:r>
            <a:r>
              <a:rPr lang="en-US" sz="2400" b="1" dirty="0" err="1" smtClean="0">
                <a:latin typeface="Arial" pitchFamily="34" charset="0"/>
                <a:cs typeface="Arial" pitchFamily="34" charset="0"/>
              </a:rPr>
              <a:t>initramfs</a:t>
            </a:r>
            <a:r>
              <a:rPr lang="en-US" sz="2400" b="1" dirty="0" smtClean="0">
                <a:latin typeface="Arial" pitchFamily="34" charset="0"/>
                <a:cs typeface="Arial" pitchFamily="34" charset="0"/>
              </a:rPr>
              <a:t> images </a:t>
            </a:r>
            <a:r>
              <a:rPr lang="en-US" sz="2400" b="1" dirty="0">
                <a:latin typeface="Arial" pitchFamily="34" charset="0"/>
                <a:cs typeface="Arial" pitchFamily="34" charset="0"/>
              </a:rPr>
              <a:t>are located in /</a:t>
            </a:r>
            <a:r>
              <a:rPr lang="en-US" sz="2400" b="1" dirty="0" err="1">
                <a:latin typeface="Arial" pitchFamily="34" charset="0"/>
                <a:cs typeface="Arial" pitchFamily="34" charset="0"/>
              </a:rPr>
              <a:t>var</a:t>
            </a:r>
            <a:r>
              <a:rPr lang="en-US" sz="2400" b="1" dirty="0">
                <a:latin typeface="Arial" pitchFamily="34" charset="0"/>
                <a:cs typeface="Arial" pitchFamily="34" charset="0"/>
              </a:rPr>
              <a:t>/lib/</a:t>
            </a:r>
            <a:r>
              <a:rPr lang="en-US" sz="2400" b="1" dirty="0" err="1">
                <a:latin typeface="Arial" pitchFamily="34" charset="0"/>
                <a:cs typeface="Arial" pitchFamily="34" charset="0"/>
              </a:rPr>
              <a:t>tftpboot</a:t>
            </a:r>
            <a:r>
              <a:rPr lang="en-US" sz="2400" b="1" dirty="0">
                <a:latin typeface="Arial" pitchFamily="34" charset="0"/>
                <a:cs typeface="Arial" pitchFamily="34" charset="0"/>
              </a:rPr>
              <a:t>/</a:t>
            </a:r>
            <a:r>
              <a:rPr lang="en-US" sz="2400" b="1" dirty="0" err="1">
                <a:latin typeface="Arial" pitchFamily="34" charset="0"/>
                <a:cs typeface="Arial" pitchFamily="34" charset="0"/>
              </a:rPr>
              <a:t>warewulf</a:t>
            </a:r>
            <a:r>
              <a:rPr lang="en-US" sz="2400" b="1" dirty="0">
                <a:latin typeface="Arial" pitchFamily="34" charset="0"/>
                <a:cs typeface="Arial" pitchFamily="34" charset="0"/>
              </a:rPr>
              <a:t>/bootstrap</a:t>
            </a:r>
            <a:r>
              <a:rPr lang="en-US" sz="2400" b="1" dirty="0" smtClean="0">
                <a:latin typeface="Arial" pitchFamily="34" charset="0"/>
                <a:cs typeface="Arial" pitchFamily="34" charset="0"/>
              </a:rPr>
              <a:t>/ and can be manipulated with the </a:t>
            </a:r>
            <a:r>
              <a:rPr lang="en-US" sz="2400" b="1" dirty="0" err="1" smtClean="0">
                <a:latin typeface="Arial" pitchFamily="34" charset="0"/>
                <a:cs typeface="Arial" pitchFamily="34" charset="0"/>
              </a:rPr>
              <a:t>cpio</a:t>
            </a:r>
            <a:r>
              <a:rPr lang="en-US" sz="2400" b="1" dirty="0" smtClean="0">
                <a:latin typeface="Arial" pitchFamily="34" charset="0"/>
                <a:cs typeface="Arial" pitchFamily="34" charset="0"/>
              </a:rPr>
              <a:t> </a:t>
            </a:r>
            <a:r>
              <a:rPr lang="en-US" sz="2400" b="1" dirty="0" smtClean="0">
                <a:latin typeface="Arial" pitchFamily="34" charset="0"/>
                <a:cs typeface="Arial" pitchFamily="34" charset="0"/>
              </a:rPr>
              <a:t>command.</a:t>
            </a:r>
            <a:endParaRPr lang="en-US" sz="2400" b="1" dirty="0" smtClean="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When changes are made to a Warewulf VNFS image, the compute nodes using that VNFS would normally have to be rebooted for the changes to take </a:t>
            </a:r>
            <a:r>
              <a:rPr lang="en-US" sz="2400" b="1" dirty="0" smtClean="0">
                <a:latin typeface="Arial" pitchFamily="34" charset="0"/>
                <a:cs typeface="Arial" pitchFamily="34" charset="0"/>
              </a:rPr>
              <a:t>effect. If this is undesirable</a:t>
            </a:r>
            <a:r>
              <a:rPr lang="en-US" sz="2400" b="1" dirty="0" smtClean="0">
                <a:latin typeface="Arial" pitchFamily="34" charset="0"/>
                <a:cs typeface="Arial" pitchFamily="34" charset="0"/>
              </a:rPr>
              <a:t>, the </a:t>
            </a:r>
            <a:r>
              <a:rPr lang="en-US" sz="2400" b="1" dirty="0" err="1" smtClean="0">
                <a:latin typeface="Arial" pitchFamily="34" charset="0"/>
                <a:cs typeface="Arial" pitchFamily="34" charset="0"/>
              </a:rPr>
              <a:t>wwgetvnfs</a:t>
            </a:r>
            <a:r>
              <a:rPr lang="en-US" sz="2400" b="1" dirty="0" smtClean="0">
                <a:latin typeface="Arial" pitchFamily="34" charset="0"/>
                <a:cs typeface="Arial" pitchFamily="34" charset="0"/>
              </a:rPr>
              <a:t> command can be used to reload the entire filesystem </a:t>
            </a:r>
            <a:r>
              <a:rPr lang="en-US" sz="2400" b="1" smtClean="0">
                <a:latin typeface="Arial" pitchFamily="34" charset="0"/>
                <a:cs typeface="Arial" pitchFamily="34" charset="0"/>
              </a:rPr>
              <a:t>without </a:t>
            </a:r>
            <a:r>
              <a:rPr lang="en-US" sz="2400" b="1" smtClean="0">
                <a:latin typeface="Arial" pitchFamily="34" charset="0"/>
                <a:cs typeface="Arial" pitchFamily="34" charset="0"/>
              </a:rPr>
              <a:t>rebooting the node.</a:t>
            </a:r>
            <a:endParaRPr lang="en-US" sz="2400" b="1" dirty="0" smtClean="0">
              <a:latin typeface="Arial" pitchFamily="34" charset="0"/>
              <a:cs typeface="Arial" pitchFamily="34" charset="0"/>
            </a:endParaRPr>
          </a:p>
        </p:txBody>
      </p:sp>
      <p:sp>
        <p:nvSpPr>
          <p:cNvPr id="47" name="Text Box 7"/>
          <p:cNvSpPr txBox="1">
            <a:spLocks noChangeArrowheads="1"/>
          </p:cNvSpPr>
          <p:nvPr/>
        </p:nvSpPr>
        <p:spPr bwMode="auto">
          <a:xfrm>
            <a:off x="27509373" y="17732829"/>
            <a:ext cx="8609427" cy="920931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1200"/>
              </a:spcAft>
              <a:tabLst>
                <a:tab pos="380981" algn="l"/>
              </a:tabLst>
              <a:defRPr/>
            </a:pPr>
            <a:r>
              <a:rPr lang="en-US" sz="3200" b="1" dirty="0">
                <a:solidFill>
                  <a:srgbClr val="333399"/>
                </a:solidFill>
                <a:latin typeface="Arial" pitchFamily="34" charset="0"/>
                <a:cs typeface="Arial" pitchFamily="34" charset="0"/>
              </a:rPr>
              <a:t>Summary</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A </a:t>
            </a:r>
            <a:r>
              <a:rPr lang="en-US" sz="2400" b="1" dirty="0" smtClean="0">
                <a:latin typeface="Arial" pitchFamily="34" charset="0"/>
                <a:cs typeface="Arial" pitchFamily="34" charset="0"/>
              </a:rPr>
              <a:t>heterogeneous cluster </a:t>
            </a:r>
            <a:r>
              <a:rPr lang="en-US" sz="2400" b="1" dirty="0">
                <a:latin typeface="Arial" pitchFamily="34" charset="0"/>
                <a:cs typeface="Arial" pitchFamily="34" charset="0"/>
              </a:rPr>
              <a:t>using a free software stack running on a collection of inexpensive compute nodes can be used to work on even the most computationally intensive </a:t>
            </a:r>
            <a:r>
              <a:rPr lang="en-US" sz="2400" b="1" dirty="0" smtClean="0">
                <a:latin typeface="Arial" pitchFamily="34" charset="0"/>
                <a:cs typeface="Arial" pitchFamily="34" charset="0"/>
              </a:rPr>
              <a:t>problems.</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Computing resources can be quickly assimilated using Warewulf and the queue </a:t>
            </a:r>
            <a:r>
              <a:rPr lang="en-US" sz="2400" b="1" dirty="0" smtClean="0">
                <a:latin typeface="Arial" pitchFamily="34" charset="0"/>
                <a:cs typeface="Arial" pitchFamily="34" charset="0"/>
              </a:rPr>
              <a:t>manager, and can be administrated from the main node</a:t>
            </a:r>
            <a:endParaRPr lang="en-US"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RAID and monitoring utilities can be used to minimize </a:t>
            </a:r>
            <a:r>
              <a:rPr lang="en-US" sz="2400" b="1" dirty="0" smtClean="0">
                <a:latin typeface="Arial" pitchFamily="34" charset="0"/>
                <a:cs typeface="Arial" pitchFamily="34" charset="0"/>
              </a:rPr>
              <a:t>downtime, identify </a:t>
            </a:r>
            <a:r>
              <a:rPr lang="en-US" sz="2400" b="1" dirty="0">
                <a:latin typeface="Arial" pitchFamily="34" charset="0"/>
                <a:cs typeface="Arial" pitchFamily="34" charset="0"/>
              </a:rPr>
              <a:t>system </a:t>
            </a:r>
            <a:r>
              <a:rPr lang="en-US" sz="2400" b="1" dirty="0" smtClean="0">
                <a:latin typeface="Arial" pitchFamily="34" charset="0"/>
                <a:cs typeface="Arial" pitchFamily="34" charset="0"/>
              </a:rPr>
              <a:t>bottlenecks and determine future growth directions.</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The Neuronix cluster has </a:t>
            </a:r>
            <a:r>
              <a:rPr lang="en-US" sz="2400" b="1" dirty="0" err="1" smtClean="0">
                <a:latin typeface="Arial" pitchFamily="34" charset="0"/>
                <a:cs typeface="Arial" pitchFamily="34" charset="0"/>
              </a:rPr>
              <a:t>has</a:t>
            </a:r>
            <a:r>
              <a:rPr lang="en-US" sz="2400" b="1" dirty="0" smtClean="0">
                <a:latin typeface="Arial" pitchFamily="34" charset="0"/>
                <a:cs typeface="Arial" pitchFamily="34" charset="0"/>
              </a:rPr>
              <a:t> 1.4TB of RAM, over 200 TB of hard </a:t>
            </a:r>
            <a:r>
              <a:rPr lang="en-US" sz="2400" b="1" dirty="0">
                <a:latin typeface="Arial" pitchFamily="34" charset="0"/>
                <a:cs typeface="Arial" pitchFamily="34" charset="0"/>
              </a:rPr>
              <a:t>disk capacity and </a:t>
            </a:r>
            <a:r>
              <a:rPr lang="en-US" sz="2400" b="1" dirty="0" smtClean="0">
                <a:latin typeface="Arial" pitchFamily="34" charset="0"/>
                <a:cs typeface="Arial" pitchFamily="34" charset="0"/>
              </a:rPr>
              <a:t>18944 CUDA cores</a:t>
            </a:r>
          </a:p>
          <a:p>
            <a:pPr defTabSz="695291">
              <a:spcAft>
                <a:spcPts val="1200"/>
              </a:spcAft>
              <a:buSzPct val="100000"/>
              <a:tabLst>
                <a:tab pos="380981" algn="l"/>
              </a:tabLst>
              <a:defRPr/>
            </a:pPr>
            <a:r>
              <a:rPr lang="en-US" sz="3200" b="1" dirty="0" smtClean="0">
                <a:solidFill>
                  <a:srgbClr val="333399"/>
                </a:solidFill>
                <a:latin typeface="Arial" pitchFamily="34" charset="0"/>
                <a:cs typeface="Arial" pitchFamily="34" charset="0"/>
              </a:rPr>
              <a:t>Acknowledgements</a:t>
            </a:r>
            <a:endParaRPr lang="en-US" sz="3200" b="1" dirty="0">
              <a:solidFill>
                <a:srgbClr val="333399"/>
              </a:solidFill>
              <a:latin typeface="Arial" pitchFamily="34" charset="0"/>
              <a:cs typeface="Arial" pitchFamily="34" charset="0"/>
            </a:endParaRPr>
          </a:p>
          <a:p>
            <a:pPr marL="342900" indent="-342900" defTabSz="695291">
              <a:spcAft>
                <a:spcPts val="1200"/>
              </a:spcAft>
              <a:buFont typeface="Arial" panose="020B0604020202020204" pitchFamily="34" charset="0"/>
              <a:buChar char="•"/>
              <a:tabLst>
                <a:tab pos="380981" algn="l"/>
              </a:tabLst>
              <a:defRPr/>
            </a:pPr>
            <a:r>
              <a:rPr lang="en-US" sz="2400" b="1" dirty="0">
                <a:latin typeface="Arial" pitchFamily="34" charset="0"/>
                <a:cs typeface="Arial" pitchFamily="34" charset="0"/>
              </a:rPr>
              <a:t>Research reported in this publication was most recently supported by the National Human Genome Research Institute of the National Institutes of Health under award number U01HG008468. The content is solely the responsibility of the authors and does not necessarily represent the official views of the National Institutes of Health.</a:t>
            </a:r>
          </a:p>
          <a:p>
            <a:pPr>
              <a:spcAft>
                <a:spcPts val="1200"/>
              </a:spcAft>
            </a:pPr>
            <a:endParaRPr lang="en-US" sz="4000" b="1" dirty="0" smtClean="0">
              <a:solidFill>
                <a:srgbClr val="333399"/>
              </a:solidFill>
              <a:latin typeface="Arial" pitchFamily="34" charset="0"/>
              <a:cs typeface="Arial" pitchFamily="34" charset="0"/>
            </a:endParaRPr>
          </a:p>
          <a:p>
            <a:pPr marL="571500" indent="-571500">
              <a:spcAft>
                <a:spcPts val="1200"/>
              </a:spcAft>
              <a:buFont typeface="Arial" panose="020B0604020202020204" pitchFamily="34" charset="0"/>
              <a:buChar char="•"/>
            </a:pPr>
            <a:endParaRPr lang="en-US" sz="4000" b="1" dirty="0" smtClean="0">
              <a:solidFill>
                <a:srgbClr val="333399"/>
              </a:solidFill>
              <a:latin typeface="Arial" pitchFamily="34" charset="0"/>
              <a:cs typeface="Arial" pitchFamily="34" charset="0"/>
            </a:endParaRPr>
          </a:p>
        </p:txBody>
      </p:sp>
      <p:sp>
        <p:nvSpPr>
          <p:cNvPr id="51" name="Text Box 7"/>
          <p:cNvSpPr txBox="1">
            <a:spLocks noChangeArrowheads="1"/>
          </p:cNvSpPr>
          <p:nvPr/>
        </p:nvSpPr>
        <p:spPr bwMode="auto">
          <a:xfrm>
            <a:off x="457197" y="12932229"/>
            <a:ext cx="8573399" cy="14009913"/>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274320" tIns="118872" rIns="274320" bIns="118872"/>
          <a:lstStyle/>
          <a:p>
            <a:pPr defTabSz="695291">
              <a:spcBef>
                <a:spcPts val="1200"/>
              </a:spcBef>
              <a:spcAft>
                <a:spcPts val="51200"/>
              </a:spcAft>
              <a:tabLst>
                <a:tab pos="380981" algn="l"/>
              </a:tabLst>
              <a:defRPr/>
            </a:pPr>
            <a:r>
              <a:rPr lang="en-US" sz="3200" b="1" dirty="0">
                <a:solidFill>
                  <a:srgbClr val="333399"/>
                </a:solidFill>
                <a:latin typeface="Arial" pitchFamily="34" charset="0"/>
                <a:cs typeface="Arial" pitchFamily="34" charset="0"/>
              </a:rPr>
              <a:t>The </a:t>
            </a:r>
            <a:r>
              <a:rPr lang="en-US" sz="3200" b="1" dirty="0" err="1">
                <a:solidFill>
                  <a:srgbClr val="333399"/>
                </a:solidFill>
                <a:latin typeface="Arial" pitchFamily="34" charset="0"/>
                <a:cs typeface="Arial" pitchFamily="34" charset="0"/>
              </a:rPr>
              <a:t>Neuronix</a:t>
            </a:r>
            <a:r>
              <a:rPr lang="en-US" sz="3200" b="1" dirty="0">
                <a:solidFill>
                  <a:srgbClr val="333399"/>
                </a:solidFill>
                <a:latin typeface="Arial" pitchFamily="34" charset="0"/>
                <a:cs typeface="Arial" pitchFamily="34" charset="0"/>
              </a:rPr>
              <a:t> </a:t>
            </a:r>
            <a:r>
              <a:rPr lang="en-US" sz="3200" b="1" dirty="0" smtClean="0">
                <a:solidFill>
                  <a:srgbClr val="333399"/>
                </a:solidFill>
                <a:latin typeface="Arial" pitchFamily="34" charset="0"/>
                <a:cs typeface="Arial" pitchFamily="34" charset="0"/>
              </a:rPr>
              <a:t>Cluster</a:t>
            </a:r>
            <a:endParaRPr lang="en-US" sz="2400" b="1" dirty="0" smtClean="0">
              <a:latin typeface="Arial" pitchFamily="34" charset="0"/>
              <a:cs typeface="Arial" pitchFamily="34" charset="0"/>
            </a:endParaRPr>
          </a:p>
          <a:p>
            <a:pPr defTabSz="695291">
              <a:spcAft>
                <a:spcPts val="1200"/>
              </a:spcAft>
              <a:buSzPct val="100000"/>
              <a:tabLst>
                <a:tab pos="380981" algn="l"/>
              </a:tabLst>
              <a:defRPr/>
            </a:pPr>
            <a:r>
              <a:rPr lang="en-US" sz="2400" b="1" dirty="0" smtClean="0">
                <a:latin typeface="Arial" pitchFamily="34" charset="0"/>
                <a:cs typeface="Arial" pitchFamily="34" charset="0"/>
              </a:rPr>
              <a:t>Login node: nedc_000</a:t>
            </a:r>
          </a:p>
          <a:p>
            <a:pPr marL="635000" lvl="2" indent="-368300" defTabSz="695291">
              <a:spcAft>
                <a:spcPts val="1200"/>
              </a:spcAft>
              <a:buFont typeface="Wingdings" charset="2"/>
              <a:buChar char="§"/>
              <a:defRPr/>
            </a:pPr>
            <a:r>
              <a:rPr lang="en-US" sz="2400" b="1" dirty="0" smtClean="0">
                <a:latin typeface="Arial" pitchFamily="34" charset="0"/>
                <a:cs typeface="Arial" pitchFamily="34" charset="0"/>
              </a:rPr>
              <a:t>42 TB HDD (14x3TB), 64 GB RAM</a:t>
            </a:r>
            <a:r>
              <a:rPr lang="en-US" sz="2400" b="1" dirty="0">
                <a:latin typeface="Arial" pitchFamily="34" charset="0"/>
                <a:cs typeface="Arial" pitchFamily="34" charset="0"/>
              </a:rPr>
              <a:t>, </a:t>
            </a:r>
            <a:r>
              <a:rPr lang="en-US" sz="2400" b="1" dirty="0" smtClean="0">
                <a:latin typeface="Arial" pitchFamily="34" charset="0"/>
                <a:cs typeface="Arial" pitchFamily="34" charset="0"/>
              </a:rPr>
              <a:t>2x Intel</a:t>
            </a:r>
            <a:r>
              <a:rPr lang="en-US" sz="2400" b="1" dirty="0">
                <a:latin typeface="Arial" pitchFamily="34" charset="0"/>
                <a:cs typeface="Arial" pitchFamily="34" charset="0"/>
              </a:rPr>
              <a:t> ®</a:t>
            </a:r>
            <a:r>
              <a:rPr lang="en-US" sz="2400" b="1" dirty="0" smtClean="0">
                <a:latin typeface="Arial" pitchFamily="34" charset="0"/>
                <a:cs typeface="Arial" pitchFamily="34" charset="0"/>
              </a:rPr>
              <a:t> Xeon</a:t>
            </a:r>
            <a:r>
              <a:rPr lang="en-US" sz="2400" b="1" dirty="0">
                <a:latin typeface="Arial" pitchFamily="34" charset="0"/>
                <a:cs typeface="Arial" pitchFamily="34" charset="0"/>
              </a:rPr>
              <a:t> ®</a:t>
            </a:r>
            <a:r>
              <a:rPr lang="en-US" sz="2400" b="1" dirty="0" smtClean="0">
                <a:latin typeface="Arial" pitchFamily="34" charset="0"/>
                <a:cs typeface="Arial" pitchFamily="34" charset="0"/>
              </a:rPr>
              <a:t> E5-2623 v3 (3.00 GHz)</a:t>
            </a:r>
          </a:p>
          <a:p>
            <a:pPr marL="342900" indent="-342900" defTabSz="695291">
              <a:spcAft>
                <a:spcPts val="1200"/>
              </a:spcAft>
              <a:buSzPct val="100000"/>
              <a:buFont typeface="Arial" panose="020B0604020202020204" pitchFamily="34" charset="0"/>
              <a:buChar char="•"/>
              <a:tabLst>
                <a:tab pos="380981" algn="l"/>
              </a:tabLst>
              <a:defRPr/>
            </a:pPr>
            <a:r>
              <a:rPr lang="en-US" sz="2400" b="1" dirty="0">
                <a:latin typeface="Arial" pitchFamily="34" charset="0"/>
                <a:cs typeface="Arial" pitchFamily="34" charset="0"/>
              </a:rPr>
              <a:t>CPU compute nodes: nedc_002 – nedc-005</a:t>
            </a:r>
          </a:p>
          <a:p>
            <a:pPr marL="635000" lvl="2" indent="-368300" defTabSz="695291">
              <a:spcAft>
                <a:spcPts val="1200"/>
              </a:spcAft>
              <a:buFont typeface="Wingdings" charset="2"/>
              <a:buChar char="§"/>
              <a:tabLst>
                <a:tab pos="380981" algn="l"/>
              </a:tabLst>
              <a:defRPr/>
            </a:pPr>
            <a:r>
              <a:rPr lang="en-US" sz="2400" b="1" dirty="0" smtClean="0">
                <a:latin typeface="Arial" pitchFamily="34" charset="0"/>
                <a:cs typeface="Arial" pitchFamily="34" charset="0"/>
              </a:rPr>
              <a:t>500GB SSD, 256 GB RAM,2x </a:t>
            </a:r>
            <a:r>
              <a:rPr lang="en-US" sz="2400" b="1" dirty="0">
                <a:latin typeface="Arial" pitchFamily="34" charset="0"/>
                <a:cs typeface="Arial" pitchFamily="34" charset="0"/>
              </a:rPr>
              <a:t>AMD Opteron™ </a:t>
            </a:r>
            <a:r>
              <a:rPr lang="en-US" sz="2400" b="1" dirty="0" smtClean="0">
                <a:latin typeface="Arial" pitchFamily="34" charset="0"/>
                <a:cs typeface="Arial" pitchFamily="34" charset="0"/>
              </a:rPr>
              <a:t>6378 (2.4 GHz)</a:t>
            </a:r>
          </a:p>
          <a:p>
            <a:pPr marL="342900" indent="-342900" defTabSz="695291">
              <a:spcAft>
                <a:spcPts val="1200"/>
              </a:spcAft>
              <a:buSzPct val="100000"/>
              <a:buFont typeface="Arial" panose="020B0604020202020204" pitchFamily="34" charset="0"/>
              <a:buChar char="•"/>
              <a:tabLst>
                <a:tab pos="380981" algn="l"/>
              </a:tabLst>
              <a:defRPr/>
            </a:pPr>
            <a:r>
              <a:rPr lang="en-US" sz="2400" b="1" dirty="0" smtClean="0">
                <a:latin typeface="Arial" pitchFamily="34" charset="0"/>
                <a:cs typeface="Arial" pitchFamily="34" charset="0"/>
              </a:rPr>
              <a:t>GPU compute node: nedc_006</a:t>
            </a:r>
          </a:p>
          <a:p>
            <a:pPr marL="635000" lvl="2" indent="-368300" defTabSz="695291">
              <a:spcAft>
                <a:spcPts val="1200"/>
              </a:spcAft>
              <a:buFont typeface="Wingdings" charset="2"/>
              <a:buChar char="§"/>
              <a:tabLst>
                <a:tab pos="380981" algn="l"/>
              </a:tabLst>
              <a:defRPr/>
            </a:pPr>
            <a:r>
              <a:rPr lang="en-US" sz="2400" b="1" dirty="0" smtClean="0">
                <a:latin typeface="Arial" pitchFamily="34" charset="0"/>
                <a:cs typeface="Arial" pitchFamily="34" charset="0"/>
              </a:rPr>
              <a:t>128GB SSD,  128 GB RAM, 2x </a:t>
            </a:r>
            <a:r>
              <a:rPr lang="pt-BR" sz="2400" b="1" dirty="0">
                <a:latin typeface="Arial" pitchFamily="34" charset="0"/>
                <a:cs typeface="Arial" pitchFamily="34" charset="0"/>
              </a:rPr>
              <a:t>Intel</a:t>
            </a:r>
            <a:r>
              <a:rPr lang="en-US" sz="2400" b="1" dirty="0">
                <a:latin typeface="Arial" pitchFamily="34" charset="0"/>
                <a:cs typeface="Arial" pitchFamily="34" charset="0"/>
              </a:rPr>
              <a:t> ®</a:t>
            </a:r>
            <a:r>
              <a:rPr lang="pt-BR" sz="2400" b="1" dirty="0">
                <a:latin typeface="Arial" pitchFamily="34" charset="0"/>
                <a:cs typeface="Arial" pitchFamily="34" charset="0"/>
              </a:rPr>
              <a:t> Xeon</a:t>
            </a:r>
            <a:r>
              <a:rPr lang="en-US" sz="2400" b="1" dirty="0">
                <a:latin typeface="Arial" pitchFamily="34" charset="0"/>
                <a:cs typeface="Arial" pitchFamily="34" charset="0"/>
              </a:rPr>
              <a:t> ®</a:t>
            </a:r>
            <a:r>
              <a:rPr lang="pt-BR" sz="2400" b="1" dirty="0">
                <a:latin typeface="Arial" pitchFamily="34" charset="0"/>
                <a:cs typeface="Arial" pitchFamily="34" charset="0"/>
              </a:rPr>
              <a:t> CPU E5-2603 v4 (</a:t>
            </a:r>
            <a:r>
              <a:rPr lang="pt-BR" sz="2400" b="1" dirty="0" smtClean="0">
                <a:latin typeface="Arial" pitchFamily="34" charset="0"/>
                <a:cs typeface="Arial" pitchFamily="34" charset="0"/>
              </a:rPr>
              <a:t>1.70GHz), </a:t>
            </a:r>
            <a:r>
              <a:rPr lang="pt-BR" sz="2400" b="1" dirty="0">
                <a:latin typeface="Arial" pitchFamily="34" charset="0"/>
                <a:cs typeface="Arial" pitchFamily="34" charset="0"/>
              </a:rPr>
              <a:t>4x NVIDIA GeForce GTX 980 </a:t>
            </a:r>
            <a:r>
              <a:rPr lang="pt-BR" sz="2400" b="1" dirty="0" smtClean="0">
                <a:latin typeface="Arial" pitchFamily="34" charset="0"/>
                <a:cs typeface="Arial" pitchFamily="34" charset="0"/>
              </a:rPr>
              <a:t>Ti</a:t>
            </a:r>
            <a:endParaRPr lang="pt-BR" sz="2400" b="1" dirty="0">
              <a:latin typeface="Arial" pitchFamily="34" charset="0"/>
              <a:cs typeface="Arial" pitchFamily="34" charset="0"/>
            </a:endParaRPr>
          </a:p>
          <a:p>
            <a:pPr marL="342900" indent="-342900" defTabSz="695291">
              <a:spcAft>
                <a:spcPts val="1200"/>
              </a:spcAft>
              <a:buSzPct val="100000"/>
              <a:buFont typeface="Arial" panose="020B0604020202020204" pitchFamily="34" charset="0"/>
              <a:buChar char="•"/>
              <a:tabLst>
                <a:tab pos="380981" algn="l"/>
              </a:tabLst>
              <a:defRPr/>
            </a:pPr>
            <a:r>
              <a:rPr lang="pt-BR" sz="2400" b="1" dirty="0">
                <a:latin typeface="Arial" pitchFamily="34" charset="0"/>
                <a:cs typeface="Arial" pitchFamily="34" charset="0"/>
              </a:rPr>
              <a:t>GPU compute node: nedc_007</a:t>
            </a:r>
          </a:p>
          <a:p>
            <a:pPr marL="635000" lvl="2" indent="-368300" defTabSz="695291">
              <a:spcAft>
                <a:spcPts val="1200"/>
              </a:spcAft>
              <a:buFont typeface="Wingdings" charset="2"/>
              <a:buChar char="§"/>
              <a:tabLst>
                <a:tab pos="380981" algn="l"/>
              </a:tabLst>
              <a:defRPr/>
            </a:pPr>
            <a:r>
              <a:rPr lang="pt-BR" sz="2400" b="1" dirty="0" smtClean="0">
                <a:latin typeface="Arial" pitchFamily="34" charset="0"/>
                <a:cs typeface="Arial" pitchFamily="34" charset="0"/>
              </a:rPr>
              <a:t>500GB SSD, 128 GB RAM, </a:t>
            </a:r>
            <a:r>
              <a:rPr lang="en-US" sz="2400" b="1" dirty="0" smtClean="0">
                <a:latin typeface="Arial" pitchFamily="34" charset="0"/>
                <a:cs typeface="Arial" pitchFamily="34" charset="0"/>
              </a:rPr>
              <a:t>2x </a:t>
            </a:r>
            <a:r>
              <a:rPr lang="pt-BR" sz="2400" b="1" dirty="0">
                <a:latin typeface="Arial" pitchFamily="34" charset="0"/>
                <a:cs typeface="Arial" pitchFamily="34" charset="0"/>
              </a:rPr>
              <a:t>Intel</a:t>
            </a:r>
            <a:r>
              <a:rPr lang="en-US" sz="2400" b="1" dirty="0">
                <a:latin typeface="Arial" pitchFamily="34" charset="0"/>
                <a:cs typeface="Arial" pitchFamily="34" charset="0"/>
              </a:rPr>
              <a:t> ®</a:t>
            </a:r>
            <a:r>
              <a:rPr lang="pt-BR" sz="2400" b="1" dirty="0">
                <a:latin typeface="Arial" pitchFamily="34" charset="0"/>
                <a:cs typeface="Arial" pitchFamily="34" charset="0"/>
              </a:rPr>
              <a:t> Xeon</a:t>
            </a:r>
            <a:r>
              <a:rPr lang="en-US" sz="2400" b="1" dirty="0">
                <a:latin typeface="Arial" pitchFamily="34" charset="0"/>
                <a:cs typeface="Arial" pitchFamily="34" charset="0"/>
              </a:rPr>
              <a:t> ®</a:t>
            </a:r>
            <a:r>
              <a:rPr lang="pt-BR" sz="2400" b="1" dirty="0">
                <a:latin typeface="Arial" pitchFamily="34" charset="0"/>
                <a:cs typeface="Arial" pitchFamily="34" charset="0"/>
              </a:rPr>
              <a:t> CPU E5-2603 v4 </a:t>
            </a:r>
            <a:r>
              <a:rPr lang="pt-BR" sz="2400" b="1" dirty="0" smtClean="0">
                <a:latin typeface="Arial" pitchFamily="34" charset="0"/>
                <a:cs typeface="Arial" pitchFamily="34" charset="0"/>
              </a:rPr>
              <a:t>(1.70GHz), 4x </a:t>
            </a:r>
            <a:r>
              <a:rPr lang="pt-BR" sz="2400" b="1" dirty="0">
                <a:latin typeface="Arial" pitchFamily="34" charset="0"/>
                <a:cs typeface="Arial" pitchFamily="34" charset="0"/>
              </a:rPr>
              <a:t>NVIDIA GeForce GTX </a:t>
            </a:r>
            <a:r>
              <a:rPr lang="pt-BR" sz="2400" b="1" dirty="0" smtClean="0">
                <a:latin typeface="Arial" pitchFamily="34" charset="0"/>
                <a:cs typeface="Arial" pitchFamily="34" charset="0"/>
              </a:rPr>
              <a:t>1070</a:t>
            </a:r>
          </a:p>
          <a:p>
            <a:pPr marL="342900" lvl="2" indent="-342900" defTabSz="695291">
              <a:spcAft>
                <a:spcPts val="1200"/>
              </a:spcAft>
              <a:buSzPct val="100000"/>
              <a:buFont typeface="Arial" panose="020B0604020202020204" pitchFamily="34" charset="0"/>
              <a:buChar char="•"/>
              <a:tabLst>
                <a:tab pos="380981" algn="l"/>
              </a:tabLst>
              <a:defRPr/>
            </a:pPr>
            <a:r>
              <a:rPr lang="pt-BR" sz="2400" b="1" dirty="0" smtClean="0">
                <a:latin typeface="Arial" pitchFamily="34" charset="0"/>
                <a:cs typeface="Arial" pitchFamily="34" charset="0"/>
              </a:rPr>
              <a:t>Newest node (nedc_008): 4x NVIDIA</a:t>
            </a:r>
            <a:r>
              <a:rPr lang="en-US" sz="2400" b="1" dirty="0" smtClean="0">
                <a:latin typeface="Arial" pitchFamily="34" charset="0"/>
                <a:cs typeface="Arial" pitchFamily="34" charset="0"/>
              </a:rPr>
              <a:t> Tesla P40</a:t>
            </a:r>
            <a:endParaRPr lang="en-US" sz="2400" b="1" dirty="0">
              <a:latin typeface="Arial" pitchFamily="34" charset="0"/>
              <a:cs typeface="Arial" pitchFamily="34" charset="0"/>
            </a:endParaRPr>
          </a:p>
          <a:p>
            <a:pPr defTabSz="695291">
              <a:spcAft>
                <a:spcPts val="1200"/>
              </a:spcAft>
              <a:tabLst>
                <a:tab pos="380981" algn="l"/>
              </a:tabLst>
              <a:defRPr/>
            </a:pPr>
            <a:endParaRPr lang="en-US" sz="4000" b="1" dirty="0" smtClean="0">
              <a:solidFill>
                <a:srgbClr val="333399"/>
              </a:solidFill>
              <a:latin typeface="Arial" pitchFamily="34" charset="0"/>
              <a:cs typeface="Arial" pitchFamily="34" charset="0"/>
            </a:endParaRPr>
          </a:p>
          <a:p>
            <a:pPr defTabSz="695291">
              <a:spcAft>
                <a:spcPts val="1200"/>
              </a:spcAft>
              <a:tabLst>
                <a:tab pos="380981" algn="l"/>
              </a:tabLst>
              <a:defRPr/>
            </a:pPr>
            <a:endParaRPr lang="en-US" sz="4000" b="1" dirty="0" smtClean="0">
              <a:solidFill>
                <a:srgbClr val="333399"/>
              </a:solidFill>
              <a:latin typeface="Arial" pitchFamily="34" charset="0"/>
              <a:cs typeface="Arial" pitchFamily="34" charset="0"/>
            </a:endParaRPr>
          </a:p>
        </p:txBody>
      </p:sp>
      <p:pic>
        <p:nvPicPr>
          <p:cNvPr id="2" name="Picture 1"/>
          <p:cNvPicPr>
            <a:picLocks noChangeAspect="1"/>
          </p:cNvPicPr>
          <p:nvPr/>
        </p:nvPicPr>
        <p:blipFill>
          <a:blip r:embed="rId5"/>
          <a:stretch>
            <a:fillRect/>
          </a:stretch>
        </p:blipFill>
        <p:spPr>
          <a:xfrm>
            <a:off x="18807692" y="18656895"/>
            <a:ext cx="7961099" cy="5793473"/>
          </a:xfrm>
          <a:prstGeom prst="rect">
            <a:avLst/>
          </a:prstGeom>
          <a:effectLst>
            <a:outerShdw blurRad="50800" dist="76200" dir="2700000" algn="tl" rotWithShape="0">
              <a:prstClr val="black">
                <a:alpha val="40000"/>
              </a:prstClr>
            </a:outerShdw>
          </a:effectLst>
        </p:spPr>
      </p:pic>
      <p:sp>
        <p:nvSpPr>
          <p:cNvPr id="20" name="Rounded Rectangle 19"/>
          <p:cNvSpPr/>
          <p:nvPr/>
        </p:nvSpPr>
        <p:spPr>
          <a:xfrm>
            <a:off x="29734750" y="8295411"/>
            <a:ext cx="3990762" cy="6254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800" b="1" dirty="0" smtClean="0">
                <a:solidFill>
                  <a:schemeClr val="tx1"/>
                </a:solidFill>
                <a:latin typeface="Arial" charset="0"/>
                <a:ea typeface="Arial" charset="0"/>
                <a:cs typeface="Arial" charset="0"/>
              </a:rPr>
              <a:t>Example: provisioning /</a:t>
            </a:r>
            <a:r>
              <a:rPr lang="en-US" sz="1800" b="1" dirty="0" err="1" smtClean="0">
                <a:solidFill>
                  <a:schemeClr val="tx1"/>
                </a:solidFill>
                <a:latin typeface="Arial" charset="0"/>
                <a:ea typeface="Arial" charset="0"/>
                <a:cs typeface="Arial" charset="0"/>
              </a:rPr>
              <a:t>etc</a:t>
            </a:r>
            <a:r>
              <a:rPr lang="en-US" sz="1800" b="1" dirty="0" smtClean="0">
                <a:solidFill>
                  <a:schemeClr val="tx1"/>
                </a:solidFill>
                <a:latin typeface="Arial" charset="0"/>
                <a:ea typeface="Arial" charset="0"/>
                <a:cs typeface="Arial" charset="0"/>
              </a:rPr>
              <a:t>/</a:t>
            </a:r>
            <a:r>
              <a:rPr lang="en-US" sz="1800" b="1" dirty="0" err="1" smtClean="0">
                <a:solidFill>
                  <a:schemeClr val="tx1"/>
                </a:solidFill>
                <a:latin typeface="Arial" charset="0"/>
                <a:ea typeface="Arial" charset="0"/>
                <a:cs typeface="Arial" charset="0"/>
              </a:rPr>
              <a:t>bashrc</a:t>
            </a:r>
            <a:endParaRPr lang="en-US" sz="1800" b="1" dirty="0">
              <a:solidFill>
                <a:schemeClr val="tx1"/>
              </a:solidFill>
              <a:latin typeface="Arial" charset="0"/>
              <a:ea typeface="Arial" charset="0"/>
              <a:cs typeface="Arial" charset="0"/>
            </a:endParaRPr>
          </a:p>
        </p:txBody>
      </p:sp>
      <p:sp>
        <p:nvSpPr>
          <p:cNvPr id="29" name="Down Arrow 28"/>
          <p:cNvSpPr/>
          <p:nvPr/>
        </p:nvSpPr>
        <p:spPr>
          <a:xfrm>
            <a:off x="31432912" y="8927931"/>
            <a:ext cx="594441" cy="60047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800" b="1" dirty="0">
              <a:latin typeface="Arial" charset="0"/>
              <a:ea typeface="Arial" charset="0"/>
              <a:cs typeface="Arial" charset="0"/>
            </a:endParaRPr>
          </a:p>
        </p:txBody>
      </p:sp>
      <p:sp>
        <p:nvSpPr>
          <p:cNvPr id="32" name="Rounded Rectangle 31"/>
          <p:cNvSpPr/>
          <p:nvPr/>
        </p:nvSpPr>
        <p:spPr>
          <a:xfrm>
            <a:off x="9976319" y="6352278"/>
            <a:ext cx="2152651" cy="15370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solidFill>
                  <a:schemeClr val="bg1"/>
                </a:solidFill>
                <a:latin typeface="Arial" charset="0"/>
                <a:ea typeface="Arial" charset="0"/>
                <a:cs typeface="Arial" charset="0"/>
              </a:rPr>
              <a:t>Haswell:</a:t>
            </a:r>
          </a:p>
          <a:p>
            <a:pPr algn="ctr"/>
            <a:r>
              <a:rPr lang="en-US" sz="1800" b="1" dirty="0" smtClean="0">
                <a:solidFill>
                  <a:schemeClr val="tx1"/>
                </a:solidFill>
                <a:latin typeface="Arial" charset="0"/>
                <a:ea typeface="Arial" charset="0"/>
                <a:cs typeface="Arial" charset="0"/>
              </a:rPr>
              <a:t>nedc_000</a:t>
            </a:r>
          </a:p>
          <a:p>
            <a:pPr algn="ctr"/>
            <a:r>
              <a:rPr lang="en-US" sz="1800" b="1" dirty="0" smtClean="0">
                <a:solidFill>
                  <a:schemeClr val="tx1"/>
                </a:solidFill>
                <a:latin typeface="Arial" charset="0"/>
                <a:ea typeface="Arial" charset="0"/>
                <a:cs typeface="Arial" charset="0"/>
              </a:rPr>
              <a:t>nedc_001</a:t>
            </a:r>
          </a:p>
          <a:p>
            <a:pPr algn="ctr"/>
            <a:r>
              <a:rPr lang="en-US" sz="1800" b="1" dirty="0" smtClean="0">
                <a:solidFill>
                  <a:schemeClr val="tx1"/>
                </a:solidFill>
                <a:latin typeface="Arial" charset="0"/>
                <a:ea typeface="Arial" charset="0"/>
                <a:cs typeface="Arial" charset="0"/>
              </a:rPr>
              <a:t>nedc_100</a:t>
            </a:r>
            <a:endParaRPr lang="en-US" sz="1800" b="1" dirty="0">
              <a:solidFill>
                <a:schemeClr val="tx1"/>
              </a:solidFill>
              <a:latin typeface="Arial" charset="0"/>
              <a:ea typeface="Arial" charset="0"/>
              <a:cs typeface="Arial" charset="0"/>
            </a:endParaRPr>
          </a:p>
        </p:txBody>
      </p:sp>
      <p:sp>
        <p:nvSpPr>
          <p:cNvPr id="43" name="Rounded Rectangle 42"/>
          <p:cNvSpPr/>
          <p:nvPr/>
        </p:nvSpPr>
        <p:spPr>
          <a:xfrm>
            <a:off x="12658749" y="6352278"/>
            <a:ext cx="2152651" cy="15370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solidFill>
                  <a:schemeClr val="bg1"/>
                </a:solidFill>
                <a:latin typeface="Arial" charset="0"/>
                <a:ea typeface="Arial" charset="0"/>
                <a:cs typeface="Arial" charset="0"/>
              </a:rPr>
              <a:t>Bdver2:</a:t>
            </a:r>
          </a:p>
          <a:p>
            <a:pPr algn="ctr"/>
            <a:r>
              <a:rPr lang="en-US" sz="1800" b="1" dirty="0" smtClean="0">
                <a:solidFill>
                  <a:schemeClr val="tx1"/>
                </a:solidFill>
                <a:latin typeface="Arial" charset="0"/>
                <a:ea typeface="Arial" charset="0"/>
                <a:cs typeface="Arial" charset="0"/>
              </a:rPr>
              <a:t>nedc_002</a:t>
            </a:r>
          </a:p>
          <a:p>
            <a:pPr algn="ctr"/>
            <a:r>
              <a:rPr lang="en-US" sz="1800" b="1" dirty="0" smtClean="0">
                <a:solidFill>
                  <a:schemeClr val="tx1"/>
                </a:solidFill>
                <a:latin typeface="Arial" charset="0"/>
                <a:ea typeface="Arial" charset="0"/>
                <a:cs typeface="Arial" charset="0"/>
              </a:rPr>
              <a:t>nedc_003</a:t>
            </a:r>
          </a:p>
          <a:p>
            <a:pPr algn="ctr"/>
            <a:r>
              <a:rPr lang="en-US" sz="1800" b="1" dirty="0" smtClean="0">
                <a:solidFill>
                  <a:schemeClr val="tx1"/>
                </a:solidFill>
                <a:latin typeface="Arial" charset="0"/>
                <a:ea typeface="Arial" charset="0"/>
                <a:cs typeface="Arial" charset="0"/>
              </a:rPr>
              <a:t>nedc_004</a:t>
            </a:r>
          </a:p>
          <a:p>
            <a:pPr algn="ctr"/>
            <a:r>
              <a:rPr lang="en-US" sz="1800" b="1" dirty="0">
                <a:solidFill>
                  <a:schemeClr val="tx1"/>
                </a:solidFill>
                <a:latin typeface="Arial" charset="0"/>
                <a:ea typeface="Arial" charset="0"/>
                <a:cs typeface="Arial" charset="0"/>
              </a:rPr>
              <a:t>n</a:t>
            </a:r>
            <a:r>
              <a:rPr lang="en-US" sz="1800" b="1" dirty="0" smtClean="0">
                <a:solidFill>
                  <a:schemeClr val="tx1"/>
                </a:solidFill>
                <a:latin typeface="Arial" charset="0"/>
                <a:ea typeface="Arial" charset="0"/>
                <a:cs typeface="Arial" charset="0"/>
              </a:rPr>
              <a:t>edc_005</a:t>
            </a:r>
            <a:endParaRPr lang="en-US" sz="1800" b="1" dirty="0">
              <a:solidFill>
                <a:schemeClr val="tx1"/>
              </a:solidFill>
              <a:latin typeface="Arial" charset="0"/>
              <a:ea typeface="Arial" charset="0"/>
              <a:cs typeface="Arial" charset="0"/>
            </a:endParaRPr>
          </a:p>
        </p:txBody>
      </p:sp>
      <p:sp>
        <p:nvSpPr>
          <p:cNvPr id="44" name="Rounded Rectangle 43"/>
          <p:cNvSpPr/>
          <p:nvPr/>
        </p:nvSpPr>
        <p:spPr>
          <a:xfrm>
            <a:off x="15341179" y="6352278"/>
            <a:ext cx="2152651" cy="153708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800" b="1" dirty="0" smtClean="0">
                <a:solidFill>
                  <a:schemeClr val="bg1"/>
                </a:solidFill>
                <a:latin typeface="Arial" charset="0"/>
                <a:ea typeface="Arial" charset="0"/>
                <a:cs typeface="Arial" charset="0"/>
              </a:rPr>
              <a:t>Broadwell:</a:t>
            </a:r>
          </a:p>
          <a:p>
            <a:pPr algn="ctr"/>
            <a:r>
              <a:rPr lang="en-US" sz="1800" b="1" dirty="0" smtClean="0">
                <a:solidFill>
                  <a:schemeClr val="tx1"/>
                </a:solidFill>
                <a:latin typeface="Arial" charset="0"/>
                <a:ea typeface="Arial" charset="0"/>
                <a:cs typeface="Arial" charset="0"/>
              </a:rPr>
              <a:t>nedc_000</a:t>
            </a:r>
          </a:p>
          <a:p>
            <a:pPr algn="ctr"/>
            <a:r>
              <a:rPr lang="en-US" sz="1800" b="1" dirty="0" smtClean="0">
                <a:solidFill>
                  <a:schemeClr val="tx1"/>
                </a:solidFill>
                <a:latin typeface="Arial" charset="0"/>
                <a:ea typeface="Arial" charset="0"/>
                <a:cs typeface="Arial" charset="0"/>
              </a:rPr>
              <a:t>nedc_001</a:t>
            </a:r>
          </a:p>
          <a:p>
            <a:pPr algn="ctr"/>
            <a:r>
              <a:rPr lang="en-US" sz="1800" b="1" dirty="0" smtClean="0">
                <a:solidFill>
                  <a:schemeClr val="tx1"/>
                </a:solidFill>
                <a:latin typeface="Arial" charset="0"/>
                <a:ea typeface="Arial" charset="0"/>
                <a:cs typeface="Arial" charset="0"/>
              </a:rPr>
              <a:t>nedc_100</a:t>
            </a:r>
            <a:endParaRPr lang="en-US" sz="1800" b="1" dirty="0">
              <a:solidFill>
                <a:schemeClr val="tx1"/>
              </a:solidFill>
              <a:latin typeface="Arial" charset="0"/>
              <a:ea typeface="Arial" charset="0"/>
              <a:cs typeface="Arial" charset="0"/>
            </a:endParaRPr>
          </a:p>
        </p:txBody>
      </p:sp>
      <p:sp>
        <p:nvSpPr>
          <p:cNvPr id="33" name="Rounded Rectangle 32"/>
          <p:cNvSpPr/>
          <p:nvPr/>
        </p:nvSpPr>
        <p:spPr>
          <a:xfrm>
            <a:off x="9976319" y="4846568"/>
            <a:ext cx="7517510" cy="8099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b="1" dirty="0">
                <a:solidFill>
                  <a:schemeClr val="tx1"/>
                </a:solidFill>
                <a:latin typeface="Arial" charset="0"/>
                <a:ea typeface="Arial" charset="0"/>
                <a:cs typeface="Arial" charset="0"/>
              </a:rPr>
              <a:t>n</a:t>
            </a:r>
            <a:r>
              <a:rPr lang="en-US" sz="2400" b="1" dirty="0" smtClean="0">
                <a:solidFill>
                  <a:schemeClr val="tx1"/>
                </a:solidFill>
                <a:latin typeface="Arial" charset="0"/>
                <a:ea typeface="Arial" charset="0"/>
                <a:cs typeface="Arial" charset="0"/>
              </a:rPr>
              <a:t>edc_000:</a:t>
            </a:r>
          </a:p>
          <a:p>
            <a:pPr>
              <a:tabLst>
                <a:tab pos="952500" algn="ctr"/>
                <a:tab pos="3640138" algn="ctr"/>
                <a:tab pos="6286500" algn="ctr"/>
              </a:tabLst>
            </a:pPr>
            <a:r>
              <a:rPr lang="en-US" sz="1800" b="1" dirty="0">
                <a:solidFill>
                  <a:schemeClr val="tx1"/>
                </a:solidFill>
                <a:latin typeface="Arial" charset="0"/>
                <a:ea typeface="Arial" charset="0"/>
                <a:cs typeface="Arial" charset="0"/>
              </a:rPr>
              <a:t>	</a:t>
            </a:r>
            <a:r>
              <a:rPr lang="en-US" sz="1800" b="1" dirty="0" smtClean="0">
                <a:latin typeface="Arial" charset="0"/>
                <a:ea typeface="Arial" charset="0"/>
                <a:cs typeface="Arial" charset="0"/>
              </a:rPr>
              <a:t>/</a:t>
            </a:r>
            <a:r>
              <a:rPr lang="en-US" sz="1800" b="1" dirty="0" err="1" smtClean="0">
                <a:latin typeface="Arial" charset="0"/>
                <a:ea typeface="Arial" charset="0"/>
                <a:cs typeface="Arial" charset="0"/>
              </a:rPr>
              <a:t>haswell</a:t>
            </a:r>
            <a:r>
              <a:rPr lang="en-US" sz="1800" b="1" dirty="0" smtClean="0">
                <a:latin typeface="Arial" charset="0"/>
                <a:ea typeface="Arial" charset="0"/>
                <a:cs typeface="Arial" charset="0"/>
              </a:rPr>
              <a:t>	/bdver2	/</a:t>
            </a:r>
            <a:r>
              <a:rPr lang="en-US" sz="1800" b="1" dirty="0" err="1" smtClean="0">
                <a:latin typeface="Arial" charset="0"/>
                <a:ea typeface="Arial" charset="0"/>
                <a:cs typeface="Arial" charset="0"/>
              </a:rPr>
              <a:t>broadwell</a:t>
            </a:r>
            <a:endParaRPr lang="en-US" sz="1800" b="1" dirty="0" smtClean="0">
              <a:solidFill>
                <a:schemeClr val="tx1"/>
              </a:solidFill>
              <a:latin typeface="Arial" charset="0"/>
              <a:ea typeface="Arial" charset="0"/>
              <a:cs typeface="Arial" charset="0"/>
            </a:endParaRPr>
          </a:p>
          <a:p>
            <a:pPr algn="ctr"/>
            <a:endParaRPr lang="en-US" sz="1800" b="1" dirty="0">
              <a:solidFill>
                <a:schemeClr val="tx1"/>
              </a:solidFill>
              <a:latin typeface="Arial" charset="0"/>
              <a:ea typeface="Arial" charset="0"/>
              <a:cs typeface="Arial" charset="0"/>
            </a:endParaRPr>
          </a:p>
          <a:p>
            <a:pPr algn="ctr"/>
            <a:endParaRPr lang="en-US" sz="1800" b="1" dirty="0">
              <a:solidFill>
                <a:schemeClr val="tx1"/>
              </a:solidFill>
              <a:latin typeface="Arial" charset="0"/>
              <a:ea typeface="Arial" charset="0"/>
              <a:cs typeface="Arial" charset="0"/>
            </a:endParaRPr>
          </a:p>
        </p:txBody>
      </p:sp>
      <p:sp>
        <p:nvSpPr>
          <p:cNvPr id="36" name="TextBox 35"/>
          <p:cNvSpPr txBox="1"/>
          <p:nvPr/>
        </p:nvSpPr>
        <p:spPr>
          <a:xfrm>
            <a:off x="9488158" y="8121431"/>
            <a:ext cx="8549929" cy="369332"/>
          </a:xfrm>
          <a:prstGeom prst="rect">
            <a:avLst/>
          </a:prstGeom>
          <a:noFill/>
        </p:spPr>
        <p:txBody>
          <a:bodyPr wrap="square" rtlCol="0">
            <a:spAutoFit/>
          </a:bodyPr>
          <a:lstStyle/>
          <a:p>
            <a:pPr algn="ctr"/>
            <a:r>
              <a:rPr lang="en-US" sz="1800" b="1" dirty="0">
                <a:latin typeface="Arial" charset="0"/>
                <a:ea typeface="Arial" charset="0"/>
                <a:cs typeface="Arial" charset="0"/>
              </a:rPr>
              <a:t>A</a:t>
            </a:r>
            <a:r>
              <a:rPr lang="en-US" sz="1800" b="1" dirty="0" smtClean="0">
                <a:latin typeface="Arial" charset="0"/>
                <a:ea typeface="Arial" charset="0"/>
                <a:cs typeface="Arial" charset="0"/>
              </a:rPr>
              <a:t> </a:t>
            </a:r>
            <a:r>
              <a:rPr lang="en-US" sz="1800" b="1" dirty="0">
                <a:latin typeface="Arial" charset="0"/>
                <a:ea typeface="Arial" charset="0"/>
                <a:cs typeface="Arial" charset="0"/>
              </a:rPr>
              <a:t>H</a:t>
            </a:r>
            <a:r>
              <a:rPr lang="en-US" sz="1800" b="1" dirty="0" smtClean="0">
                <a:latin typeface="Arial" charset="0"/>
                <a:ea typeface="Arial" charset="0"/>
                <a:cs typeface="Arial" charset="0"/>
              </a:rPr>
              <a:t>eterogeneous Microarchitecture Environment</a:t>
            </a:r>
            <a:endParaRPr lang="en-US" sz="1800" b="1" dirty="0">
              <a:latin typeface="Arial" charset="0"/>
              <a:ea typeface="Arial" charset="0"/>
              <a:cs typeface="Arial" charset="0"/>
            </a:endParaRPr>
          </a:p>
        </p:txBody>
      </p:sp>
      <p:cxnSp>
        <p:nvCxnSpPr>
          <p:cNvPr id="48" name="Straight Arrow Connector 47"/>
          <p:cNvCxnSpPr/>
          <p:nvPr/>
        </p:nvCxnSpPr>
        <p:spPr>
          <a:xfrm flipV="1">
            <a:off x="11052644" y="5837169"/>
            <a:ext cx="0" cy="51510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p:cNvCxnSpPr/>
          <p:nvPr/>
        </p:nvCxnSpPr>
        <p:spPr>
          <a:xfrm flipV="1">
            <a:off x="13732835" y="5808867"/>
            <a:ext cx="0" cy="51510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54" name="Straight Arrow Connector 53"/>
          <p:cNvCxnSpPr/>
          <p:nvPr/>
        </p:nvCxnSpPr>
        <p:spPr>
          <a:xfrm flipV="1">
            <a:off x="16385263" y="5808866"/>
            <a:ext cx="0" cy="515109"/>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59" name="Rounded Rectangle 58"/>
          <p:cNvSpPr/>
          <p:nvPr/>
        </p:nvSpPr>
        <p:spPr>
          <a:xfrm>
            <a:off x="9892858" y="17398686"/>
            <a:ext cx="4894607" cy="130747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2400" dirty="0" err="1" smtClean="0"/>
              <a:t>gpu</a:t>
            </a:r>
            <a:endParaRPr lang="en-US" sz="2400" dirty="0"/>
          </a:p>
        </p:txBody>
      </p:sp>
      <p:sp>
        <p:nvSpPr>
          <p:cNvPr id="60" name="TextBox 59"/>
          <p:cNvSpPr txBox="1"/>
          <p:nvPr/>
        </p:nvSpPr>
        <p:spPr>
          <a:xfrm>
            <a:off x="9892858" y="18889680"/>
            <a:ext cx="2177634" cy="646331"/>
          </a:xfrm>
          <a:prstGeom prst="rect">
            <a:avLst/>
          </a:prstGeom>
          <a:noFill/>
        </p:spPr>
        <p:txBody>
          <a:bodyPr wrap="square" rtlCol="0">
            <a:spAutoFit/>
          </a:bodyPr>
          <a:lstStyle/>
          <a:p>
            <a:r>
              <a:rPr lang="en-US" sz="1800" b="1" dirty="0" smtClean="0">
                <a:latin typeface="Arial" charset="0"/>
                <a:ea typeface="Arial" charset="0"/>
                <a:cs typeface="Arial" charset="0"/>
              </a:rPr>
              <a:t>nedc_006</a:t>
            </a:r>
          </a:p>
          <a:p>
            <a:r>
              <a:rPr lang="en-US" sz="1800" b="1" dirty="0">
                <a:latin typeface="Arial" charset="0"/>
                <a:ea typeface="Arial" charset="0"/>
                <a:cs typeface="Arial" charset="0"/>
              </a:rPr>
              <a:t>a</a:t>
            </a:r>
            <a:r>
              <a:rPr lang="en-US" sz="1800" b="1" dirty="0" smtClean="0">
                <a:latin typeface="Arial" charset="0"/>
                <a:ea typeface="Arial" charset="0"/>
                <a:cs typeface="Arial" charset="0"/>
              </a:rPr>
              <a:t>vailable </a:t>
            </a:r>
            <a:r>
              <a:rPr lang="en-US" sz="1800" b="1" dirty="0" err="1" smtClean="0">
                <a:latin typeface="Arial" charset="0"/>
                <a:ea typeface="Arial" charset="0"/>
                <a:cs typeface="Arial" charset="0"/>
              </a:rPr>
              <a:t>ppn</a:t>
            </a:r>
            <a:r>
              <a:rPr lang="en-US" sz="1800" b="1" dirty="0" smtClean="0">
                <a:latin typeface="Arial" charset="0"/>
                <a:ea typeface="Arial" charset="0"/>
                <a:cs typeface="Arial" charset="0"/>
              </a:rPr>
              <a:t>: 1</a:t>
            </a:r>
            <a:endParaRPr lang="en-US" sz="1800" b="1" dirty="0">
              <a:latin typeface="Arial" charset="0"/>
              <a:ea typeface="Arial" charset="0"/>
              <a:cs typeface="Arial" charset="0"/>
            </a:endParaRPr>
          </a:p>
        </p:txBody>
      </p:sp>
      <p:sp>
        <p:nvSpPr>
          <p:cNvPr id="61" name="TextBox 60"/>
          <p:cNvSpPr txBox="1"/>
          <p:nvPr/>
        </p:nvSpPr>
        <p:spPr>
          <a:xfrm>
            <a:off x="12540426" y="18889543"/>
            <a:ext cx="2319975" cy="646331"/>
          </a:xfrm>
          <a:prstGeom prst="rect">
            <a:avLst/>
          </a:prstGeom>
          <a:noFill/>
        </p:spPr>
        <p:txBody>
          <a:bodyPr wrap="square" rtlCol="0">
            <a:spAutoFit/>
          </a:bodyPr>
          <a:lstStyle/>
          <a:p>
            <a:pPr algn="r"/>
            <a:r>
              <a:rPr lang="en-US" sz="1800" b="1" dirty="0" smtClean="0">
                <a:latin typeface="Arial" charset="0"/>
                <a:ea typeface="Arial" charset="0"/>
                <a:cs typeface="Arial" charset="0"/>
              </a:rPr>
              <a:t>nedc_007</a:t>
            </a:r>
          </a:p>
          <a:p>
            <a:pPr algn="r"/>
            <a:r>
              <a:rPr lang="en-US" sz="1800" b="1" dirty="0">
                <a:latin typeface="Arial" charset="0"/>
                <a:ea typeface="Arial" charset="0"/>
                <a:cs typeface="Arial" charset="0"/>
              </a:rPr>
              <a:t>a</a:t>
            </a:r>
            <a:r>
              <a:rPr lang="en-US" sz="1800" b="1" dirty="0" smtClean="0">
                <a:latin typeface="Arial" charset="0"/>
                <a:ea typeface="Arial" charset="0"/>
                <a:cs typeface="Arial" charset="0"/>
              </a:rPr>
              <a:t>vailable </a:t>
            </a:r>
            <a:r>
              <a:rPr lang="en-US" sz="1800" b="1" dirty="0" err="1" smtClean="0">
                <a:latin typeface="Arial" charset="0"/>
                <a:ea typeface="Arial" charset="0"/>
                <a:cs typeface="Arial" charset="0"/>
              </a:rPr>
              <a:t>ppn</a:t>
            </a:r>
            <a:r>
              <a:rPr lang="en-US" sz="1800" b="1" dirty="0" smtClean="0">
                <a:latin typeface="Arial" charset="0"/>
                <a:ea typeface="Arial" charset="0"/>
                <a:cs typeface="Arial" charset="0"/>
              </a:rPr>
              <a:t>: 3</a:t>
            </a:r>
            <a:endParaRPr lang="en-US" sz="1800" b="1" dirty="0">
              <a:latin typeface="Arial" charset="0"/>
              <a:ea typeface="Arial" charset="0"/>
              <a:cs typeface="Arial" charset="0"/>
            </a:endParaRPr>
          </a:p>
        </p:txBody>
      </p:sp>
      <p:sp>
        <p:nvSpPr>
          <p:cNvPr id="64" name="Down Arrow 63"/>
          <p:cNvSpPr/>
          <p:nvPr/>
        </p:nvSpPr>
        <p:spPr>
          <a:xfrm>
            <a:off x="10403030" y="16778321"/>
            <a:ext cx="330274" cy="528563"/>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65" name="Down Arrow 64"/>
          <p:cNvSpPr/>
          <p:nvPr/>
        </p:nvSpPr>
        <p:spPr>
          <a:xfrm>
            <a:off x="13893648" y="16778321"/>
            <a:ext cx="330274" cy="528563"/>
          </a:xfrm>
          <a:prstGeom prst="downArrow">
            <a:avLst/>
          </a:prstGeom>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62" name="Rectangle 61"/>
          <p:cNvSpPr/>
          <p:nvPr/>
        </p:nvSpPr>
        <p:spPr>
          <a:xfrm>
            <a:off x="9965524" y="16023961"/>
            <a:ext cx="4749274" cy="725716"/>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sz="2400" dirty="0" err="1" smtClean="0"/>
              <a:t>qsub</a:t>
            </a:r>
            <a:r>
              <a:rPr lang="en-US" sz="2400" dirty="0" smtClean="0"/>
              <a:t> –l nodes=1:gpu:ppn=2 job.py</a:t>
            </a:r>
            <a:endParaRPr lang="en-US" sz="2400" dirty="0"/>
          </a:p>
        </p:txBody>
      </p:sp>
      <p:sp>
        <p:nvSpPr>
          <p:cNvPr id="63" name="Multiply 62"/>
          <p:cNvSpPr/>
          <p:nvPr/>
        </p:nvSpPr>
        <p:spPr>
          <a:xfrm>
            <a:off x="10326746" y="16772266"/>
            <a:ext cx="488817" cy="457786"/>
          </a:xfrm>
          <a:prstGeom prst="mathMultiply">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5022840" y="15844905"/>
            <a:ext cx="2789327" cy="3016210"/>
          </a:xfrm>
          <a:prstGeom prst="rect">
            <a:avLst/>
          </a:prstGeom>
          <a:noFill/>
        </p:spPr>
        <p:txBody>
          <a:bodyPr wrap="square" rtlCol="0">
            <a:spAutoFit/>
          </a:bodyPr>
          <a:lstStyle/>
          <a:p>
            <a:pPr marL="152400" indent="-152400">
              <a:spcAft>
                <a:spcPts val="1200"/>
              </a:spcAft>
              <a:buFont typeface="Arial" charset="0"/>
              <a:buChar char="•"/>
            </a:pPr>
            <a:r>
              <a:rPr lang="en-US" sz="1800" b="1" dirty="0" smtClean="0">
                <a:latin typeface="Arial" charset="0"/>
                <a:ea typeface="Arial" charset="0"/>
                <a:cs typeface="Arial" charset="0"/>
              </a:rPr>
              <a:t>The </a:t>
            </a:r>
            <a:r>
              <a:rPr lang="en-US" sz="1800" b="1" dirty="0" err="1" smtClean="0">
                <a:latin typeface="Arial" charset="0"/>
                <a:ea typeface="Arial" charset="0"/>
                <a:cs typeface="Arial" charset="0"/>
              </a:rPr>
              <a:t>qsub</a:t>
            </a:r>
            <a:r>
              <a:rPr lang="en-US" sz="1800" b="1" dirty="0" smtClean="0">
                <a:latin typeface="Arial" charset="0"/>
                <a:ea typeface="Arial" charset="0"/>
                <a:cs typeface="Arial" charset="0"/>
              </a:rPr>
              <a:t> command indicates what resources are required to execute the job.</a:t>
            </a:r>
          </a:p>
          <a:p>
            <a:pPr marL="152400" indent="-152400">
              <a:buFont typeface="Arial" charset="0"/>
              <a:buChar char="•"/>
            </a:pPr>
            <a:r>
              <a:rPr lang="en-US" sz="1800" b="1" dirty="0" smtClean="0">
                <a:latin typeface="Arial" charset="0"/>
                <a:ea typeface="Arial" charset="0"/>
                <a:cs typeface="Arial" charset="0"/>
              </a:rPr>
              <a:t>The resource manager will find a node that is able to fulfill the requirements of the job.</a:t>
            </a:r>
            <a:endParaRPr lang="en-US" sz="1800" b="1" dirty="0">
              <a:latin typeface="Arial" charset="0"/>
              <a:ea typeface="Arial" charset="0"/>
              <a:cs typeface="Arial" charset="0"/>
            </a:endParaRPr>
          </a:p>
        </p:txBody>
      </p:sp>
      <p:pic>
        <p:nvPicPr>
          <p:cNvPr id="67" name="Picture 66"/>
          <p:cNvPicPr>
            <a:picLocks noChangeAspect="1"/>
          </p:cNvPicPr>
          <p:nvPr/>
        </p:nvPicPr>
        <p:blipFill>
          <a:blip r:embed="rId6"/>
          <a:stretch>
            <a:fillRect/>
          </a:stretch>
        </p:blipFill>
        <p:spPr>
          <a:xfrm>
            <a:off x="870945" y="13997688"/>
            <a:ext cx="1581970" cy="1566904"/>
          </a:xfrm>
          <a:prstGeom prst="rect">
            <a:avLst/>
          </a:prstGeom>
        </p:spPr>
      </p:pic>
      <p:pic>
        <p:nvPicPr>
          <p:cNvPr id="68" name="Picture 67"/>
          <p:cNvPicPr>
            <a:picLocks noChangeAspect="1"/>
          </p:cNvPicPr>
          <p:nvPr/>
        </p:nvPicPr>
        <p:blipFill>
          <a:blip r:embed="rId7"/>
          <a:stretch>
            <a:fillRect/>
          </a:stretch>
        </p:blipFill>
        <p:spPr>
          <a:xfrm>
            <a:off x="5242656" y="13602366"/>
            <a:ext cx="494152" cy="790643"/>
          </a:xfrm>
          <a:prstGeom prst="rect">
            <a:avLst/>
          </a:prstGeom>
        </p:spPr>
      </p:pic>
      <p:pic>
        <p:nvPicPr>
          <p:cNvPr id="69" name="Picture 68"/>
          <p:cNvPicPr>
            <a:picLocks noChangeAspect="1"/>
          </p:cNvPicPr>
          <p:nvPr/>
        </p:nvPicPr>
        <p:blipFill>
          <a:blip r:embed="rId7"/>
          <a:stretch>
            <a:fillRect/>
          </a:stretch>
        </p:blipFill>
        <p:spPr>
          <a:xfrm>
            <a:off x="10303189" y="17629007"/>
            <a:ext cx="529954" cy="847927"/>
          </a:xfrm>
          <a:prstGeom prst="rect">
            <a:avLst/>
          </a:prstGeom>
        </p:spPr>
      </p:pic>
      <p:pic>
        <p:nvPicPr>
          <p:cNvPr id="70" name="Picture 69"/>
          <p:cNvPicPr>
            <a:picLocks noChangeAspect="1"/>
          </p:cNvPicPr>
          <p:nvPr/>
        </p:nvPicPr>
        <p:blipFill>
          <a:blip r:embed="rId7"/>
          <a:stretch>
            <a:fillRect/>
          </a:stretch>
        </p:blipFill>
        <p:spPr>
          <a:xfrm>
            <a:off x="13793807" y="17623535"/>
            <a:ext cx="529954" cy="847927"/>
          </a:xfrm>
          <a:prstGeom prst="rect">
            <a:avLst/>
          </a:prstGeom>
        </p:spPr>
      </p:pic>
      <p:pic>
        <p:nvPicPr>
          <p:cNvPr id="73" name="Picture 72"/>
          <p:cNvPicPr>
            <a:picLocks noChangeAspect="1"/>
          </p:cNvPicPr>
          <p:nvPr/>
        </p:nvPicPr>
        <p:blipFill>
          <a:blip r:embed="rId7"/>
          <a:stretch>
            <a:fillRect/>
          </a:stretch>
        </p:blipFill>
        <p:spPr>
          <a:xfrm>
            <a:off x="5242655" y="15886238"/>
            <a:ext cx="494152" cy="790643"/>
          </a:xfrm>
          <a:prstGeom prst="rect">
            <a:avLst/>
          </a:prstGeom>
        </p:spPr>
      </p:pic>
      <p:pic>
        <p:nvPicPr>
          <p:cNvPr id="74" name="Picture 73"/>
          <p:cNvPicPr>
            <a:picLocks noChangeAspect="1"/>
          </p:cNvPicPr>
          <p:nvPr/>
        </p:nvPicPr>
        <p:blipFill>
          <a:blip r:embed="rId7"/>
          <a:stretch>
            <a:fillRect/>
          </a:stretch>
        </p:blipFill>
        <p:spPr>
          <a:xfrm>
            <a:off x="5242655" y="14742479"/>
            <a:ext cx="494152" cy="790643"/>
          </a:xfrm>
          <a:prstGeom prst="rect">
            <a:avLst/>
          </a:prstGeom>
        </p:spPr>
      </p:pic>
      <p:pic>
        <p:nvPicPr>
          <p:cNvPr id="75" name="Picture 74"/>
          <p:cNvPicPr>
            <a:picLocks noChangeAspect="1"/>
          </p:cNvPicPr>
          <p:nvPr/>
        </p:nvPicPr>
        <p:blipFill>
          <a:blip r:embed="rId7"/>
          <a:stretch>
            <a:fillRect/>
          </a:stretch>
        </p:blipFill>
        <p:spPr>
          <a:xfrm>
            <a:off x="5242654" y="19355336"/>
            <a:ext cx="494152" cy="790643"/>
          </a:xfrm>
          <a:prstGeom prst="rect">
            <a:avLst/>
          </a:prstGeom>
        </p:spPr>
      </p:pic>
      <p:pic>
        <p:nvPicPr>
          <p:cNvPr id="76" name="Picture 75"/>
          <p:cNvPicPr>
            <a:picLocks noChangeAspect="1"/>
          </p:cNvPicPr>
          <p:nvPr/>
        </p:nvPicPr>
        <p:blipFill>
          <a:blip r:embed="rId7"/>
          <a:stretch>
            <a:fillRect/>
          </a:stretch>
        </p:blipFill>
        <p:spPr>
          <a:xfrm>
            <a:off x="5242654" y="17027084"/>
            <a:ext cx="494152" cy="790643"/>
          </a:xfrm>
          <a:prstGeom prst="rect">
            <a:avLst/>
          </a:prstGeom>
        </p:spPr>
      </p:pic>
      <p:pic>
        <p:nvPicPr>
          <p:cNvPr id="77" name="Picture 76"/>
          <p:cNvPicPr>
            <a:picLocks noChangeAspect="1"/>
          </p:cNvPicPr>
          <p:nvPr/>
        </p:nvPicPr>
        <p:blipFill>
          <a:blip r:embed="rId7"/>
          <a:stretch>
            <a:fillRect/>
          </a:stretch>
        </p:blipFill>
        <p:spPr>
          <a:xfrm>
            <a:off x="5242654" y="18191375"/>
            <a:ext cx="494152" cy="790643"/>
          </a:xfrm>
          <a:prstGeom prst="rect">
            <a:avLst/>
          </a:prstGeom>
        </p:spPr>
      </p:pic>
      <p:sp>
        <p:nvSpPr>
          <p:cNvPr id="78" name="TextBox 77"/>
          <p:cNvSpPr txBox="1"/>
          <p:nvPr/>
        </p:nvSpPr>
        <p:spPr>
          <a:xfrm>
            <a:off x="5115270" y="14436939"/>
            <a:ext cx="748923" cy="261610"/>
          </a:xfrm>
          <a:prstGeom prst="rect">
            <a:avLst/>
          </a:prstGeom>
          <a:noFill/>
        </p:spPr>
        <p:txBody>
          <a:bodyPr wrap="none" rtlCol="0">
            <a:spAutoFit/>
          </a:bodyPr>
          <a:lstStyle/>
          <a:p>
            <a:r>
              <a:rPr lang="en-US" sz="1100" dirty="0" smtClean="0"/>
              <a:t>nedc_002</a:t>
            </a:r>
            <a:endParaRPr lang="en-US" sz="1100" dirty="0"/>
          </a:p>
        </p:txBody>
      </p:sp>
      <p:sp>
        <p:nvSpPr>
          <p:cNvPr id="79" name="TextBox 78"/>
          <p:cNvSpPr txBox="1"/>
          <p:nvPr/>
        </p:nvSpPr>
        <p:spPr>
          <a:xfrm>
            <a:off x="5115270" y="15578875"/>
            <a:ext cx="748923" cy="261610"/>
          </a:xfrm>
          <a:prstGeom prst="rect">
            <a:avLst/>
          </a:prstGeom>
          <a:noFill/>
        </p:spPr>
        <p:txBody>
          <a:bodyPr wrap="none" rtlCol="0">
            <a:spAutoFit/>
          </a:bodyPr>
          <a:lstStyle/>
          <a:p>
            <a:r>
              <a:rPr lang="en-US" sz="1100" dirty="0" smtClean="0"/>
              <a:t>nedc_003</a:t>
            </a:r>
            <a:endParaRPr lang="en-US" sz="1100" dirty="0"/>
          </a:p>
        </p:txBody>
      </p:sp>
      <p:sp>
        <p:nvSpPr>
          <p:cNvPr id="80" name="TextBox 79"/>
          <p:cNvSpPr txBox="1"/>
          <p:nvPr/>
        </p:nvSpPr>
        <p:spPr>
          <a:xfrm>
            <a:off x="5115269" y="16770810"/>
            <a:ext cx="748923" cy="261610"/>
          </a:xfrm>
          <a:prstGeom prst="rect">
            <a:avLst/>
          </a:prstGeom>
          <a:noFill/>
        </p:spPr>
        <p:txBody>
          <a:bodyPr wrap="none" rtlCol="0">
            <a:spAutoFit/>
          </a:bodyPr>
          <a:lstStyle/>
          <a:p>
            <a:r>
              <a:rPr lang="en-US" sz="1100" dirty="0" smtClean="0"/>
              <a:t>nedc_004</a:t>
            </a:r>
            <a:endParaRPr lang="en-US" sz="1100" dirty="0"/>
          </a:p>
        </p:txBody>
      </p:sp>
      <p:sp>
        <p:nvSpPr>
          <p:cNvPr id="81" name="TextBox 80"/>
          <p:cNvSpPr txBox="1"/>
          <p:nvPr/>
        </p:nvSpPr>
        <p:spPr>
          <a:xfrm>
            <a:off x="5115269" y="17873746"/>
            <a:ext cx="748923" cy="261610"/>
          </a:xfrm>
          <a:prstGeom prst="rect">
            <a:avLst/>
          </a:prstGeom>
          <a:noFill/>
        </p:spPr>
        <p:txBody>
          <a:bodyPr wrap="none" rtlCol="0">
            <a:spAutoFit/>
          </a:bodyPr>
          <a:lstStyle/>
          <a:p>
            <a:r>
              <a:rPr lang="en-US" sz="1100" dirty="0" smtClean="0"/>
              <a:t>nedc_005</a:t>
            </a:r>
            <a:endParaRPr lang="en-US" sz="1100" dirty="0"/>
          </a:p>
        </p:txBody>
      </p:sp>
      <p:sp>
        <p:nvSpPr>
          <p:cNvPr id="82" name="TextBox 81"/>
          <p:cNvSpPr txBox="1"/>
          <p:nvPr/>
        </p:nvSpPr>
        <p:spPr>
          <a:xfrm>
            <a:off x="5115269" y="19026490"/>
            <a:ext cx="748923" cy="261610"/>
          </a:xfrm>
          <a:prstGeom prst="rect">
            <a:avLst/>
          </a:prstGeom>
          <a:noFill/>
        </p:spPr>
        <p:txBody>
          <a:bodyPr wrap="none" rtlCol="0">
            <a:spAutoFit/>
          </a:bodyPr>
          <a:lstStyle/>
          <a:p>
            <a:r>
              <a:rPr lang="en-US" sz="1100" dirty="0" smtClean="0"/>
              <a:t>nedc_006</a:t>
            </a:r>
            <a:endParaRPr lang="en-US" sz="1100" dirty="0"/>
          </a:p>
        </p:txBody>
      </p:sp>
      <p:sp>
        <p:nvSpPr>
          <p:cNvPr id="83" name="TextBox 82"/>
          <p:cNvSpPr txBox="1"/>
          <p:nvPr/>
        </p:nvSpPr>
        <p:spPr>
          <a:xfrm>
            <a:off x="5120672" y="20118572"/>
            <a:ext cx="748923" cy="261610"/>
          </a:xfrm>
          <a:prstGeom prst="rect">
            <a:avLst/>
          </a:prstGeom>
          <a:noFill/>
        </p:spPr>
        <p:txBody>
          <a:bodyPr wrap="none" rtlCol="0">
            <a:spAutoFit/>
          </a:bodyPr>
          <a:lstStyle/>
          <a:p>
            <a:r>
              <a:rPr lang="en-US" sz="1100" dirty="0" smtClean="0"/>
              <a:t>nedc_007</a:t>
            </a:r>
            <a:endParaRPr lang="en-US" sz="1100" dirty="0"/>
          </a:p>
        </p:txBody>
      </p:sp>
      <p:pic>
        <p:nvPicPr>
          <p:cNvPr id="84" name="Picture 83"/>
          <p:cNvPicPr>
            <a:picLocks noChangeAspect="1"/>
          </p:cNvPicPr>
          <p:nvPr/>
        </p:nvPicPr>
        <p:blipFill>
          <a:blip r:embed="rId8"/>
          <a:stretch>
            <a:fillRect/>
          </a:stretch>
        </p:blipFill>
        <p:spPr>
          <a:xfrm>
            <a:off x="3237358" y="16536401"/>
            <a:ext cx="628650" cy="581025"/>
          </a:xfrm>
          <a:prstGeom prst="rect">
            <a:avLst/>
          </a:prstGeom>
        </p:spPr>
      </p:pic>
      <p:sp>
        <p:nvSpPr>
          <p:cNvPr id="85" name="TextBox 84"/>
          <p:cNvSpPr txBox="1"/>
          <p:nvPr/>
        </p:nvSpPr>
        <p:spPr>
          <a:xfrm>
            <a:off x="2694308" y="16492113"/>
            <a:ext cx="551754" cy="261610"/>
          </a:xfrm>
          <a:prstGeom prst="rect">
            <a:avLst/>
          </a:prstGeom>
          <a:noFill/>
        </p:spPr>
        <p:txBody>
          <a:bodyPr wrap="none" rtlCol="0">
            <a:spAutoFit/>
          </a:bodyPr>
          <a:lstStyle/>
          <a:p>
            <a:r>
              <a:rPr lang="en-US" sz="1100" dirty="0" smtClean="0"/>
              <a:t>switch</a:t>
            </a:r>
            <a:endParaRPr lang="en-US" sz="1100" dirty="0"/>
          </a:p>
        </p:txBody>
      </p:sp>
      <p:pic>
        <p:nvPicPr>
          <p:cNvPr id="86" name="Picture 85"/>
          <p:cNvPicPr>
            <a:picLocks noChangeAspect="1"/>
          </p:cNvPicPr>
          <p:nvPr/>
        </p:nvPicPr>
        <p:blipFill>
          <a:blip r:embed="rId9"/>
          <a:stretch>
            <a:fillRect/>
          </a:stretch>
        </p:blipFill>
        <p:spPr>
          <a:xfrm>
            <a:off x="1672262" y="16535354"/>
            <a:ext cx="609600" cy="581025"/>
          </a:xfrm>
          <a:prstGeom prst="rect">
            <a:avLst/>
          </a:prstGeom>
        </p:spPr>
      </p:pic>
      <p:sp>
        <p:nvSpPr>
          <p:cNvPr id="87" name="TextBox 86"/>
          <p:cNvSpPr txBox="1"/>
          <p:nvPr/>
        </p:nvSpPr>
        <p:spPr>
          <a:xfrm>
            <a:off x="1733314" y="17209962"/>
            <a:ext cx="548548" cy="261610"/>
          </a:xfrm>
          <a:prstGeom prst="rect">
            <a:avLst/>
          </a:prstGeom>
          <a:noFill/>
        </p:spPr>
        <p:txBody>
          <a:bodyPr wrap="none" rtlCol="0">
            <a:spAutoFit/>
          </a:bodyPr>
          <a:lstStyle/>
          <a:p>
            <a:r>
              <a:rPr lang="en-US" sz="1100" dirty="0" smtClean="0"/>
              <a:t>router</a:t>
            </a:r>
            <a:endParaRPr lang="en-US" sz="1100" dirty="0"/>
          </a:p>
        </p:txBody>
      </p:sp>
      <p:pic>
        <p:nvPicPr>
          <p:cNvPr id="88" name="Picture 87"/>
          <p:cNvPicPr>
            <a:picLocks noChangeAspect="1"/>
          </p:cNvPicPr>
          <p:nvPr/>
        </p:nvPicPr>
        <p:blipFill>
          <a:blip r:embed="rId10"/>
          <a:stretch>
            <a:fillRect/>
          </a:stretch>
        </p:blipFill>
        <p:spPr>
          <a:xfrm>
            <a:off x="7692175" y="14639162"/>
            <a:ext cx="781050" cy="676275"/>
          </a:xfrm>
          <a:prstGeom prst="rect">
            <a:avLst/>
          </a:prstGeom>
        </p:spPr>
      </p:pic>
      <p:pic>
        <p:nvPicPr>
          <p:cNvPr id="90" name="Picture 89"/>
          <p:cNvPicPr>
            <a:picLocks noChangeAspect="1"/>
          </p:cNvPicPr>
          <p:nvPr/>
        </p:nvPicPr>
        <p:blipFill>
          <a:blip r:embed="rId10"/>
          <a:stretch>
            <a:fillRect/>
          </a:stretch>
        </p:blipFill>
        <p:spPr>
          <a:xfrm>
            <a:off x="7692175" y="18254075"/>
            <a:ext cx="781050" cy="676275"/>
          </a:xfrm>
          <a:prstGeom prst="rect">
            <a:avLst/>
          </a:prstGeom>
        </p:spPr>
      </p:pic>
      <p:pic>
        <p:nvPicPr>
          <p:cNvPr id="91" name="Picture 90"/>
          <p:cNvPicPr>
            <a:picLocks noChangeAspect="1"/>
          </p:cNvPicPr>
          <p:nvPr/>
        </p:nvPicPr>
        <p:blipFill>
          <a:blip r:embed="rId10"/>
          <a:stretch>
            <a:fillRect/>
          </a:stretch>
        </p:blipFill>
        <p:spPr>
          <a:xfrm>
            <a:off x="6682392" y="16455617"/>
            <a:ext cx="781050" cy="676275"/>
          </a:xfrm>
          <a:prstGeom prst="rect">
            <a:avLst/>
          </a:prstGeom>
        </p:spPr>
      </p:pic>
      <p:sp>
        <p:nvSpPr>
          <p:cNvPr id="92" name="TextBox 91"/>
          <p:cNvSpPr txBox="1"/>
          <p:nvPr/>
        </p:nvSpPr>
        <p:spPr>
          <a:xfrm>
            <a:off x="7072917" y="16194007"/>
            <a:ext cx="748923" cy="261610"/>
          </a:xfrm>
          <a:prstGeom prst="rect">
            <a:avLst/>
          </a:prstGeom>
          <a:noFill/>
        </p:spPr>
        <p:txBody>
          <a:bodyPr wrap="none" rtlCol="0">
            <a:spAutoFit/>
          </a:bodyPr>
          <a:lstStyle/>
          <a:p>
            <a:r>
              <a:rPr lang="en-US" sz="1100" dirty="0" smtClean="0"/>
              <a:t>nedc_000</a:t>
            </a:r>
            <a:endParaRPr lang="en-US" sz="1100" dirty="0"/>
          </a:p>
        </p:txBody>
      </p:sp>
      <p:sp>
        <p:nvSpPr>
          <p:cNvPr id="93" name="TextBox 92"/>
          <p:cNvSpPr txBox="1"/>
          <p:nvPr/>
        </p:nvSpPr>
        <p:spPr>
          <a:xfrm>
            <a:off x="7557143" y="15261785"/>
            <a:ext cx="745649" cy="261610"/>
          </a:xfrm>
          <a:prstGeom prst="rect">
            <a:avLst/>
          </a:prstGeom>
          <a:noFill/>
        </p:spPr>
        <p:txBody>
          <a:bodyPr wrap="square" rtlCol="0">
            <a:spAutoFit/>
          </a:bodyPr>
          <a:lstStyle/>
          <a:p>
            <a:r>
              <a:rPr lang="en-US" sz="1100" dirty="0" smtClean="0"/>
              <a:t>nedc_001</a:t>
            </a:r>
            <a:endParaRPr lang="en-US" sz="1100" dirty="0"/>
          </a:p>
        </p:txBody>
      </p:sp>
      <p:sp>
        <p:nvSpPr>
          <p:cNvPr id="94" name="TextBox 93"/>
          <p:cNvSpPr txBox="1"/>
          <p:nvPr/>
        </p:nvSpPr>
        <p:spPr>
          <a:xfrm>
            <a:off x="7539530" y="18910635"/>
            <a:ext cx="745649" cy="261610"/>
          </a:xfrm>
          <a:prstGeom prst="rect">
            <a:avLst/>
          </a:prstGeom>
          <a:noFill/>
        </p:spPr>
        <p:txBody>
          <a:bodyPr wrap="square" rtlCol="0">
            <a:spAutoFit/>
          </a:bodyPr>
          <a:lstStyle/>
          <a:p>
            <a:r>
              <a:rPr lang="en-US" sz="1100" dirty="0" smtClean="0"/>
              <a:t>nedc_101</a:t>
            </a:r>
            <a:endParaRPr lang="en-US" sz="1100" dirty="0"/>
          </a:p>
        </p:txBody>
      </p:sp>
      <p:pic>
        <p:nvPicPr>
          <p:cNvPr id="95" name="Picture 94"/>
          <p:cNvPicPr>
            <a:picLocks noChangeAspect="1"/>
          </p:cNvPicPr>
          <p:nvPr/>
        </p:nvPicPr>
        <p:blipFill>
          <a:blip r:embed="rId10"/>
          <a:stretch>
            <a:fillRect/>
          </a:stretch>
        </p:blipFill>
        <p:spPr>
          <a:xfrm>
            <a:off x="8182730" y="16488777"/>
            <a:ext cx="781050" cy="676275"/>
          </a:xfrm>
          <a:prstGeom prst="rect">
            <a:avLst/>
          </a:prstGeom>
        </p:spPr>
      </p:pic>
      <p:sp>
        <p:nvSpPr>
          <p:cNvPr id="96" name="TextBox 95"/>
          <p:cNvSpPr txBox="1"/>
          <p:nvPr/>
        </p:nvSpPr>
        <p:spPr>
          <a:xfrm>
            <a:off x="8031311" y="17160795"/>
            <a:ext cx="745649" cy="261610"/>
          </a:xfrm>
          <a:prstGeom prst="rect">
            <a:avLst/>
          </a:prstGeom>
          <a:noFill/>
        </p:spPr>
        <p:txBody>
          <a:bodyPr wrap="square" rtlCol="0">
            <a:spAutoFit/>
          </a:bodyPr>
          <a:lstStyle/>
          <a:p>
            <a:r>
              <a:rPr lang="en-US" sz="1100" dirty="0" smtClean="0"/>
              <a:t>nedc_100</a:t>
            </a:r>
            <a:endParaRPr lang="en-US" sz="1100" dirty="0"/>
          </a:p>
        </p:txBody>
      </p:sp>
      <p:cxnSp>
        <p:nvCxnSpPr>
          <p:cNvPr id="98" name="Straight Arrow Connector 97"/>
          <p:cNvCxnSpPr/>
          <p:nvPr/>
        </p:nvCxnSpPr>
        <p:spPr>
          <a:xfrm flipV="1">
            <a:off x="6921552" y="14842211"/>
            <a:ext cx="781043" cy="1646566"/>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00" name="Straight Arrow Connector 99"/>
          <p:cNvCxnSpPr>
            <a:stCxn id="68" idx="3"/>
          </p:cNvCxnSpPr>
          <p:nvPr/>
        </p:nvCxnSpPr>
        <p:spPr>
          <a:xfrm>
            <a:off x="5736808" y="13997688"/>
            <a:ext cx="1107916" cy="2491089"/>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02" name="Straight Arrow Connector 101"/>
          <p:cNvCxnSpPr/>
          <p:nvPr/>
        </p:nvCxnSpPr>
        <p:spPr>
          <a:xfrm>
            <a:off x="5736806" y="14135783"/>
            <a:ext cx="1034088" cy="234503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7092218" y="16826914"/>
            <a:ext cx="1074659" cy="14466"/>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06" name="Straight Arrow Connector 105"/>
          <p:cNvCxnSpPr/>
          <p:nvPr/>
        </p:nvCxnSpPr>
        <p:spPr>
          <a:xfrm flipH="1" flipV="1">
            <a:off x="7092219" y="16874541"/>
            <a:ext cx="804482" cy="1379534"/>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08" name="Straight Arrow Connector 107"/>
          <p:cNvCxnSpPr>
            <a:endCxn id="74" idx="3"/>
          </p:cNvCxnSpPr>
          <p:nvPr/>
        </p:nvCxnSpPr>
        <p:spPr>
          <a:xfrm flipH="1" flipV="1">
            <a:off x="5736807" y="15137801"/>
            <a:ext cx="933348" cy="1350976"/>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10" name="Straight Arrow Connector 109"/>
          <p:cNvCxnSpPr/>
          <p:nvPr/>
        </p:nvCxnSpPr>
        <p:spPr>
          <a:xfrm flipH="1" flipV="1">
            <a:off x="5706878" y="15272870"/>
            <a:ext cx="956986" cy="134604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a:off x="5730332" y="16136202"/>
            <a:ext cx="933532" cy="562099"/>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16" name="Straight Arrow Connector 115"/>
          <p:cNvCxnSpPr>
            <a:endCxn id="91" idx="1"/>
          </p:cNvCxnSpPr>
          <p:nvPr/>
        </p:nvCxnSpPr>
        <p:spPr>
          <a:xfrm>
            <a:off x="5752660" y="16225142"/>
            <a:ext cx="929732" cy="568613"/>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a:off x="5752660" y="16874540"/>
            <a:ext cx="911204" cy="286255"/>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21" name="Straight Arrow Connector 120"/>
          <p:cNvCxnSpPr/>
          <p:nvPr/>
        </p:nvCxnSpPr>
        <p:spPr>
          <a:xfrm flipH="1">
            <a:off x="5706878" y="16970409"/>
            <a:ext cx="956986" cy="29194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flipH="1">
            <a:off x="5745462" y="17027084"/>
            <a:ext cx="918403" cy="1211533"/>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28" name="Straight Arrow Connector 127"/>
          <p:cNvCxnSpPr/>
          <p:nvPr/>
        </p:nvCxnSpPr>
        <p:spPr>
          <a:xfrm flipH="1">
            <a:off x="5759973" y="17131892"/>
            <a:ext cx="941882" cy="127222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flipV="1">
            <a:off x="5730332" y="17116379"/>
            <a:ext cx="1044459" cy="2419851"/>
          </a:xfrm>
          <a:prstGeom prst="straightConnector1">
            <a:avLst/>
          </a:prstGeom>
          <a:ln>
            <a:headEnd type="triangle"/>
            <a:tailEnd type="triangle"/>
          </a:ln>
        </p:spPr>
        <p:style>
          <a:lnRef idx="1">
            <a:schemeClr val="accent6"/>
          </a:lnRef>
          <a:fillRef idx="0">
            <a:schemeClr val="accent6"/>
          </a:fillRef>
          <a:effectRef idx="0">
            <a:schemeClr val="accent6"/>
          </a:effectRef>
          <a:fontRef idx="minor">
            <a:schemeClr val="tx1"/>
          </a:fontRef>
        </p:style>
      </p:cxnSp>
      <p:cxnSp>
        <p:nvCxnSpPr>
          <p:cNvPr id="134" name="Straight Arrow Connector 133"/>
          <p:cNvCxnSpPr>
            <a:stCxn id="84" idx="3"/>
          </p:cNvCxnSpPr>
          <p:nvPr/>
        </p:nvCxnSpPr>
        <p:spPr>
          <a:xfrm flipV="1">
            <a:off x="3866008" y="16766806"/>
            <a:ext cx="2797856" cy="60108"/>
          </a:xfrm>
          <a:prstGeom prst="straightConnector1">
            <a:avLst/>
          </a:prstGeom>
          <a:ln>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137" name="Straight Arrow Connector 136"/>
          <p:cNvCxnSpPr/>
          <p:nvPr/>
        </p:nvCxnSpPr>
        <p:spPr>
          <a:xfrm flipH="1">
            <a:off x="5759973" y="17128289"/>
            <a:ext cx="1109995" cy="255988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a:stCxn id="84" idx="1"/>
            <a:endCxn id="86" idx="3"/>
          </p:cNvCxnSpPr>
          <p:nvPr/>
        </p:nvCxnSpPr>
        <p:spPr>
          <a:xfrm flipH="1" flipV="1">
            <a:off x="2281862" y="16825867"/>
            <a:ext cx="955496" cy="104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p:nvPr/>
        </p:nvCxnSpPr>
        <p:spPr>
          <a:xfrm flipH="1">
            <a:off x="3405984" y="13997688"/>
            <a:ext cx="1810175" cy="253766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a:endCxn id="84" idx="0"/>
          </p:cNvCxnSpPr>
          <p:nvPr/>
        </p:nvCxnSpPr>
        <p:spPr>
          <a:xfrm flipH="1">
            <a:off x="3551683" y="15137801"/>
            <a:ext cx="1664476" cy="139860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flipH="1">
            <a:off x="3766709" y="16272870"/>
            <a:ext cx="1457418" cy="40997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endCxn id="76" idx="1"/>
          </p:cNvCxnSpPr>
          <p:nvPr/>
        </p:nvCxnSpPr>
        <p:spPr>
          <a:xfrm>
            <a:off x="3852761" y="16952573"/>
            <a:ext cx="1389893" cy="46983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endCxn id="77" idx="1"/>
          </p:cNvCxnSpPr>
          <p:nvPr/>
        </p:nvCxnSpPr>
        <p:spPr>
          <a:xfrm>
            <a:off x="3719609" y="17116379"/>
            <a:ext cx="1523045" cy="147031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p:nvPr/>
        </p:nvCxnSpPr>
        <p:spPr>
          <a:xfrm flipH="1" flipV="1">
            <a:off x="3496926" y="17115943"/>
            <a:ext cx="1727200" cy="270955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9" name="Down Arrow 88"/>
          <p:cNvSpPr/>
          <p:nvPr/>
        </p:nvSpPr>
        <p:spPr>
          <a:xfrm>
            <a:off x="31432910" y="10190904"/>
            <a:ext cx="594441" cy="600474"/>
          </a:xfrm>
          <a:prstGeom prst="down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sz="1800" b="1" dirty="0">
              <a:latin typeface="Arial" charset="0"/>
              <a:ea typeface="Arial" charset="0"/>
              <a:cs typeface="Arial" charset="0"/>
            </a:endParaRPr>
          </a:p>
        </p:txBody>
      </p:sp>
      <p:sp>
        <p:nvSpPr>
          <p:cNvPr id="97" name="Rounded Rectangle 96"/>
          <p:cNvSpPr/>
          <p:nvPr/>
        </p:nvSpPr>
        <p:spPr>
          <a:xfrm>
            <a:off x="28108656" y="9552769"/>
            <a:ext cx="7296912" cy="6254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234950" indent="-228600">
              <a:buFont typeface="Arial" charset="0"/>
              <a:buChar char="•"/>
            </a:pPr>
            <a:r>
              <a:rPr lang="en-US" sz="1800" b="1" dirty="0">
                <a:solidFill>
                  <a:schemeClr val="tx1"/>
                </a:solidFill>
                <a:latin typeface="Arial" charset="0"/>
                <a:ea typeface="Arial" charset="0"/>
                <a:cs typeface="Arial" charset="0"/>
              </a:rPr>
              <a:t>Import file into the Warewulf </a:t>
            </a:r>
            <a:r>
              <a:rPr lang="en-US" sz="1800" b="1" dirty="0" err="1" smtClean="0">
                <a:solidFill>
                  <a:schemeClr val="tx1"/>
                </a:solidFill>
                <a:latin typeface="Arial" charset="0"/>
                <a:ea typeface="Arial" charset="0"/>
                <a:cs typeface="Arial" charset="0"/>
              </a:rPr>
              <a:t>datastore</a:t>
            </a:r>
            <a:r>
              <a:rPr lang="en-US" sz="1800" b="1" dirty="0" smtClean="0">
                <a:solidFill>
                  <a:schemeClr val="tx1"/>
                </a:solidFill>
                <a:latin typeface="Arial" charset="0"/>
                <a:ea typeface="Arial" charset="0"/>
                <a:cs typeface="Arial" charset="0"/>
              </a:rPr>
              <a:t>:</a:t>
            </a:r>
            <a:endParaRPr lang="en-US" sz="1800" b="1" dirty="0">
              <a:solidFill>
                <a:schemeClr val="tx1"/>
              </a:solidFill>
              <a:latin typeface="Arial" charset="0"/>
              <a:ea typeface="Arial" charset="0"/>
              <a:cs typeface="Arial" charset="0"/>
            </a:endParaRPr>
          </a:p>
          <a:p>
            <a:pPr algn="ctr"/>
            <a:r>
              <a:rPr lang="en-US" sz="1800" b="1" dirty="0" err="1">
                <a:solidFill>
                  <a:schemeClr val="tx1"/>
                </a:solidFill>
                <a:latin typeface="Arial" charset="0"/>
                <a:ea typeface="Arial" charset="0"/>
                <a:cs typeface="Arial" charset="0"/>
              </a:rPr>
              <a:t>wwsh</a:t>
            </a:r>
            <a:r>
              <a:rPr lang="en-US" sz="1800" b="1" dirty="0">
                <a:solidFill>
                  <a:schemeClr val="tx1"/>
                </a:solidFill>
                <a:latin typeface="Arial" charset="0"/>
                <a:ea typeface="Arial" charset="0"/>
                <a:cs typeface="Arial" charset="0"/>
              </a:rPr>
              <a:t> file import /</a:t>
            </a:r>
            <a:r>
              <a:rPr lang="en-US" sz="1800" b="1" dirty="0" err="1">
                <a:solidFill>
                  <a:schemeClr val="tx1"/>
                </a:solidFill>
                <a:latin typeface="Arial" charset="0"/>
                <a:ea typeface="Arial" charset="0"/>
                <a:cs typeface="Arial" charset="0"/>
              </a:rPr>
              <a:t>etc</a:t>
            </a:r>
            <a:r>
              <a:rPr lang="en-US" sz="1800" b="1" dirty="0">
                <a:solidFill>
                  <a:schemeClr val="tx1"/>
                </a:solidFill>
                <a:latin typeface="Arial" charset="0"/>
                <a:ea typeface="Arial" charset="0"/>
                <a:cs typeface="Arial" charset="0"/>
              </a:rPr>
              <a:t>/</a:t>
            </a:r>
            <a:r>
              <a:rPr lang="en-US" sz="1800" b="1" dirty="0" err="1">
                <a:solidFill>
                  <a:schemeClr val="tx1"/>
                </a:solidFill>
                <a:latin typeface="Arial" charset="0"/>
                <a:ea typeface="Arial" charset="0"/>
                <a:cs typeface="Arial" charset="0"/>
              </a:rPr>
              <a:t>bashrc</a:t>
            </a:r>
            <a:r>
              <a:rPr lang="en-US" sz="1800" b="1" dirty="0">
                <a:solidFill>
                  <a:schemeClr val="tx1"/>
                </a:solidFill>
                <a:latin typeface="Arial" charset="0"/>
                <a:ea typeface="Arial" charset="0"/>
                <a:cs typeface="Arial" charset="0"/>
              </a:rPr>
              <a:t> –name=</a:t>
            </a:r>
            <a:r>
              <a:rPr lang="en-US" sz="1800" b="1" dirty="0" err="1">
                <a:solidFill>
                  <a:schemeClr val="tx1"/>
                </a:solidFill>
                <a:latin typeface="Arial" charset="0"/>
                <a:ea typeface="Arial" charset="0"/>
                <a:cs typeface="Arial" charset="0"/>
              </a:rPr>
              <a:t>custom_bashrc</a:t>
            </a:r>
            <a:endParaRPr lang="en-US" sz="1800" b="1" dirty="0">
              <a:solidFill>
                <a:schemeClr val="tx1"/>
              </a:solidFill>
              <a:latin typeface="Arial" charset="0"/>
              <a:ea typeface="Arial" charset="0"/>
              <a:cs typeface="Arial" charset="0"/>
            </a:endParaRPr>
          </a:p>
        </p:txBody>
      </p:sp>
      <p:sp>
        <p:nvSpPr>
          <p:cNvPr id="99" name="Rounded Rectangle 98"/>
          <p:cNvSpPr/>
          <p:nvPr/>
        </p:nvSpPr>
        <p:spPr>
          <a:xfrm>
            <a:off x="28108656" y="10813793"/>
            <a:ext cx="7296912" cy="62541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marL="180975" indent="-228600">
              <a:buFont typeface="Arial" charset="0"/>
              <a:buChar char="•"/>
            </a:pPr>
            <a:r>
              <a:rPr lang="en-US" sz="1800" b="1" dirty="0">
                <a:solidFill>
                  <a:schemeClr val="tx1"/>
                </a:solidFill>
                <a:latin typeface="Arial" charset="0"/>
                <a:ea typeface="Arial" charset="0"/>
                <a:cs typeface="Arial" charset="0"/>
              </a:rPr>
              <a:t>Make file available to the compute nodes:</a:t>
            </a:r>
          </a:p>
          <a:p>
            <a:pPr algn="ctr"/>
            <a:r>
              <a:rPr lang="en-US" sz="1800" b="1" dirty="0" err="1">
                <a:solidFill>
                  <a:schemeClr val="tx1"/>
                </a:solidFill>
                <a:latin typeface="Arial" charset="0"/>
                <a:ea typeface="Arial" charset="0"/>
                <a:cs typeface="Arial" charset="0"/>
              </a:rPr>
              <a:t>wwsh</a:t>
            </a:r>
            <a:r>
              <a:rPr lang="en-US" sz="1800" b="1" dirty="0">
                <a:solidFill>
                  <a:schemeClr val="tx1"/>
                </a:solidFill>
                <a:latin typeface="Arial" charset="0"/>
                <a:ea typeface="Arial" charset="0"/>
                <a:cs typeface="Arial" charset="0"/>
              </a:rPr>
              <a:t> provision set nedc_00[2-7] –</a:t>
            </a:r>
            <a:r>
              <a:rPr lang="en-US" sz="1800" b="1" dirty="0" err="1">
                <a:solidFill>
                  <a:schemeClr val="tx1"/>
                </a:solidFill>
                <a:latin typeface="Arial" charset="0"/>
                <a:ea typeface="Arial" charset="0"/>
                <a:cs typeface="Arial" charset="0"/>
              </a:rPr>
              <a:t>fileadd</a:t>
            </a:r>
            <a:r>
              <a:rPr lang="en-US" sz="1800" b="1" dirty="0">
                <a:solidFill>
                  <a:schemeClr val="tx1"/>
                </a:solidFill>
                <a:latin typeface="Arial" charset="0"/>
                <a:ea typeface="Arial" charset="0"/>
                <a:cs typeface="Arial" charset="0"/>
              </a:rPr>
              <a:t> </a:t>
            </a:r>
            <a:r>
              <a:rPr lang="en-US" sz="1800" b="1" dirty="0" err="1">
                <a:solidFill>
                  <a:schemeClr val="tx1"/>
                </a:solidFill>
                <a:latin typeface="Arial" charset="0"/>
                <a:ea typeface="Arial" charset="0"/>
                <a:cs typeface="Arial" charset="0"/>
              </a:rPr>
              <a:t>custom_bashrc</a:t>
            </a:r>
            <a:endParaRPr lang="en-US" sz="1800" b="1"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2918007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8260</TotalTime>
  <Words>1301</Words>
  <Application>Microsoft Macintosh PowerPoint</Application>
  <PresentationFormat>Custom</PresentationFormat>
  <Paragraphs>125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Calibri Light</vt:lpstr>
      <vt:lpstr>Courier New</vt:lpstr>
      <vt:lpstr>Monotype Corsiva</vt:lpstr>
      <vt:lpstr>Verdana</vt:lpstr>
      <vt:lpstr>Wingdings</vt:lpstr>
      <vt:lpstr>Arial</vt:lpstr>
      <vt:lpstr>Office Theme</vt:lpstr>
      <vt:lpstr>PowerPoint Presentation</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Devin Trejo</dc:creator>
  <cp:lastModifiedBy>Joseph Picone</cp:lastModifiedBy>
  <cp:revision>380</cp:revision>
  <dcterms:created xsi:type="dcterms:W3CDTF">2015-07-15T21:31:39Z</dcterms:created>
  <dcterms:modified xsi:type="dcterms:W3CDTF">2017-11-30T22:59:37Z</dcterms:modified>
</cp:coreProperties>
</file>