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256" r:id="rId2"/>
  </p:sldIdLst>
  <p:sldSz cx="36576000" cy="2743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16" userDrawn="1">
          <p15:clr>
            <a:srgbClr val="A4A3A4"/>
          </p15:clr>
        </p15:guide>
        <p15:guide id="2" pos="288" userDrawn="1">
          <p15:clr>
            <a:srgbClr val="A4A3A4"/>
          </p15:clr>
        </p15:guide>
        <p15:guide id="3" pos="13784" userDrawn="1">
          <p15:clr>
            <a:srgbClr val="A4A3A4"/>
          </p15:clr>
        </p15:guide>
        <p15:guide id="4" pos="20079" userDrawn="1">
          <p15:clr>
            <a:srgbClr val="A4A3A4"/>
          </p15:clr>
        </p15:guide>
        <p15:guide id="5" pos="3000" userDrawn="1">
          <p15:clr>
            <a:srgbClr val="A4A3A4"/>
          </p15:clr>
        </p15:guide>
        <p15:guide id="6" orient="horz" pos="1699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9B0C"/>
    <a:srgbClr val="ED9236"/>
    <a:srgbClr val="FF9B38"/>
    <a:srgbClr val="333385"/>
    <a:srgbClr val="333399"/>
    <a:srgbClr val="9A2B33"/>
    <a:srgbClr val="B30738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683" autoAdjust="0"/>
    <p:restoredTop sz="94394" autoAdjust="0"/>
  </p:normalViewPr>
  <p:slideViewPr>
    <p:cSldViewPr snapToGrid="0">
      <p:cViewPr>
        <p:scale>
          <a:sx n="33" d="100"/>
          <a:sy n="33" d="100"/>
        </p:scale>
        <p:origin x="858" y="-348"/>
      </p:cViewPr>
      <p:guideLst>
        <p:guide orient="horz" pos="6216"/>
        <p:guide pos="288"/>
        <p:guide pos="13784"/>
        <p:guide pos="20079"/>
        <p:guide pos="3000"/>
        <p:guide orient="horz" pos="169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7275B-EEFF-4120-B8CB-6C04AC8D2B24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98D4A-D07E-4626-A9DE-9C06E88D4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88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1pPr>
    <a:lvl2pPr marL="355564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2pPr>
    <a:lvl3pPr marL="711129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3pPr>
    <a:lvl4pPr marL="1066693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4pPr>
    <a:lvl5pPr marL="1422258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5pPr>
    <a:lvl6pPr marL="1777822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6pPr>
    <a:lvl7pPr marL="2133387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7pPr>
    <a:lvl8pPr marL="2488951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8pPr>
    <a:lvl9pPr marL="2844516" algn="l" defTabSz="711129" rtl="0" eaLnBrk="1" latinLnBrk="0" hangingPunct="1">
      <a:defRPr sz="93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8D4A-D07E-4626-A9DE-9C06E88D43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1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555C0-1DD8-4EF3-A025-1EC4642EA4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0" y="4489452"/>
            <a:ext cx="27432000" cy="9550400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0BA8D7-92A4-43E1-B930-7C8B563DB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14408152"/>
            <a:ext cx="27432000" cy="6623048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1FF76-00AF-4123-8A6B-D9A38F3BA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30261-E215-4891-BA75-5A77DA794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25A6F-F52F-4498-BE7C-514EA5BF0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31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0B99D-B171-4CDC-BCC2-9413821E2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B8A742-B2C2-4519-9C58-35FC6E1A4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4BA43-D3A5-46F7-96FF-12AB2E730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D3A8A-8DD7-4DB2-A211-6ABC44B39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32230-DA69-445D-9959-CC4085829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77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784376-31BC-4DEC-90F7-1C990670DD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6174700" y="1460500"/>
            <a:ext cx="7886700" cy="23247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33E0F2-7BA6-4465-B649-D67E7A860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514600" y="1460500"/>
            <a:ext cx="23202900" cy="2324735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30721-A517-4B88-A521-8E4DE7F93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A8265-3DE1-48F1-96AF-D1DFA4662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08136-E61C-472D-8BF7-40FC32A47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22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F7331-C9DA-44E9-BFD9-1E643BACA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2934A-E17A-4AF9-AB27-8C950194B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CF9BA-0E26-4B2D-8DF8-E7A2177CD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7507F-85FD-46E6-8063-94B77D83B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E3E46-3C41-4C92-BEC1-934F13587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74695-254E-4D38-A665-80AC7EC80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550" y="6838954"/>
            <a:ext cx="31546800" cy="11410948"/>
          </a:xfrm>
        </p:spPr>
        <p:txBody>
          <a:bodyPr anchor="b"/>
          <a:lstStyle>
            <a:lvl1pPr>
              <a:defRPr sz="1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E16B6-CAF2-4FA1-843B-311705D3D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95550" y="18357854"/>
            <a:ext cx="31546800" cy="6000748"/>
          </a:xfrm>
        </p:spPr>
        <p:txBody>
          <a:bodyPr/>
          <a:lstStyle>
            <a:lvl1pPr marL="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C2BECA-1164-4550-8329-5FBF46B48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CE13F-CB9F-46A4-B84C-747044446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2B4BB-C1E2-4B7A-91AA-64463C8B0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AD5A7-17FC-402F-A2AD-BF43EFDE0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D7726-F26D-4634-A495-5008CFB8DA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4600" y="7302500"/>
            <a:ext cx="15544800" cy="174053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C6B70A-4990-4C8B-9AA2-0A422D5DC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516600" y="7302500"/>
            <a:ext cx="15544800" cy="174053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2B468-C3BB-490B-98DF-5478FFBD4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FF08A-D5BF-451F-980D-ED6F147F9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273A4F-6BDA-4F1A-ADBB-5FEB1FC19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3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2E81-FEFC-4381-8B04-E48CDDB55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364" y="1460502"/>
            <a:ext cx="31546800" cy="53022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06A99-2F24-4E78-A4FE-178E4510A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366" y="6724652"/>
            <a:ext cx="15473361" cy="3295648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5090E2-6A14-4550-8BD6-4E25C312FC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19366" y="10020300"/>
            <a:ext cx="15473361" cy="147383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FD9B75-350B-472B-9CAE-312FE11D74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8516600" y="6724652"/>
            <a:ext cx="15549564" cy="3295648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4471E5-E0CD-49D4-927A-7AB0D844D7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8516600" y="10020300"/>
            <a:ext cx="15549564" cy="147383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F9C46A-0FE3-4BDE-BB08-97B83E676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402FF2-1E2C-49EC-B499-9BD06729E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5AEC85-2E0A-45A9-8E83-61E914296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9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CC2B9-A4B9-4E55-8268-D71C9D2D0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8AEA42-B0BB-4746-AF3E-5FBC58EF7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55ACC0-8911-43D6-8B1C-F28FB1E62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AB099D-5697-4504-80DB-F88759A1A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01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EB79E5-93F1-44C1-BDFC-53ACC039B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1E175D-12DA-42FD-AF4E-AB91ED54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D53C62-AAAD-434F-BAA8-31693BC20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6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FBD5C-CE78-4C04-9C17-3F98DB1C5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366" y="1828800"/>
            <a:ext cx="11796711" cy="64008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6B2B0-95AF-4C06-87DD-6B6DAE451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49564" y="3949702"/>
            <a:ext cx="18516600" cy="19494500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4277B6-46C8-4EF1-9451-15762C8DE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366" y="8229600"/>
            <a:ext cx="11796711" cy="15246352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7BECFF-79E7-4777-9CC8-651AEB0F5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888B8-285B-46BB-ADDC-C8FFBF6FB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22789C-AA56-43E6-9FA4-1F4D8F243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0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DE748-FAC7-485A-8927-82833873B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366" y="1828800"/>
            <a:ext cx="11796711" cy="64008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F710CE-0A20-418C-9BC4-F3E8381A63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5549564" y="3949702"/>
            <a:ext cx="18516600" cy="19494500"/>
          </a:xfrm>
        </p:spPr>
        <p:txBody>
          <a:bodyPr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C48E4E-F0D1-4967-AF71-C28E4A797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366" y="8229600"/>
            <a:ext cx="11796711" cy="15246352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BD8AF-F0A3-4B27-8E29-9208F6DEE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93A3-B0EC-45CA-8EE9-8D805B61555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4207DD-9BFE-4F21-A3E2-F3833D3D5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EBE04-56FA-4D0A-9B51-459FBCADE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8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B9CFB8-51E6-44F0-B826-4D15E58E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0" y="1460502"/>
            <a:ext cx="3154680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04DBB0-3976-4622-99F0-3F499CEEB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600" y="7302500"/>
            <a:ext cx="3154680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17FAF-FDAD-4661-AB29-25099B56B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14600" y="25425402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C93A3-B0EC-45CA-8EE9-8D805B61555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DD9AA-2591-4DCF-A696-1E0D6428C6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115800" y="25425402"/>
            <a:ext cx="123444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EFBB1-9582-49E7-BC60-DB242C10B0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5831800" y="25425402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F42AD-0DCE-45C2-9C4E-612477E8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2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id="{800573D9-1CE3-42B8-A658-EE9934962A9F}"/>
              </a:ext>
            </a:extLst>
          </p:cNvPr>
          <p:cNvSpPr txBox="1">
            <a:spLocks/>
          </p:cNvSpPr>
          <p:nvPr/>
        </p:nvSpPr>
        <p:spPr>
          <a:xfrm>
            <a:off x="9549857" y="3086096"/>
            <a:ext cx="17570976" cy="984612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274320" bIns="118872"/>
          <a:lstStyle>
            <a:defPPr>
              <a:defRPr lang="en-US"/>
            </a:defPPr>
            <a:lvl1pPr defTabSz="695325">
              <a:spcAft>
                <a:spcPts val="1200"/>
              </a:spcAft>
              <a:tabLst>
                <a:tab pos="381000" algn="l"/>
              </a:tabLst>
              <a:defRPr sz="4000" b="1">
                <a:solidFill>
                  <a:srgbClr val="333399"/>
                </a:solidFill>
                <a:latin typeface="Arial" pitchFamily="34" charset="0"/>
                <a:cs typeface="Arial" pitchFamily="34" charset="0"/>
              </a:defRPr>
            </a:lvl1pPr>
            <a:lvl2pPr marL="1306312" lvl="1" indent="-489867">
              <a:buFont typeface="Courier New" panose="02070309020205020404" pitchFamily="49" charset="0"/>
              <a:buChar char="o"/>
              <a:defRPr sz="3200" b="1">
                <a:ln w="0"/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 defTabSz="695291">
              <a:spcBef>
                <a:spcPts val="1200"/>
              </a:spcBef>
              <a:buSzPct val="100000"/>
              <a:tabLst>
                <a:tab pos="380981" algn="l"/>
              </a:tabLst>
              <a:defRPr/>
            </a:pPr>
            <a:r>
              <a:rPr lang="en-US" sz="3200" dirty="0"/>
              <a:t>Adapting Kaldi to EEG Interpretation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681BF08-7765-BA40-8F40-BBB35E15AC73}"/>
              </a:ext>
            </a:extLst>
          </p:cNvPr>
          <p:cNvSpPr txBox="1"/>
          <p:nvPr/>
        </p:nvSpPr>
        <p:spPr>
          <a:xfrm>
            <a:off x="18733274" y="7377336"/>
            <a:ext cx="7848240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95291">
              <a:spcAft>
                <a:spcPts val="600"/>
              </a:spcAft>
              <a:buSzPct val="100000"/>
              <a:tabLst>
                <a:tab pos="380981" algn="l"/>
              </a:tabLst>
              <a:defRPr/>
            </a:pPr>
            <a:r>
              <a:rPr lang="en-US" sz="32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Bakis Model:</a:t>
            </a:r>
          </a:p>
          <a:p>
            <a:pPr marL="342900" indent="-342900" defTabSz="695291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Traditionally used in</a:t>
            </a:r>
            <a:br>
              <a:rPr lang="en-US" sz="2400" b="1" dirty="0"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latin typeface="Arial" pitchFamily="34" charset="0"/>
                <a:cs typeface="Arial" pitchFamily="34" charset="0"/>
              </a:rPr>
              <a:t>speech recognition.</a:t>
            </a:r>
          </a:p>
          <a:p>
            <a:pPr marL="342900" indent="-342900" defTabSz="695291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Enforces a dynamic time-warping of the signal.</a:t>
            </a:r>
          </a:p>
          <a:p>
            <a:pPr marL="342900" indent="-342900" defTabSz="695291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Each event uses the same number of states.</a:t>
            </a: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504078" y="3086101"/>
            <a:ext cx="8577072" cy="9846128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274320" bIns="118872"/>
          <a:lstStyle/>
          <a:p>
            <a:pPr defTabSz="695291">
              <a:spcBef>
                <a:spcPts val="1200"/>
              </a:spcBef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2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Abstract</a:t>
            </a:r>
          </a:p>
          <a:p>
            <a:pPr marL="342900" indent="-342900" defTabSz="695291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Interpretation of electroencephalogram (EEG) events is a tedious, time-consuming and expensive  task.</a:t>
            </a:r>
          </a:p>
          <a:p>
            <a:pPr marL="342900" indent="-342900" defTabSz="695291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Automatic interpretation will accelerate the review process and lead to better healthcare outcomes.</a:t>
            </a:r>
          </a:p>
          <a:p>
            <a:pPr marL="342900" indent="-342900" defTabSz="695291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In this study, we analyze EEGs in terms of six types events which are either of clinical interest or are related background noise.</a:t>
            </a:r>
          </a:p>
          <a:p>
            <a:pPr marL="342900" indent="-342900" defTabSz="695291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Due to the similarities between speech and EEG signals, machine learning (ML) algorithms developed for automatic speech recognition (ASR) can be used for identification of the six-way events.</a:t>
            </a:r>
          </a:p>
          <a:p>
            <a:pPr marL="342900" indent="-342900" defTabSz="695291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We adapt a very well-known state of the art automatic speech recognition (ASR) toolkit, Kaldi.</a:t>
            </a:r>
          </a:p>
          <a:p>
            <a:pPr marL="342900" indent="-342900" defTabSz="695291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We developed a Multi-pass Kaldi system that integrates a hidden Markov model (HMM) based system for segmentation, a maximum likelihood linear transformation (MLLT) system for adaptation and a multilayer perceptron (MLP) deep learning system for classification.</a:t>
            </a:r>
          </a:p>
          <a:p>
            <a:pPr marL="342900" indent="-342900" defTabSz="695291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Unfortunately, Kaldi delivers lower performance </a:t>
            </a:r>
            <a:r>
              <a:rPr lang="en-US" sz="2400" b="1">
                <a:latin typeface="Arial" pitchFamily="34" charset="0"/>
                <a:cs typeface="Arial" pitchFamily="34" charset="0"/>
              </a:rPr>
              <a:t>(37.5%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sensitivity) than our previous best HMM system implemented using HTK (57.3%).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1873" y="496336"/>
            <a:ext cx="35636927" cy="2508121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lIns="274320" tIns="118872" rIns="274320" bIns="118872"/>
          <a:lstStyle>
            <a:defPPr>
              <a:defRPr lang="en-US"/>
            </a:defPPr>
            <a:lvl1pPr defTabSz="695325">
              <a:spcAft>
                <a:spcPts val="1200"/>
              </a:spcAft>
              <a:tabLst>
                <a:tab pos="381000" algn="l"/>
              </a:tabLst>
              <a:defRPr sz="4000" b="1">
                <a:solidFill>
                  <a:srgbClr val="333399"/>
                </a:solidFill>
                <a:latin typeface="Arial" pitchFamily="34" charset="0"/>
                <a:cs typeface="Arial" pitchFamily="34" charset="0"/>
              </a:defRPr>
            </a:lvl1pPr>
            <a:lvl2pPr marL="1306312" lvl="1" indent="-489867">
              <a:buFont typeface="Courier New" panose="02070309020205020404" pitchFamily="49" charset="0"/>
              <a:buChar char="o"/>
              <a:defRPr sz="3200" b="1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</a:lstStyle>
          <a:p>
            <a:pPr algn="ctr"/>
            <a:r>
              <a:rPr lang="en-US" sz="4400" dirty="0"/>
              <a:t>Adapting an Automatic Speech Recognition System to Event Classification of EEGs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V. Shah, R. </a:t>
            </a:r>
            <a:r>
              <a:rPr lang="en-US" sz="3200" dirty="0" err="1">
                <a:solidFill>
                  <a:schemeClr val="tx1"/>
                </a:solidFill>
              </a:rPr>
              <a:t>Anstotz</a:t>
            </a:r>
            <a:r>
              <a:rPr lang="en-US" sz="3200" dirty="0">
                <a:solidFill>
                  <a:schemeClr val="tx1"/>
                </a:solidFill>
              </a:rPr>
              <a:t>, I. Obeid and J. Picone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The Neural Engineering Data Consortium, Temple University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078" y="496336"/>
            <a:ext cx="5805867" cy="890157"/>
          </a:xfrm>
          <a:prstGeom prst="rect">
            <a:avLst/>
          </a:prstGeom>
        </p:spPr>
      </p:pic>
      <p:sp>
        <p:nvSpPr>
          <p:cNvPr id="41" name="Text Box 176"/>
          <p:cNvSpPr txBox="1">
            <a:spLocks noChangeArrowheads="1"/>
          </p:cNvSpPr>
          <p:nvPr/>
        </p:nvSpPr>
        <p:spPr bwMode="auto">
          <a:xfrm>
            <a:off x="30540961" y="570754"/>
            <a:ext cx="4428911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0" tIns="0" rIns="0" bIns="0">
            <a:spAutoFit/>
          </a:bodyPr>
          <a:lstStyle/>
          <a:p>
            <a:pPr algn="r" defTabSz="695291">
              <a:tabLst>
                <a:tab pos="3657418" algn="ctr"/>
              </a:tabLst>
              <a:defRPr/>
            </a:pPr>
            <a:r>
              <a:rPr lang="en-US" sz="2800" b="1" dirty="0">
                <a:solidFill>
                  <a:srgbClr val="B30738"/>
                </a:solidFill>
                <a:latin typeface="Arial" pitchFamily="34" charset="0"/>
                <a:cs typeface="Arial" pitchFamily="34" charset="0"/>
              </a:rPr>
              <a:t>College of Engineering</a:t>
            </a:r>
          </a:p>
          <a:p>
            <a:pPr algn="r" defTabSz="695291">
              <a:tabLst>
                <a:tab pos="3657418" algn="ctr"/>
              </a:tabLst>
              <a:defRPr/>
            </a:pPr>
            <a:r>
              <a:rPr lang="en-US" sz="2800" b="1" dirty="0">
                <a:solidFill>
                  <a:srgbClr val="B30738"/>
                </a:solidFill>
                <a:latin typeface="Arial" pitchFamily="34" charset="0"/>
                <a:cs typeface="Arial" pitchFamily="34" charset="0"/>
              </a:rPr>
              <a:t>Temple University</a:t>
            </a:r>
          </a:p>
        </p:txBody>
      </p:sp>
      <p:pic>
        <p:nvPicPr>
          <p:cNvPr id="46" name="Picture 45" descr="logo_temple_basic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1493" y="315751"/>
            <a:ext cx="1310187" cy="1371600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1871069" y="1210047"/>
            <a:ext cx="4090820" cy="49244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US" sz="3200" i="1" dirty="0" err="1">
                <a:latin typeface="Monotype Corsiva"/>
                <a:cs typeface="Monotype Corsiva"/>
              </a:rPr>
              <a:t>www.nedcdata.org</a:t>
            </a:r>
            <a:endParaRPr lang="en-US" sz="3200" i="1" dirty="0">
              <a:solidFill>
                <a:srgbClr val="000000"/>
              </a:solidFill>
              <a:latin typeface="Monotype Corsiva"/>
              <a:cs typeface="Monotype Corsiva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27458110" y="3086097"/>
            <a:ext cx="8660690" cy="9846125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274320" bIns="118872"/>
          <a:lstStyle/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2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Decoding</a:t>
            </a:r>
          </a:p>
          <a:p>
            <a:pPr marL="342900" indent="-342900" defTabSz="695291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Lattices are used during</a:t>
            </a:r>
            <a:br>
              <a:rPr lang="en-US" sz="2400" b="1" dirty="0"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latin typeface="Arial" pitchFamily="34" charset="0"/>
                <a:cs typeface="Arial" pitchFamily="34" charset="0"/>
              </a:rPr>
              <a:t>decoding to track</a:t>
            </a:r>
            <a:br>
              <a:rPr lang="en-US" sz="2400" b="1" dirty="0"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latin typeface="Arial" pitchFamily="34" charset="0"/>
                <a:cs typeface="Arial" pitchFamily="34" charset="0"/>
              </a:rPr>
              <a:t>temporal information.</a:t>
            </a:r>
          </a:p>
          <a:p>
            <a:pPr marL="342900" indent="-342900" defTabSz="695291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Each node of a lattice includes acoustic as well as language model scores.</a:t>
            </a:r>
          </a:p>
          <a:p>
            <a:pPr marL="342900" indent="-342900" defTabSz="695291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The Viterbi algorithm is used during decoding with the lattice beam value within the range (0.7 – 1.0).</a:t>
            </a:r>
          </a:p>
          <a:p>
            <a:pPr marL="342900" indent="-342900" defTabSz="695291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Decoding was performed using 1-best, pushed lattices and event-level posteriors. Event-level posteriors gives the most balanced results.</a:t>
            </a:r>
          </a:p>
          <a:p>
            <a:pPr marL="342900" indent="-342900" defTabSz="695291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Event-level posteriors are collected for each frame and mapped back to its time-stamp/phone boundary in the output hypothesis files.</a:t>
            </a: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2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Parameter Count and Complexity</a:t>
            </a:r>
          </a:p>
          <a:p>
            <a:pPr marL="342900" indent="-342900" defTabSz="695291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Kaldi’s baseline GMM-HMM monophone model uses 8,438 parameters. A similar model based on HTK uses 12,494 parameters.</a:t>
            </a:r>
          </a:p>
          <a:p>
            <a:pPr marL="342900" indent="-342900" defTabSz="695291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Kaldi’s Viterbi training requires ~40 minutes to train the model across 8 CPU cores. HTK required same amount of time for Baum-Welch training on only 1 CPU core.</a:t>
            </a:r>
            <a:endParaRPr lang="en-US" sz="2400" b="1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7"/>
          <p:cNvSpPr txBox="1">
            <a:spLocks noChangeArrowheads="1"/>
          </p:cNvSpPr>
          <p:nvPr/>
        </p:nvSpPr>
        <p:spPr bwMode="auto">
          <a:xfrm>
            <a:off x="27470101" y="13271282"/>
            <a:ext cx="8648700" cy="1367086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274320" bIns="118872"/>
          <a:lstStyle/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2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Summary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EEGs show similar behavior to speech waveforms but certain morphologies such as spike / sharp and wave discharges are difficult to detect. </a:t>
            </a:r>
          </a:p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Kaldi’s multi-pass HMMs developed for the six-way classification do not show any improvement over our HTK baseline system.</a:t>
            </a:r>
          </a:p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LDA-MLLT system’s perform better than Kaldi’s other variants. However, systems which use LDA features perform extremely poorly on SPSW events.</a:t>
            </a:r>
          </a:p>
          <a:p>
            <a:pPr marL="0" lvl="1"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2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Future Work</a:t>
            </a:r>
          </a:p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Focus on the development of Kaldi’s complex DNN variants on this data. i.e. T-DNN and Kaldi’s nnet2, nnet3 recipes.</a:t>
            </a:r>
          </a:p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Investigate Kaldi’s approaches to speech activity detection and integrate more temporal information about the waveshapes.</a:t>
            </a:r>
          </a:p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Implement neural network postprocessors to learn the spatial context of the signals along with its temporal properties.</a:t>
            </a:r>
          </a:p>
          <a:p>
            <a:pPr defTabSz="695291">
              <a:spcAft>
                <a:spcPts val="600"/>
              </a:spcAft>
              <a:tabLst>
                <a:tab pos="380981" algn="l"/>
              </a:tabLst>
              <a:defRPr/>
            </a:pPr>
            <a:r>
              <a:rPr lang="en-US" sz="32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Acknowledgements</a:t>
            </a:r>
          </a:p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67564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Research reported in this poster was supported by  National Human Genome Research Institute of the National Institutes of Health under award number </a:t>
            </a:r>
            <a:r>
              <a:rPr lang="is-IS" sz="2400" b="1" dirty="0">
                <a:latin typeface="Arial" pitchFamily="34" charset="0"/>
                <a:cs typeface="Arial" pitchFamily="34" charset="0"/>
              </a:rPr>
              <a:t>3U01HG008468-02S1.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The content is solely the responsibility of the authors and does not necessarily represent the official views of the National Institutes of Health.</a:t>
            </a:r>
          </a:p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67564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The authors would like to thank Dan Povey, Alan McCree, John Steinberg and many other members of the Kaldi and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HLTCoE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teams for their guidance in adapting Kaldi to this task.</a:t>
            </a:r>
            <a:endParaRPr lang="en-US" sz="40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496899" y="13271282"/>
            <a:ext cx="8573399" cy="1367086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182880" bIns="118872"/>
          <a:lstStyle/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2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TUH EEG Events Corpus (TUEV–v1.0.1)</a:t>
            </a:r>
          </a:p>
          <a:p>
            <a:pPr defTabSz="695291">
              <a:spcAft>
                <a:spcPts val="600"/>
              </a:spcAft>
              <a:buSzPct val="100000"/>
              <a:tabLst>
                <a:tab pos="38098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Contains annotations for three types of clinically-relevant EEG events:</a:t>
            </a:r>
          </a:p>
          <a:p>
            <a:pPr marL="317500" indent="-285750" defTabSz="695291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tabLst>
                <a:tab pos="285750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Periodic Lateralized Epileptiform Discharge </a:t>
            </a:r>
            <a:r>
              <a:rPr lang="en-US" sz="24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(PLED)</a:t>
            </a:r>
          </a:p>
          <a:p>
            <a:pPr marL="317500" indent="-285750" defTabSz="695291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tabLst>
                <a:tab pos="285750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Generalized Periodic Epileptiform Discharges </a:t>
            </a:r>
            <a:r>
              <a:rPr lang="en-US" sz="24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(GPED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317500" indent="-285750" defTabSz="695291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tabLst>
                <a:tab pos="285750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Spike or Sharp and Wave discharges </a:t>
            </a:r>
            <a:r>
              <a:rPr lang="en-US" sz="24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(SPSW)</a:t>
            </a:r>
          </a:p>
          <a:p>
            <a:pPr defTabSz="695291">
              <a:spcBef>
                <a:spcPts val="600"/>
              </a:spcBef>
              <a:spcAft>
                <a:spcPts val="600"/>
              </a:spcAft>
              <a:buSzPct val="100000"/>
              <a:tabLst>
                <a:tab pos="38098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and three types of events used to model background:</a:t>
            </a:r>
          </a:p>
          <a:p>
            <a:pPr marL="317500" indent="-285750" defTabSz="695291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tabLst>
                <a:tab pos="285750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Artifacts</a:t>
            </a:r>
            <a:r>
              <a:rPr lang="en-US" sz="24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(ARTF)</a:t>
            </a:r>
          </a:p>
          <a:p>
            <a:pPr marL="317500" indent="-285750" defTabSz="695291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tabLst>
                <a:tab pos="285750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Eye Movements </a:t>
            </a:r>
            <a:r>
              <a:rPr lang="en-US" sz="24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(EYEM)</a:t>
            </a:r>
          </a:p>
          <a:p>
            <a:pPr marL="317500" indent="-285750" defTabSz="695291">
              <a:spcAft>
                <a:spcPts val="13800"/>
              </a:spcAft>
              <a:buSzPct val="100000"/>
              <a:buFont typeface="Arial" panose="020B0604020202020204" pitchFamily="34" charset="0"/>
              <a:buChar char="•"/>
              <a:tabLst>
                <a:tab pos="285750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Background </a:t>
            </a:r>
            <a:r>
              <a:rPr lang="en-US" sz="24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(BCKG)</a:t>
            </a:r>
          </a:p>
          <a:p>
            <a:pPr marL="190500" defTabSz="695291">
              <a:spcAft>
                <a:spcPts val="1200"/>
              </a:spcAft>
              <a:buSzPct val="100000"/>
              <a:tabLst>
                <a:tab pos="4000500" algn="ctr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	Note: By design there is one session per patient.</a:t>
            </a:r>
          </a:p>
          <a:p>
            <a:pPr marL="317500" indent="-285750" defTabSz="695291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tabLst>
                <a:tab pos="285750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The release includes signal data stored in an EDF format, per-channel annotations of the six events (.lab format) , HTK formatted features, and an associated EEG report for the session.</a:t>
            </a:r>
          </a:p>
          <a:p>
            <a:pPr marL="317500" indent="-285750" defTabSz="695291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tabLst>
                <a:tab pos="285750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The proportion of the partially annotated EEG events is fairly balanced between the train and eval sets.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4FF485C-8CCB-40EC-88EC-405142DF6709}"/>
              </a:ext>
            </a:extLst>
          </p:cNvPr>
          <p:cNvSpPr txBox="1">
            <a:spLocks/>
          </p:cNvSpPr>
          <p:nvPr/>
        </p:nvSpPr>
        <p:spPr>
          <a:xfrm>
            <a:off x="9547506" y="13271282"/>
            <a:ext cx="17570976" cy="13703517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274320" bIns="118872"/>
          <a:lstStyle>
            <a:defPPr>
              <a:defRPr lang="en-US"/>
            </a:defPPr>
            <a:lvl1pPr defTabSz="695325">
              <a:spcAft>
                <a:spcPts val="1200"/>
              </a:spcAft>
              <a:tabLst>
                <a:tab pos="381000" algn="l"/>
              </a:tabLst>
              <a:defRPr sz="4000" b="1">
                <a:solidFill>
                  <a:srgbClr val="333399"/>
                </a:solidFill>
                <a:latin typeface="Arial" pitchFamily="34" charset="0"/>
                <a:cs typeface="Arial" pitchFamily="34" charset="0"/>
              </a:defRPr>
            </a:lvl1pPr>
            <a:lvl2pPr marL="1306312" lvl="1" indent="-489867">
              <a:buFont typeface="Courier New" panose="02070309020205020404" pitchFamily="49" charset="0"/>
              <a:buChar char="o"/>
              <a:defRPr sz="3200" b="1">
                <a:ln w="0"/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 defTabSz="695291">
              <a:spcBef>
                <a:spcPts val="1200"/>
              </a:spcBef>
              <a:buSzPct val="100000"/>
              <a:tabLst>
                <a:tab pos="380981" algn="l"/>
              </a:tabLst>
              <a:defRPr/>
            </a:pPr>
            <a:r>
              <a:rPr lang="en-US" sz="3200" dirty="0"/>
              <a:t>Performance on Six-Way Classification (TUEV)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D946CA-FEB4-42B6-B4AE-B4177538EE0C}"/>
              </a:ext>
            </a:extLst>
          </p:cNvPr>
          <p:cNvSpPr txBox="1"/>
          <p:nvPr/>
        </p:nvSpPr>
        <p:spPr>
          <a:xfrm>
            <a:off x="9767354" y="3850542"/>
            <a:ext cx="8628643" cy="880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95291">
              <a:spcAft>
                <a:spcPts val="600"/>
              </a:spcAft>
              <a:buSzPct val="100000"/>
              <a:tabLst>
                <a:tab pos="380981" algn="l"/>
              </a:tabLst>
              <a:defRPr/>
            </a:pPr>
            <a:r>
              <a:rPr lang="en-US" sz="32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Background:</a:t>
            </a:r>
          </a:p>
          <a:p>
            <a:pPr marL="342900" indent="-342900" defTabSz="695291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HTK is a portable toolkit for building and manipulating Hidden Markov Models (HMMs).</a:t>
            </a:r>
          </a:p>
          <a:p>
            <a:pPr marL="342900" indent="-342900" defTabSz="695291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Kaldi is a similar toolkit that has gained widespread adoption due to its state of the art performance on large vocabulary speech recognition tasks.</a:t>
            </a:r>
          </a:p>
          <a:p>
            <a:pPr marL="342900" indent="-342900" defTabSz="695291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Kaldi is based on finite state transducer technology and integrates powerful deep learning technology.</a:t>
            </a:r>
          </a:p>
          <a:p>
            <a:pPr defTabSz="695291">
              <a:spcAft>
                <a:spcPts val="600"/>
              </a:spcAft>
              <a:buSzPct val="100000"/>
              <a:tabLst>
                <a:tab pos="380981" algn="l"/>
              </a:tabLst>
              <a:defRPr/>
            </a:pPr>
            <a:r>
              <a:rPr lang="en-US" sz="32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System Overview:</a:t>
            </a:r>
          </a:p>
          <a:p>
            <a:pPr marL="342900" indent="-342900" defTabSz="695291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Feature Extraction: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Features (26) consist of energy terms (2), linear frequency cepstral coefficients (7), deltas (9) and delta-deltas (8).</a:t>
            </a:r>
          </a:p>
          <a:p>
            <a:pPr marL="342900" indent="-342900" defTabSz="695291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Acoustic Model: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A simple 3-state left-to-right Bakis model topology with Gaussian Mixture Models (GMMs) for output distributions (8).</a:t>
            </a:r>
          </a:p>
          <a:p>
            <a:pPr marL="342900" indent="-342900" defTabSz="695291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Language Model: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Since EEG events do not appear in a specific order, no LM penalties were applied. However, postprocessing is typically used in a later stage.</a:t>
            </a:r>
          </a:p>
          <a:p>
            <a:pPr marL="342900" indent="-342900" defTabSz="695291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Training: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The Viterbi algorithm is used to estimate the parameters of the HMMs (40 iterations).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F387D5-EF6C-904A-B7B4-17BF0EA8AAB8}"/>
              </a:ext>
            </a:extLst>
          </p:cNvPr>
          <p:cNvSpPr txBox="1"/>
          <p:nvPr/>
        </p:nvSpPr>
        <p:spPr>
          <a:xfrm>
            <a:off x="9550400" y="13773774"/>
            <a:ext cx="7106206" cy="13095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defTabSz="695291">
              <a:spcAft>
                <a:spcPts val="1200"/>
              </a:spcAft>
              <a:buSzPct val="100000"/>
              <a:tabLst>
                <a:tab pos="380981" algn="l"/>
              </a:tabLst>
              <a:defRPr sz="3200" b="1">
                <a:solidFill>
                  <a:srgbClr val="33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234950">
              <a:spcAft>
                <a:spcPts val="900"/>
              </a:spcAft>
              <a:tabLst>
                <a:tab pos="561975" algn="l"/>
              </a:tabLst>
              <a:defRPr/>
            </a:pPr>
            <a:r>
              <a:rPr lang="en-US" dirty="0"/>
              <a:t>Models:</a:t>
            </a:r>
          </a:p>
          <a:p>
            <a:pPr marL="579438" indent="-344488">
              <a:buFont typeface="Arial" panose="020B0604020202020204" pitchFamily="34" charset="0"/>
              <a:buChar char="•"/>
              <a:tabLst>
                <a:tab pos="561975" algn="l"/>
              </a:tabLst>
              <a:defRPr/>
            </a:pPr>
            <a:r>
              <a:rPr lang="en-US" sz="2400" dirty="0"/>
              <a:t>GMM-HMM Monophone System: </a:t>
            </a:r>
            <a:r>
              <a:rPr lang="en-US" sz="2400" dirty="0">
                <a:solidFill>
                  <a:schemeClr val="tx1"/>
                </a:solidFill>
              </a:rPr>
              <a:t>This is a flat-start model and was trained using Viterbi algorithm for 40 iterations with a total of 50 gaussian components. </a:t>
            </a:r>
          </a:p>
          <a:p>
            <a:pPr marL="579438" indent="-344488">
              <a:buFont typeface="Arial" panose="020B0604020202020204" pitchFamily="34" charset="0"/>
              <a:buChar char="•"/>
              <a:tabLst>
                <a:tab pos="561975" algn="l"/>
              </a:tabLst>
              <a:defRPr/>
            </a:pPr>
            <a:r>
              <a:rPr lang="en-US" sz="2400" dirty="0"/>
              <a:t>LDA-MLLT Triphone System: U</a:t>
            </a:r>
            <a:r>
              <a:rPr lang="en-US" sz="2400" dirty="0">
                <a:solidFill>
                  <a:schemeClr val="tx1"/>
                </a:solidFill>
              </a:rPr>
              <a:t>sed MLLT to estimate a global covariance matrix to be shared over GMM distributions. Used Linear Discriminant Analysis (LDA) to reduce the dimensionality of the classes.</a:t>
            </a:r>
          </a:p>
          <a:p>
            <a:pPr marL="579438" indent="-344488">
              <a:buFont typeface="Arial" panose="020B0604020202020204" pitchFamily="34" charset="0"/>
              <a:buChar char="•"/>
              <a:tabLst>
                <a:tab pos="561975" algn="l"/>
              </a:tabLst>
              <a:defRPr/>
            </a:pPr>
            <a:r>
              <a:rPr lang="en-US" sz="2400" dirty="0"/>
              <a:t>DNN-HMM MLP System: </a:t>
            </a:r>
            <a:r>
              <a:rPr lang="en-US" sz="2400" dirty="0">
                <a:solidFill>
                  <a:schemeClr val="tx1"/>
                </a:solidFill>
              </a:rPr>
              <a:t>Used a deep neural network (DNN) to model observation distributions instead of GMMs. Fully connected layers with 256 neurons are used with 3 hidden layers. A Rectified Linear Unit (</a:t>
            </a:r>
            <a:r>
              <a:rPr lang="en-US" sz="2400" dirty="0" err="1">
                <a:solidFill>
                  <a:schemeClr val="tx1"/>
                </a:solidFill>
              </a:rPr>
              <a:t>ReLU</a:t>
            </a:r>
            <a:r>
              <a:rPr lang="en-US" sz="2400" dirty="0">
                <a:solidFill>
                  <a:schemeClr val="tx1"/>
                </a:solidFill>
              </a:rPr>
              <a:t>) activation function and Stochastic Gradient Descent (SGD) optimizer were used.</a:t>
            </a:r>
          </a:p>
          <a:p>
            <a:pPr marL="579438" indent="-344488">
              <a:buFont typeface="Arial" panose="020B0604020202020204" pitchFamily="34" charset="0"/>
              <a:buChar char="•"/>
              <a:tabLst>
                <a:tab pos="561975" algn="l"/>
              </a:tabLst>
              <a:defRPr/>
            </a:pPr>
            <a:r>
              <a:rPr lang="en-US" sz="2400" dirty="0"/>
              <a:t>Baseline HTK system: </a:t>
            </a:r>
            <a:r>
              <a:rPr lang="en-US" sz="2400" dirty="0">
                <a:solidFill>
                  <a:schemeClr val="tx1"/>
                </a:solidFill>
              </a:rPr>
              <a:t>A similar GMM-HMM model with 8 GMMs assigned to each state. The Baum-Welch reestimation algorithm is used for training. </a:t>
            </a:r>
          </a:p>
          <a:p>
            <a:pPr marL="234950">
              <a:spcAft>
                <a:spcPts val="900"/>
              </a:spcAft>
              <a:tabLst>
                <a:tab pos="561975" algn="l"/>
              </a:tabLst>
              <a:defRPr/>
            </a:pPr>
            <a:r>
              <a:rPr lang="en-US" dirty="0"/>
              <a:t>Performance Evaluation:</a:t>
            </a:r>
          </a:p>
          <a:p>
            <a:pPr marL="579438" indent="-344488">
              <a:buFont typeface="Arial" panose="020B0604020202020204" pitchFamily="34" charset="0"/>
              <a:buChar char="•"/>
              <a:tabLst>
                <a:tab pos="561975" algn="l"/>
              </a:tabLst>
              <a:defRPr/>
            </a:pPr>
            <a:r>
              <a:rPr lang="en-US" sz="2400" dirty="0">
                <a:solidFill>
                  <a:schemeClr val="tx1"/>
                </a:solidFill>
              </a:rPr>
              <a:t>Epoch scoring with an epoch duration of 1 sec is used.</a:t>
            </a:r>
          </a:p>
          <a:p>
            <a:pPr marL="579438" indent="-344488">
              <a:buFont typeface="Arial" panose="020B0604020202020204" pitchFamily="34" charset="0"/>
              <a:buChar char="•"/>
              <a:tabLst>
                <a:tab pos="561975" algn="l"/>
              </a:tabLst>
              <a:defRPr/>
            </a:pPr>
            <a:r>
              <a:rPr lang="en-US" sz="2400" dirty="0">
                <a:solidFill>
                  <a:schemeClr val="tx1"/>
                </a:solidFill>
              </a:rPr>
              <a:t>The LDA-MLLT system performs the best among all Kaldi systems.</a:t>
            </a:r>
          </a:p>
          <a:p>
            <a:pPr marL="579438" indent="-344488">
              <a:buFont typeface="Arial" panose="020B0604020202020204" pitchFamily="34" charset="0"/>
              <a:buChar char="•"/>
              <a:tabLst>
                <a:tab pos="561975" algn="l"/>
              </a:tabLst>
              <a:defRPr/>
            </a:pPr>
            <a:r>
              <a:rPr lang="en-US" sz="2400" dirty="0">
                <a:solidFill>
                  <a:schemeClr val="tx1"/>
                </a:solidFill>
              </a:rPr>
              <a:t>Kaldi performance is lacking compared to a GMM-HMM model of HTK system. </a:t>
            </a:r>
          </a:p>
          <a:p>
            <a:pPr marL="579438" indent="-344488">
              <a:buFont typeface="Arial" panose="020B0604020202020204" pitchFamily="34" charset="0"/>
              <a:buChar char="•"/>
              <a:tabLst>
                <a:tab pos="561975" algn="l"/>
              </a:tabLst>
              <a:defRPr/>
            </a:pPr>
            <a:r>
              <a:rPr lang="en-US" sz="2400" dirty="0">
                <a:solidFill>
                  <a:schemeClr val="tx1"/>
                </a:solidFill>
              </a:rPr>
              <a:t>SPSW event is consistently harder for all recognition systems to detect.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7768B75-1D53-41E7-8429-ACC2E4C8CE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07945"/>
              </p:ext>
            </p:extLst>
          </p:nvPr>
        </p:nvGraphicFramePr>
        <p:xfrm>
          <a:off x="947830" y="22639096"/>
          <a:ext cx="7671535" cy="4114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34307">
                  <a:extLst>
                    <a:ext uri="{9D8B030D-6E8A-4147-A177-3AD203B41FA5}">
                      <a16:colId xmlns:a16="http://schemas.microsoft.com/office/drawing/2014/main" val="3461831292"/>
                    </a:ext>
                  </a:extLst>
                </a:gridCol>
                <a:gridCol w="1534307">
                  <a:extLst>
                    <a:ext uri="{9D8B030D-6E8A-4147-A177-3AD203B41FA5}">
                      <a16:colId xmlns:a16="http://schemas.microsoft.com/office/drawing/2014/main" val="2272820778"/>
                    </a:ext>
                  </a:extLst>
                </a:gridCol>
                <a:gridCol w="1534307">
                  <a:extLst>
                    <a:ext uri="{9D8B030D-6E8A-4147-A177-3AD203B41FA5}">
                      <a16:colId xmlns:a16="http://schemas.microsoft.com/office/drawing/2014/main" val="2891789493"/>
                    </a:ext>
                  </a:extLst>
                </a:gridCol>
                <a:gridCol w="1534307">
                  <a:extLst>
                    <a:ext uri="{9D8B030D-6E8A-4147-A177-3AD203B41FA5}">
                      <a16:colId xmlns:a16="http://schemas.microsoft.com/office/drawing/2014/main" val="1348836022"/>
                    </a:ext>
                  </a:extLst>
                </a:gridCol>
                <a:gridCol w="1534307">
                  <a:extLst>
                    <a:ext uri="{9D8B030D-6E8A-4147-A177-3AD203B41FA5}">
                      <a16:colId xmlns:a16="http://schemas.microsoft.com/office/drawing/2014/main" val="246628437"/>
                    </a:ext>
                  </a:extLst>
                </a:gridCol>
              </a:tblGrid>
              <a:tr h="267328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 Set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 Set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646496"/>
                  </a:ext>
                </a:extLst>
              </a:tr>
              <a:tr h="267328"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Epochs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Dist.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Epochs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Dist.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899995"/>
                  </a:ext>
                </a:extLst>
              </a:tr>
              <a:tr h="2673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11,254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082690"/>
                  </a:ext>
                </a:extLst>
              </a:tr>
              <a:tr h="2673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GPED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224953"/>
                  </a:ext>
                </a:extLst>
              </a:tr>
              <a:tr h="2673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SPSW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530279"/>
                  </a:ext>
                </a:extLst>
              </a:tr>
              <a:tr h="2673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11,053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445006"/>
                  </a:ext>
                </a:extLst>
              </a:tr>
              <a:tr h="2673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709979"/>
                  </a:ext>
                </a:extLst>
              </a:tr>
              <a:tr h="2673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BCKG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53,726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19,646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7099196"/>
                  </a:ext>
                </a:extLst>
              </a:tr>
              <a:tr h="2673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84,032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29,421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839653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CD314DC-AA21-414B-AE37-6E9845E563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73103"/>
              </p:ext>
            </p:extLst>
          </p:nvPr>
        </p:nvGraphicFramePr>
        <p:xfrm>
          <a:off x="16800287" y="23882758"/>
          <a:ext cx="10174514" cy="2521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502">
                  <a:extLst>
                    <a:ext uri="{9D8B030D-6E8A-4147-A177-3AD203B41FA5}">
                      <a16:colId xmlns:a16="http://schemas.microsoft.com/office/drawing/2014/main" val="2057798711"/>
                    </a:ext>
                  </a:extLst>
                </a:gridCol>
                <a:gridCol w="1453502">
                  <a:extLst>
                    <a:ext uri="{9D8B030D-6E8A-4147-A177-3AD203B41FA5}">
                      <a16:colId xmlns:a16="http://schemas.microsoft.com/office/drawing/2014/main" val="3434740535"/>
                    </a:ext>
                  </a:extLst>
                </a:gridCol>
                <a:gridCol w="1453502">
                  <a:extLst>
                    <a:ext uri="{9D8B030D-6E8A-4147-A177-3AD203B41FA5}">
                      <a16:colId xmlns:a16="http://schemas.microsoft.com/office/drawing/2014/main" val="4030835455"/>
                    </a:ext>
                  </a:extLst>
                </a:gridCol>
                <a:gridCol w="1453502">
                  <a:extLst>
                    <a:ext uri="{9D8B030D-6E8A-4147-A177-3AD203B41FA5}">
                      <a16:colId xmlns:a16="http://schemas.microsoft.com/office/drawing/2014/main" val="2891768307"/>
                    </a:ext>
                  </a:extLst>
                </a:gridCol>
                <a:gridCol w="1453502">
                  <a:extLst>
                    <a:ext uri="{9D8B030D-6E8A-4147-A177-3AD203B41FA5}">
                      <a16:colId xmlns:a16="http://schemas.microsoft.com/office/drawing/2014/main" val="2218562185"/>
                    </a:ext>
                  </a:extLst>
                </a:gridCol>
                <a:gridCol w="1453502">
                  <a:extLst>
                    <a:ext uri="{9D8B030D-6E8A-4147-A177-3AD203B41FA5}">
                      <a16:colId xmlns:a16="http://schemas.microsoft.com/office/drawing/2014/main" val="1863045034"/>
                    </a:ext>
                  </a:extLst>
                </a:gridCol>
                <a:gridCol w="1453502">
                  <a:extLst>
                    <a:ext uri="{9D8B030D-6E8A-4147-A177-3AD203B41FA5}">
                      <a16:colId xmlns:a16="http://schemas.microsoft.com/office/drawing/2014/main" val="953258893"/>
                    </a:ext>
                  </a:extLst>
                </a:gridCol>
              </a:tblGrid>
              <a:tr h="1804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Ref/</a:t>
                      </a:r>
                      <a:r>
                        <a:rPr lang="en-US" sz="2400" b="1" kern="100" spc="25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Hyp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PLED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62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GPED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62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SPSW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62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ARTF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62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EYEM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62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BCKG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888308"/>
                  </a:ext>
                </a:extLst>
              </a:tr>
              <a:tr h="1804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PLED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54.80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17.62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20.32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0.70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4.70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1.85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298423"/>
                  </a:ext>
                </a:extLst>
              </a:tr>
              <a:tr h="1804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GPED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20.42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53.32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11.55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7.46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2.39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4.85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365899"/>
                  </a:ext>
                </a:extLst>
              </a:tr>
              <a:tr h="1804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SPSW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4.59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33.33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40.21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4.41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27432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9.17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27432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8.29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051418"/>
                  </a:ext>
                </a:extLst>
              </a:tr>
              <a:tr h="1804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ARTF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2.77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3.81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4.81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41.24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2.18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45.19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38156"/>
                  </a:ext>
                </a:extLst>
              </a:tr>
              <a:tr h="1804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EYEM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8.51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2.13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4.26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2.13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82.37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0.61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914626"/>
                  </a:ext>
                </a:extLst>
              </a:tr>
              <a:tr h="1804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BCKG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2.28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7.37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8.81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7.02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2.59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71.93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026415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4E840A3A-86E5-4265-AE41-53368A2A7F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885264"/>
              </p:ext>
            </p:extLst>
          </p:nvPr>
        </p:nvGraphicFramePr>
        <p:xfrm>
          <a:off x="16800287" y="20668699"/>
          <a:ext cx="10174514" cy="2521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502">
                  <a:extLst>
                    <a:ext uri="{9D8B030D-6E8A-4147-A177-3AD203B41FA5}">
                      <a16:colId xmlns:a16="http://schemas.microsoft.com/office/drawing/2014/main" val="2057798711"/>
                    </a:ext>
                  </a:extLst>
                </a:gridCol>
                <a:gridCol w="1453502">
                  <a:extLst>
                    <a:ext uri="{9D8B030D-6E8A-4147-A177-3AD203B41FA5}">
                      <a16:colId xmlns:a16="http://schemas.microsoft.com/office/drawing/2014/main" val="3434740535"/>
                    </a:ext>
                  </a:extLst>
                </a:gridCol>
                <a:gridCol w="1453502">
                  <a:extLst>
                    <a:ext uri="{9D8B030D-6E8A-4147-A177-3AD203B41FA5}">
                      <a16:colId xmlns:a16="http://schemas.microsoft.com/office/drawing/2014/main" val="4030835455"/>
                    </a:ext>
                  </a:extLst>
                </a:gridCol>
                <a:gridCol w="1453502">
                  <a:extLst>
                    <a:ext uri="{9D8B030D-6E8A-4147-A177-3AD203B41FA5}">
                      <a16:colId xmlns:a16="http://schemas.microsoft.com/office/drawing/2014/main" val="2891768307"/>
                    </a:ext>
                  </a:extLst>
                </a:gridCol>
                <a:gridCol w="1453502">
                  <a:extLst>
                    <a:ext uri="{9D8B030D-6E8A-4147-A177-3AD203B41FA5}">
                      <a16:colId xmlns:a16="http://schemas.microsoft.com/office/drawing/2014/main" val="1292234186"/>
                    </a:ext>
                  </a:extLst>
                </a:gridCol>
                <a:gridCol w="1453502">
                  <a:extLst>
                    <a:ext uri="{9D8B030D-6E8A-4147-A177-3AD203B41FA5}">
                      <a16:colId xmlns:a16="http://schemas.microsoft.com/office/drawing/2014/main" val="4223562311"/>
                    </a:ext>
                  </a:extLst>
                </a:gridCol>
                <a:gridCol w="1453502">
                  <a:extLst>
                    <a:ext uri="{9D8B030D-6E8A-4147-A177-3AD203B41FA5}">
                      <a16:colId xmlns:a16="http://schemas.microsoft.com/office/drawing/2014/main" val="3368618299"/>
                    </a:ext>
                  </a:extLst>
                </a:gridCol>
              </a:tblGrid>
              <a:tr h="1473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Ref/</a:t>
                      </a:r>
                      <a:r>
                        <a:rPr lang="en-US" sz="2400" b="1" kern="100" spc="25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Hyp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PLED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62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GPED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62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SPSW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62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ARTF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62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EYEM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62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BCKG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888308"/>
                  </a:ext>
                </a:extLst>
              </a:tr>
              <a:tr h="1473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PLED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46.83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28.38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9.58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3.96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3.52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7.70</a:t>
                      </a:r>
                    </a:p>
                  </a:txBody>
                  <a:tcPr marL="3302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298423"/>
                  </a:ext>
                </a:extLst>
              </a:tr>
              <a:tr h="1473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GPED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21.20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20.87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2.93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43.78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0.39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10.80</a:t>
                      </a:r>
                    </a:p>
                  </a:txBody>
                  <a:tcPr marL="3302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365899"/>
                  </a:ext>
                </a:extLst>
              </a:tr>
              <a:tr h="1473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SPSW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0.04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36.55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1.80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9.81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9.7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42.04</a:t>
                      </a:r>
                    </a:p>
                  </a:txBody>
                  <a:tcPr marL="3302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051418"/>
                  </a:ext>
                </a:extLst>
              </a:tr>
              <a:tr h="1473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ARTF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0.39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2.58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6.15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24.35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27.87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38.65</a:t>
                      </a:r>
                    </a:p>
                  </a:txBody>
                  <a:tcPr marL="3302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229343"/>
                  </a:ext>
                </a:extLst>
              </a:tr>
              <a:tr h="1473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EYEM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0.42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0.35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3.63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1.70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25.75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68.11</a:t>
                      </a:r>
                    </a:p>
                  </a:txBody>
                  <a:tcPr marL="3302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341836"/>
                  </a:ext>
                </a:extLst>
              </a:tr>
              <a:tr h="1473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BCKG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0.35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2.18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7.63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13.31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2.71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73.79</a:t>
                      </a:r>
                    </a:p>
                  </a:txBody>
                  <a:tcPr marL="3302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266051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829EF5A1-A6A2-4FDC-8896-847E809641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698937"/>
              </p:ext>
            </p:extLst>
          </p:nvPr>
        </p:nvGraphicFramePr>
        <p:xfrm>
          <a:off x="16800287" y="17454639"/>
          <a:ext cx="10174514" cy="2521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502">
                  <a:extLst>
                    <a:ext uri="{9D8B030D-6E8A-4147-A177-3AD203B41FA5}">
                      <a16:colId xmlns:a16="http://schemas.microsoft.com/office/drawing/2014/main" val="2057798711"/>
                    </a:ext>
                  </a:extLst>
                </a:gridCol>
                <a:gridCol w="1453502">
                  <a:extLst>
                    <a:ext uri="{9D8B030D-6E8A-4147-A177-3AD203B41FA5}">
                      <a16:colId xmlns:a16="http://schemas.microsoft.com/office/drawing/2014/main" val="3434740535"/>
                    </a:ext>
                  </a:extLst>
                </a:gridCol>
                <a:gridCol w="1453502">
                  <a:extLst>
                    <a:ext uri="{9D8B030D-6E8A-4147-A177-3AD203B41FA5}">
                      <a16:colId xmlns:a16="http://schemas.microsoft.com/office/drawing/2014/main" val="4030835455"/>
                    </a:ext>
                  </a:extLst>
                </a:gridCol>
                <a:gridCol w="1453502">
                  <a:extLst>
                    <a:ext uri="{9D8B030D-6E8A-4147-A177-3AD203B41FA5}">
                      <a16:colId xmlns:a16="http://schemas.microsoft.com/office/drawing/2014/main" val="2891768307"/>
                    </a:ext>
                  </a:extLst>
                </a:gridCol>
                <a:gridCol w="1453502">
                  <a:extLst>
                    <a:ext uri="{9D8B030D-6E8A-4147-A177-3AD203B41FA5}">
                      <a16:colId xmlns:a16="http://schemas.microsoft.com/office/drawing/2014/main" val="2459669695"/>
                    </a:ext>
                  </a:extLst>
                </a:gridCol>
                <a:gridCol w="1453502">
                  <a:extLst>
                    <a:ext uri="{9D8B030D-6E8A-4147-A177-3AD203B41FA5}">
                      <a16:colId xmlns:a16="http://schemas.microsoft.com/office/drawing/2014/main" val="4017816027"/>
                    </a:ext>
                  </a:extLst>
                </a:gridCol>
                <a:gridCol w="1453502">
                  <a:extLst>
                    <a:ext uri="{9D8B030D-6E8A-4147-A177-3AD203B41FA5}">
                      <a16:colId xmlns:a16="http://schemas.microsoft.com/office/drawing/2014/main" val="2498837121"/>
                    </a:ext>
                  </a:extLst>
                </a:gridCol>
              </a:tblGrid>
              <a:tr h="2793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Ref/</a:t>
                      </a:r>
                      <a:r>
                        <a:rPr lang="en-US" sz="2400" b="1" kern="100" spc="25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Hyp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PLED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62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GPED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62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SPSW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62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ARTF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62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EYEM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62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BCKG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888308"/>
                  </a:ext>
                </a:extLst>
              </a:tr>
              <a:tr h="2793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PLED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43.08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26.87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11.11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5.31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11.38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2.26</a:t>
                      </a:r>
                    </a:p>
                  </a:txBody>
                  <a:tcPr marL="3302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298423"/>
                  </a:ext>
                </a:extLst>
              </a:tr>
              <a:tr h="2793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GPED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29.80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31.01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5.92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10.58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3.98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18.71</a:t>
                      </a:r>
                    </a:p>
                  </a:txBody>
                  <a:tcPr marL="3302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365899"/>
                  </a:ext>
                </a:extLst>
              </a:tr>
              <a:tr h="2793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SPSW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1.34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37.12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3.33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21.69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18.64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17.88</a:t>
                      </a:r>
                    </a:p>
                  </a:txBody>
                  <a:tcPr marL="3302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051418"/>
                  </a:ext>
                </a:extLst>
              </a:tr>
              <a:tr h="2793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ARTF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0.63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2.52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0.72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30.67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38.43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27.03</a:t>
                      </a:r>
                    </a:p>
                  </a:txBody>
                  <a:tcPr marL="3302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776245"/>
                  </a:ext>
                </a:extLst>
              </a:tr>
              <a:tr h="2793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EYEM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0.22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1.92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8.60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54.36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34.89</a:t>
                      </a:r>
                    </a:p>
                  </a:txBody>
                  <a:tcPr marL="3302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395563"/>
                  </a:ext>
                </a:extLst>
              </a:tr>
              <a:tr h="2793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BCKG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2.29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1.52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10.21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15.21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8.69</a:t>
                      </a: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27432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62.08</a:t>
                      </a:r>
                    </a:p>
                  </a:txBody>
                  <a:tcPr marL="3302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346118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7C8FA359-09E7-4B2A-9304-A94850DAC1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284"/>
              </p:ext>
            </p:extLst>
          </p:nvPr>
        </p:nvGraphicFramePr>
        <p:xfrm>
          <a:off x="16800287" y="14240579"/>
          <a:ext cx="10174514" cy="2521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502">
                  <a:extLst>
                    <a:ext uri="{9D8B030D-6E8A-4147-A177-3AD203B41FA5}">
                      <a16:colId xmlns:a16="http://schemas.microsoft.com/office/drawing/2014/main" val="2057798711"/>
                    </a:ext>
                  </a:extLst>
                </a:gridCol>
                <a:gridCol w="1453502">
                  <a:extLst>
                    <a:ext uri="{9D8B030D-6E8A-4147-A177-3AD203B41FA5}">
                      <a16:colId xmlns:a16="http://schemas.microsoft.com/office/drawing/2014/main" val="3434740535"/>
                    </a:ext>
                  </a:extLst>
                </a:gridCol>
                <a:gridCol w="1453502">
                  <a:extLst>
                    <a:ext uri="{9D8B030D-6E8A-4147-A177-3AD203B41FA5}">
                      <a16:colId xmlns:a16="http://schemas.microsoft.com/office/drawing/2014/main" val="4030835455"/>
                    </a:ext>
                  </a:extLst>
                </a:gridCol>
                <a:gridCol w="1453502">
                  <a:extLst>
                    <a:ext uri="{9D8B030D-6E8A-4147-A177-3AD203B41FA5}">
                      <a16:colId xmlns:a16="http://schemas.microsoft.com/office/drawing/2014/main" val="2891768307"/>
                    </a:ext>
                  </a:extLst>
                </a:gridCol>
                <a:gridCol w="1453502">
                  <a:extLst>
                    <a:ext uri="{9D8B030D-6E8A-4147-A177-3AD203B41FA5}">
                      <a16:colId xmlns:a16="http://schemas.microsoft.com/office/drawing/2014/main" val="1817653395"/>
                    </a:ext>
                  </a:extLst>
                </a:gridCol>
                <a:gridCol w="1453502">
                  <a:extLst>
                    <a:ext uri="{9D8B030D-6E8A-4147-A177-3AD203B41FA5}">
                      <a16:colId xmlns:a16="http://schemas.microsoft.com/office/drawing/2014/main" val="2972122807"/>
                    </a:ext>
                  </a:extLst>
                </a:gridCol>
                <a:gridCol w="1453502">
                  <a:extLst>
                    <a:ext uri="{9D8B030D-6E8A-4147-A177-3AD203B41FA5}">
                      <a16:colId xmlns:a16="http://schemas.microsoft.com/office/drawing/2014/main" val="3710606925"/>
                    </a:ext>
                  </a:extLst>
                </a:gridCol>
              </a:tblGrid>
              <a:tr h="2914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Ref/</a:t>
                      </a:r>
                      <a:r>
                        <a:rPr lang="en-US" sz="2400" b="1" kern="100" spc="25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Hyp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PLED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62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GPED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62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SPSW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62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ARTF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62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EYEM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622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BCKG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888308"/>
                  </a:ext>
                </a:extLst>
              </a:tr>
              <a:tr h="2914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PLED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46.68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18.19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22.22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1.58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7.39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3.94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899760"/>
                  </a:ext>
                </a:extLst>
              </a:tr>
              <a:tr h="2914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GPED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41.00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20.36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8.94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6.21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12.35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11.14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575611"/>
                  </a:ext>
                </a:extLst>
              </a:tr>
              <a:tr h="2914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SPSW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6.46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34.26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11.41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2.95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16.29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28.62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311372"/>
                  </a:ext>
                </a:extLst>
              </a:tr>
              <a:tr h="2914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ARTF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2.59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1.41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0.76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13.76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40.19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41.30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475783"/>
                  </a:ext>
                </a:extLst>
              </a:tr>
              <a:tr h="3062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EYEM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2.80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0.26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0.33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5.62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48.90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42.09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345031"/>
                  </a:ext>
                </a:extLst>
              </a:tr>
              <a:tr h="3062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BCKG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5.38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5.26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8.97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1.93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10.78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23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 spc="2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67.68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2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797469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03E3A91B-014A-4469-9611-0E6249A6DA4F}"/>
              </a:ext>
            </a:extLst>
          </p:cNvPr>
          <p:cNvSpPr txBox="1"/>
          <p:nvPr/>
        </p:nvSpPr>
        <p:spPr>
          <a:xfrm>
            <a:off x="18763322" y="16801941"/>
            <a:ext cx="6305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Kaldi’s GMM-HMM Monophone System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41CB556-1DA9-48EC-8DFA-D2ED215DFC02}"/>
              </a:ext>
            </a:extLst>
          </p:cNvPr>
          <p:cNvSpPr txBox="1"/>
          <p:nvPr/>
        </p:nvSpPr>
        <p:spPr>
          <a:xfrm>
            <a:off x="18763322" y="20003604"/>
            <a:ext cx="6305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Kaldi’s LDA-MLLT Triphone System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815182E-D721-4929-B238-CAE951FA18CE}"/>
              </a:ext>
            </a:extLst>
          </p:cNvPr>
          <p:cNvSpPr txBox="1"/>
          <p:nvPr/>
        </p:nvSpPr>
        <p:spPr>
          <a:xfrm>
            <a:off x="18763322" y="23210321"/>
            <a:ext cx="6305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Kaldi’s DNN-HMM MLP System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EF97332-C16F-4FF3-8BD0-8BA5ED54BB63}"/>
              </a:ext>
            </a:extLst>
          </p:cNvPr>
          <p:cNvSpPr txBox="1"/>
          <p:nvPr/>
        </p:nvSpPr>
        <p:spPr>
          <a:xfrm>
            <a:off x="18724213" y="26453319"/>
            <a:ext cx="6305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HTK’s Baseline GMM-HMM System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B80C3C5-B9B5-454E-BA17-089FD8BF90A0}"/>
              </a:ext>
            </a:extLst>
          </p:cNvPr>
          <p:cNvGrpSpPr/>
          <p:nvPr/>
        </p:nvGrpSpPr>
        <p:grpSpPr>
          <a:xfrm>
            <a:off x="18613494" y="4172899"/>
            <a:ext cx="8067787" cy="2905125"/>
            <a:chOff x="18631790" y="6478811"/>
            <a:chExt cx="8067787" cy="2905125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18D902B8-2FBD-4D35-B25E-1C8B8337C659}"/>
                </a:ext>
              </a:extLst>
            </p:cNvPr>
            <p:cNvGrpSpPr/>
            <p:nvPr/>
          </p:nvGrpSpPr>
          <p:grpSpPr>
            <a:xfrm>
              <a:off x="18631790" y="6478811"/>
              <a:ext cx="6932387" cy="2905125"/>
              <a:chOff x="9867900" y="7439084"/>
              <a:chExt cx="6932387" cy="2905125"/>
            </a:xfrm>
          </p:grpSpPr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A1C3B714-1415-49A3-9487-3320172E21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867900" y="7439084"/>
                <a:ext cx="6610350" cy="2905125"/>
              </a:xfrm>
              <a:prstGeom prst="rect">
                <a:avLst/>
              </a:prstGeom>
            </p:spPr>
          </p:pic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76FED530-A46E-487C-803D-2E206C6E32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343087" y="8743950"/>
                <a:ext cx="457200" cy="0"/>
              </a:xfrm>
              <a:prstGeom prst="straightConnector1">
                <a:avLst/>
              </a:prstGeom>
              <a:ln w="762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3EDCCA4-4A86-48C4-B7CE-D4C0B5B7F8B4}"/>
                  </a:ext>
                </a:extLst>
              </p:cNvPr>
              <p:cNvSpPr txBox="1"/>
              <p:nvPr/>
            </p:nvSpPr>
            <p:spPr>
              <a:xfrm>
                <a:off x="13963650" y="7572671"/>
                <a:ext cx="2379437" cy="3231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5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Sequential Modeler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4F64842B-18BD-46AF-A008-923D075EB686}"/>
                  </a:ext>
                </a:extLst>
              </p:cNvPr>
              <p:cNvSpPr txBox="1"/>
              <p:nvPr/>
            </p:nvSpPr>
            <p:spPr>
              <a:xfrm>
                <a:off x="10115550" y="8439165"/>
                <a:ext cx="1147632" cy="32315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5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TUH EEG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04891AA9-7295-42CF-9A3F-10095F1DA5B1}"/>
                  </a:ext>
                </a:extLst>
              </p:cNvPr>
              <p:cNvSpPr txBox="1"/>
              <p:nvPr/>
            </p:nvSpPr>
            <p:spPr>
              <a:xfrm>
                <a:off x="10081681" y="9069766"/>
                <a:ext cx="1147632" cy="32315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5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Events </a:t>
                </a:r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20D5714-6930-4BE1-8153-435A5C967610}"/>
                </a:ext>
              </a:extLst>
            </p:cNvPr>
            <p:cNvSpPr/>
            <p:nvPr/>
          </p:nvSpPr>
          <p:spPr>
            <a:xfrm>
              <a:off x="25446605" y="6720807"/>
              <a:ext cx="1252972" cy="2358599"/>
            </a:xfrm>
            <a:prstGeom prst="rect">
              <a:avLst/>
            </a:pr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FFAB764-78D9-4C63-9B16-74B64E8CAF38}"/>
                </a:ext>
              </a:extLst>
            </p:cNvPr>
            <p:cNvSpPr txBox="1"/>
            <p:nvPr/>
          </p:nvSpPr>
          <p:spPr>
            <a:xfrm>
              <a:off x="25489790" y="7392764"/>
              <a:ext cx="1135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Lattice Decoding &amp; Scoring</a:t>
              </a:r>
            </a:p>
          </p:txBody>
        </p:sp>
      </p:grpSp>
      <p:pic>
        <p:nvPicPr>
          <p:cNvPr id="28" name="Picture 27">
            <a:extLst>
              <a:ext uri="{FF2B5EF4-FFF2-40B4-BE49-F238E27FC236}">
                <a16:creationId xmlns:a16="http://schemas.microsoft.com/office/drawing/2014/main" id="{E866E8B7-47F1-421B-BEFD-46E239AEDC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472776" y="10140985"/>
            <a:ext cx="2918243" cy="2603144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0FB9DEDE-A734-4C59-A215-F14C51A5E7D1}"/>
              </a:ext>
            </a:extLst>
          </p:cNvPr>
          <p:cNvSpPr txBox="1"/>
          <p:nvPr/>
        </p:nvSpPr>
        <p:spPr>
          <a:xfrm>
            <a:off x="18733274" y="10056119"/>
            <a:ext cx="4584982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95291">
              <a:spcAft>
                <a:spcPts val="600"/>
              </a:spcAft>
              <a:buSzPct val="100000"/>
              <a:tabLst>
                <a:tab pos="380981" algn="l"/>
              </a:tabLst>
              <a:defRPr/>
            </a:pPr>
            <a:r>
              <a:rPr lang="en-US" sz="32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Decision Trees:</a:t>
            </a:r>
          </a:p>
          <a:p>
            <a:pPr marL="342900" indent="-342900" defTabSz="695291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Ties HMM states based on acoustic phonetic features such as tone and stress.</a:t>
            </a:r>
          </a:p>
          <a:p>
            <a:pPr marL="342900" indent="-342900" defTabSz="695291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Allows GMM components to be efficiently shared.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991686"/>
              </p:ext>
            </p:extLst>
          </p:nvPr>
        </p:nvGraphicFramePr>
        <p:xfrm>
          <a:off x="956847" y="18115401"/>
          <a:ext cx="7671534" cy="13792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92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2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9756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92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Train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92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Eval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92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756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Patients / Sessions</a:t>
                      </a:r>
                      <a:r>
                        <a:rPr lang="en-US" sz="2400" b="1" baseline="3000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290 / 290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80 / 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756">
                <a:tc>
                  <a:txBody>
                    <a:bodyPr/>
                    <a:lstStyle/>
                    <a:p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Duration (Hrs)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100.5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48.3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0A70363D-7433-44E9-986C-43CEE376B3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592598" y="7749981"/>
            <a:ext cx="3798421" cy="101170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92A1AE-86FA-4BC7-A816-B489FFFBF55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994194" y="3360537"/>
            <a:ext cx="3316885" cy="162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007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22732</TotalTime>
  <Words>1077</Words>
  <Application>Microsoft Office PowerPoint</Application>
  <PresentationFormat>Custom</PresentationFormat>
  <Paragraphs>329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Monotype Corsiva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Devin Trejo</dc:creator>
  <cp:lastModifiedBy>Vinit Shah</cp:lastModifiedBy>
  <cp:revision>621</cp:revision>
  <dcterms:created xsi:type="dcterms:W3CDTF">2015-07-15T21:31:39Z</dcterms:created>
  <dcterms:modified xsi:type="dcterms:W3CDTF">2018-11-29T20:21:01Z</dcterms:modified>
</cp:coreProperties>
</file>