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6" r:id="rId2"/>
    <p:sldId id="257" r:id="rId3"/>
  </p:sldIdLst>
  <p:sldSz cx="36576000" cy="27432000"/>
  <p:notesSz cx="6858000" cy="9144000"/>
  <p:defaultTextStyle>
    <a:defPPr>
      <a:defRPr lang="en-US"/>
    </a:defPPr>
    <a:lvl1pPr marL="0" algn="l" defTabSz="3072077" rtl="0" eaLnBrk="1" latinLnBrk="0" hangingPunct="1">
      <a:defRPr sz="6047" kern="1200">
        <a:solidFill>
          <a:schemeClr val="tx1"/>
        </a:solidFill>
        <a:latin typeface="+mn-lt"/>
        <a:ea typeface="+mn-ea"/>
        <a:cs typeface="+mn-cs"/>
      </a:defRPr>
    </a:lvl1pPr>
    <a:lvl2pPr marL="1536038" algn="l" defTabSz="3072077" rtl="0" eaLnBrk="1" latinLnBrk="0" hangingPunct="1">
      <a:defRPr sz="6047" kern="1200">
        <a:solidFill>
          <a:schemeClr val="tx1"/>
        </a:solidFill>
        <a:latin typeface="+mn-lt"/>
        <a:ea typeface="+mn-ea"/>
        <a:cs typeface="+mn-cs"/>
      </a:defRPr>
    </a:lvl2pPr>
    <a:lvl3pPr marL="3072077" algn="l" defTabSz="3072077" rtl="0" eaLnBrk="1" latinLnBrk="0" hangingPunct="1">
      <a:defRPr sz="6047" kern="1200">
        <a:solidFill>
          <a:schemeClr val="tx1"/>
        </a:solidFill>
        <a:latin typeface="+mn-lt"/>
        <a:ea typeface="+mn-ea"/>
        <a:cs typeface="+mn-cs"/>
      </a:defRPr>
    </a:lvl3pPr>
    <a:lvl4pPr marL="4608115" algn="l" defTabSz="3072077" rtl="0" eaLnBrk="1" latinLnBrk="0" hangingPunct="1">
      <a:defRPr sz="6047" kern="1200">
        <a:solidFill>
          <a:schemeClr val="tx1"/>
        </a:solidFill>
        <a:latin typeface="+mn-lt"/>
        <a:ea typeface="+mn-ea"/>
        <a:cs typeface="+mn-cs"/>
      </a:defRPr>
    </a:lvl4pPr>
    <a:lvl5pPr marL="6144154" algn="l" defTabSz="3072077" rtl="0" eaLnBrk="1" latinLnBrk="0" hangingPunct="1">
      <a:defRPr sz="6047" kern="1200">
        <a:solidFill>
          <a:schemeClr val="tx1"/>
        </a:solidFill>
        <a:latin typeface="+mn-lt"/>
        <a:ea typeface="+mn-ea"/>
        <a:cs typeface="+mn-cs"/>
      </a:defRPr>
    </a:lvl5pPr>
    <a:lvl6pPr marL="7680192" algn="l" defTabSz="3072077" rtl="0" eaLnBrk="1" latinLnBrk="0" hangingPunct="1">
      <a:defRPr sz="6047" kern="1200">
        <a:solidFill>
          <a:schemeClr val="tx1"/>
        </a:solidFill>
        <a:latin typeface="+mn-lt"/>
        <a:ea typeface="+mn-ea"/>
        <a:cs typeface="+mn-cs"/>
      </a:defRPr>
    </a:lvl6pPr>
    <a:lvl7pPr marL="9216230" algn="l" defTabSz="3072077" rtl="0" eaLnBrk="1" latinLnBrk="0" hangingPunct="1">
      <a:defRPr sz="6047" kern="1200">
        <a:solidFill>
          <a:schemeClr val="tx1"/>
        </a:solidFill>
        <a:latin typeface="+mn-lt"/>
        <a:ea typeface="+mn-ea"/>
        <a:cs typeface="+mn-cs"/>
      </a:defRPr>
    </a:lvl7pPr>
    <a:lvl8pPr marL="10752269" algn="l" defTabSz="3072077" rtl="0" eaLnBrk="1" latinLnBrk="0" hangingPunct="1">
      <a:defRPr sz="6047" kern="1200">
        <a:solidFill>
          <a:schemeClr val="tx1"/>
        </a:solidFill>
        <a:latin typeface="+mn-lt"/>
        <a:ea typeface="+mn-ea"/>
        <a:cs typeface="+mn-cs"/>
      </a:defRPr>
    </a:lvl8pPr>
    <a:lvl9pPr marL="12288307" algn="l" defTabSz="3072077" rtl="0" eaLnBrk="1" latinLnBrk="0" hangingPunct="1">
      <a:defRPr sz="6047" kern="1200">
        <a:solidFill>
          <a:schemeClr val="tx1"/>
        </a:solidFill>
        <a:latin typeface="+mn-lt"/>
        <a:ea typeface="+mn-ea"/>
        <a:cs typeface="+mn-cs"/>
      </a:defRPr>
    </a:lvl9pPr>
  </p:defaultTextStyle>
  <p:extLst>
    <p:ext uri="{EFAFB233-063F-42B5-8137-9DF3F51BA10A}">
      <p15:sldGuideLst xmlns:p15="http://schemas.microsoft.com/office/powerpoint/2012/main">
        <p15:guide id="2" pos="288" userDrawn="1">
          <p15:clr>
            <a:srgbClr val="A4A3A4"/>
          </p15:clr>
        </p15:guide>
        <p15:guide id="3" pos="8664" userDrawn="1">
          <p15:clr>
            <a:srgbClr val="A4A3A4"/>
          </p15:clr>
        </p15:guide>
        <p15:guide id="4" pos="22752" userDrawn="1">
          <p15:clr>
            <a:srgbClr val="A4A3A4"/>
          </p15:clr>
        </p15:guide>
        <p15:guide id="5" pos="2448" userDrawn="1">
          <p15:clr>
            <a:srgbClr val="A4A3A4"/>
          </p15:clr>
        </p15:guide>
        <p15:guide id="6" orient="horz" pos="169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738"/>
    <a:srgbClr val="333385"/>
    <a:srgbClr val="9A2B3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63" autoAdjust="0"/>
    <p:restoredTop sz="95377" autoAdjust="0"/>
  </p:normalViewPr>
  <p:slideViewPr>
    <p:cSldViewPr snapToGrid="0">
      <p:cViewPr>
        <p:scale>
          <a:sx n="40" d="100"/>
          <a:sy n="40" d="100"/>
        </p:scale>
        <p:origin x="-48" y="144"/>
      </p:cViewPr>
      <p:guideLst>
        <p:guide pos="288"/>
        <p:guide pos="8664"/>
        <p:guide pos="22752"/>
        <p:guide pos="2448"/>
        <p:guide orient="horz" pos="16992"/>
      </p:guideLst>
    </p:cSldViewPr>
  </p:slideViewPr>
  <p:notesTextViewPr>
    <p:cViewPr>
      <p:scale>
        <a:sx n="1" d="1"/>
        <a:sy n="1" d="1"/>
      </p:scale>
      <p:origin x="0" y="0"/>
    </p:cViewPr>
  </p:notesText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20T11:19:10.328" idx="1">
    <p:pos x="22546" y="13721"/>
    <p:text> I think you mean deep structures are more important to Resnet than CNN/LSTM.</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7275B-EEFF-4120-B8CB-6C04AC8D2B24}" type="datetimeFigureOut">
              <a:rPr lang="en-US" smtClean="0"/>
              <a:t>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98D4A-D07E-4626-A9DE-9C06E88D4384}" type="slidenum">
              <a:rPr lang="en-US" smtClean="0"/>
              <a:t>‹#›</a:t>
            </a:fld>
            <a:endParaRPr lang="en-US"/>
          </a:p>
        </p:txBody>
      </p:sp>
    </p:spTree>
    <p:extLst>
      <p:ext uri="{BB962C8B-B14F-4D97-AF65-F5344CB8AC3E}">
        <p14:creationId xmlns:p14="http://schemas.microsoft.com/office/powerpoint/2010/main" val="3446888191"/>
      </p:ext>
    </p:extLst>
  </p:cSld>
  <p:clrMap bg1="lt1" tx1="dk1" bg2="lt2" tx2="dk2" accent1="accent1" accent2="accent2" accent3="accent3" accent4="accent4" accent5="accent5" accent6="accent6" hlink="hlink" folHlink="folHlink"/>
  <p:notesStyle>
    <a:lvl1pPr marL="0" algn="l" defTabSz="711129" rtl="0" eaLnBrk="1" latinLnBrk="0" hangingPunct="1">
      <a:defRPr sz="933" kern="1200">
        <a:solidFill>
          <a:schemeClr val="tx1"/>
        </a:solidFill>
        <a:latin typeface="+mn-lt"/>
        <a:ea typeface="+mn-ea"/>
        <a:cs typeface="+mn-cs"/>
      </a:defRPr>
    </a:lvl1pPr>
    <a:lvl2pPr marL="355564" algn="l" defTabSz="711129" rtl="0" eaLnBrk="1" latinLnBrk="0" hangingPunct="1">
      <a:defRPr sz="933" kern="1200">
        <a:solidFill>
          <a:schemeClr val="tx1"/>
        </a:solidFill>
        <a:latin typeface="+mn-lt"/>
        <a:ea typeface="+mn-ea"/>
        <a:cs typeface="+mn-cs"/>
      </a:defRPr>
    </a:lvl2pPr>
    <a:lvl3pPr marL="711129" algn="l" defTabSz="711129" rtl="0" eaLnBrk="1" latinLnBrk="0" hangingPunct="1">
      <a:defRPr sz="933" kern="1200">
        <a:solidFill>
          <a:schemeClr val="tx1"/>
        </a:solidFill>
        <a:latin typeface="+mn-lt"/>
        <a:ea typeface="+mn-ea"/>
        <a:cs typeface="+mn-cs"/>
      </a:defRPr>
    </a:lvl3pPr>
    <a:lvl4pPr marL="1066693" algn="l" defTabSz="711129" rtl="0" eaLnBrk="1" latinLnBrk="0" hangingPunct="1">
      <a:defRPr sz="933" kern="1200">
        <a:solidFill>
          <a:schemeClr val="tx1"/>
        </a:solidFill>
        <a:latin typeface="+mn-lt"/>
        <a:ea typeface="+mn-ea"/>
        <a:cs typeface="+mn-cs"/>
      </a:defRPr>
    </a:lvl4pPr>
    <a:lvl5pPr marL="1422258" algn="l" defTabSz="711129" rtl="0" eaLnBrk="1" latinLnBrk="0" hangingPunct="1">
      <a:defRPr sz="933" kern="1200">
        <a:solidFill>
          <a:schemeClr val="tx1"/>
        </a:solidFill>
        <a:latin typeface="+mn-lt"/>
        <a:ea typeface="+mn-ea"/>
        <a:cs typeface="+mn-cs"/>
      </a:defRPr>
    </a:lvl5pPr>
    <a:lvl6pPr marL="1777822" algn="l" defTabSz="711129" rtl="0" eaLnBrk="1" latinLnBrk="0" hangingPunct="1">
      <a:defRPr sz="933" kern="1200">
        <a:solidFill>
          <a:schemeClr val="tx1"/>
        </a:solidFill>
        <a:latin typeface="+mn-lt"/>
        <a:ea typeface="+mn-ea"/>
        <a:cs typeface="+mn-cs"/>
      </a:defRPr>
    </a:lvl6pPr>
    <a:lvl7pPr marL="2133387" algn="l" defTabSz="711129" rtl="0" eaLnBrk="1" latinLnBrk="0" hangingPunct="1">
      <a:defRPr sz="933" kern="1200">
        <a:solidFill>
          <a:schemeClr val="tx1"/>
        </a:solidFill>
        <a:latin typeface="+mn-lt"/>
        <a:ea typeface="+mn-ea"/>
        <a:cs typeface="+mn-cs"/>
      </a:defRPr>
    </a:lvl7pPr>
    <a:lvl8pPr marL="2488951" algn="l" defTabSz="711129" rtl="0" eaLnBrk="1" latinLnBrk="0" hangingPunct="1">
      <a:defRPr sz="933" kern="1200">
        <a:solidFill>
          <a:schemeClr val="tx1"/>
        </a:solidFill>
        <a:latin typeface="+mn-lt"/>
        <a:ea typeface="+mn-ea"/>
        <a:cs typeface="+mn-cs"/>
      </a:defRPr>
    </a:lvl8pPr>
    <a:lvl9pPr marL="2844516" algn="l" defTabSz="711129" rtl="0" eaLnBrk="1" latinLnBrk="0" hangingPunct="1">
      <a:defRPr sz="9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98D4A-D07E-4626-A9DE-9C06E88D4384}" type="slidenum">
              <a:rPr lang="en-US" smtClean="0"/>
              <a:t>1</a:t>
            </a:fld>
            <a:endParaRPr lang="en-US"/>
          </a:p>
        </p:txBody>
      </p:sp>
    </p:spTree>
    <p:extLst>
      <p:ext uri="{BB962C8B-B14F-4D97-AF65-F5344CB8AC3E}">
        <p14:creationId xmlns:p14="http://schemas.microsoft.com/office/powerpoint/2010/main" val="115511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3"/>
            <a:ext cx="31089600" cy="9550400"/>
          </a:xfrm>
        </p:spPr>
        <p:txBody>
          <a:bodyPr anchor="b"/>
          <a:lstStyle>
            <a:lvl1pPr algn="ctr">
              <a:defRPr sz="23998"/>
            </a:lvl1pPr>
          </a:lstStyle>
          <a:p>
            <a:r>
              <a:rPr lang="en-US"/>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709" indent="0" algn="ctr">
              <a:buNone/>
              <a:defRPr sz="8000"/>
            </a:lvl2pPr>
            <a:lvl3pPr marL="3657418" indent="0" algn="ctr">
              <a:buNone/>
              <a:defRPr sz="7200"/>
            </a:lvl3pPr>
            <a:lvl4pPr marL="5486126" indent="0" algn="ctr">
              <a:buNone/>
              <a:defRPr sz="6400"/>
            </a:lvl4pPr>
            <a:lvl5pPr marL="7314834" indent="0" algn="ctr">
              <a:buNone/>
              <a:defRPr sz="6400"/>
            </a:lvl5pPr>
            <a:lvl6pPr marL="9143542" indent="0" algn="ctr">
              <a:buNone/>
              <a:defRPr sz="6400"/>
            </a:lvl6pPr>
            <a:lvl7pPr marL="10972252" indent="0" algn="ctr">
              <a:buNone/>
              <a:defRPr sz="6400"/>
            </a:lvl7pPr>
            <a:lvl8pPr marL="12800960" indent="0" algn="ctr">
              <a:buNone/>
              <a:defRPr sz="6400"/>
            </a:lvl8pPr>
            <a:lvl9pPr marL="14629669"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3077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89110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3" y="1460502"/>
            <a:ext cx="788670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3" y="1460502"/>
            <a:ext cx="23202900" cy="232473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3450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5258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9"/>
            <a:ext cx="31546800" cy="11410948"/>
          </a:xfrm>
        </p:spPr>
        <p:txBody>
          <a:bodyPr anchor="b"/>
          <a:lstStyle>
            <a:lvl1pPr>
              <a:defRPr sz="23998"/>
            </a:lvl1pPr>
          </a:lstStyle>
          <a:p>
            <a:r>
              <a:rPr lang="en-US"/>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709" indent="0">
              <a:buNone/>
              <a:defRPr sz="8000">
                <a:solidFill>
                  <a:schemeClr val="tx1">
                    <a:tint val="75000"/>
                  </a:schemeClr>
                </a:solidFill>
              </a:defRPr>
            </a:lvl2pPr>
            <a:lvl3pPr marL="3657418" indent="0">
              <a:buNone/>
              <a:defRPr sz="7200">
                <a:solidFill>
                  <a:schemeClr val="tx1">
                    <a:tint val="75000"/>
                  </a:schemeClr>
                </a:solidFill>
              </a:defRPr>
            </a:lvl3pPr>
            <a:lvl4pPr marL="5486126" indent="0">
              <a:buNone/>
              <a:defRPr sz="6400">
                <a:solidFill>
                  <a:schemeClr val="tx1">
                    <a:tint val="75000"/>
                  </a:schemeClr>
                </a:solidFill>
              </a:defRPr>
            </a:lvl4pPr>
            <a:lvl5pPr marL="7314834" indent="0">
              <a:buNone/>
              <a:defRPr sz="6400">
                <a:solidFill>
                  <a:schemeClr val="tx1">
                    <a:tint val="75000"/>
                  </a:schemeClr>
                </a:solidFill>
              </a:defRPr>
            </a:lvl5pPr>
            <a:lvl6pPr marL="9143542" indent="0">
              <a:buNone/>
              <a:defRPr sz="6400">
                <a:solidFill>
                  <a:schemeClr val="tx1">
                    <a:tint val="75000"/>
                  </a:schemeClr>
                </a:solidFill>
              </a:defRPr>
            </a:lvl6pPr>
            <a:lvl7pPr marL="10972252" indent="0">
              <a:buNone/>
              <a:defRPr sz="6400">
                <a:solidFill>
                  <a:schemeClr val="tx1">
                    <a:tint val="75000"/>
                  </a:schemeClr>
                </a:solidFill>
              </a:defRPr>
            </a:lvl7pPr>
            <a:lvl8pPr marL="12800960" indent="0">
              <a:buNone/>
              <a:defRPr sz="6400">
                <a:solidFill>
                  <a:schemeClr val="tx1">
                    <a:tint val="75000"/>
                  </a:schemeClr>
                </a:solidFill>
              </a:defRPr>
            </a:lvl8pPr>
            <a:lvl9pPr marL="14629669"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C93A3-B0EC-45CA-8EE9-8D805B615558}" type="datetimeFigureOut">
              <a:rPr lang="en-US" smtClean="0"/>
              <a:t>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76070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C93A3-B0EC-45CA-8EE9-8D805B615558}" type="datetimeFigureOut">
              <a:rPr lang="en-US" smtClean="0"/>
              <a:t>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8801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7"/>
            <a:ext cx="3154680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6724653"/>
            <a:ext cx="15473360"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3" y="6724653"/>
            <a:ext cx="15549564"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3" y="10020300"/>
            <a:ext cx="15549564"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C93A3-B0EC-45CA-8EE9-8D805B615558}" type="datetimeFigureOut">
              <a:rPr lang="en-US" smtClean="0"/>
              <a:t>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1412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1C93A3-B0EC-45CA-8EE9-8D805B615558}" type="datetimeFigureOut">
              <a:rPr lang="en-US" smtClean="0"/>
              <a:t>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392377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C93A3-B0EC-45CA-8EE9-8D805B615558}" type="datetimeFigureOut">
              <a:rPr lang="en-US" smtClean="0"/>
              <a:t>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4580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3949708"/>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35030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3949708"/>
            <a:ext cx="18516600" cy="19494500"/>
          </a:xfrm>
        </p:spPr>
        <p:txBody>
          <a:bodyPr anchor="t"/>
          <a:lstStyle>
            <a:lvl1pPr marL="0" indent="0">
              <a:buNone/>
              <a:defRPr sz="12800"/>
            </a:lvl1pPr>
            <a:lvl2pPr marL="1828709" indent="0">
              <a:buNone/>
              <a:defRPr sz="11200"/>
            </a:lvl2pPr>
            <a:lvl3pPr marL="3657418" indent="0">
              <a:buNone/>
              <a:defRPr sz="9600"/>
            </a:lvl3pPr>
            <a:lvl4pPr marL="5486126" indent="0">
              <a:buNone/>
              <a:defRPr sz="8000"/>
            </a:lvl4pPr>
            <a:lvl5pPr marL="7314834" indent="0">
              <a:buNone/>
              <a:defRPr sz="8000"/>
            </a:lvl5pPr>
            <a:lvl6pPr marL="9143542" indent="0">
              <a:buNone/>
              <a:defRPr sz="8000"/>
            </a:lvl6pPr>
            <a:lvl7pPr marL="10972252" indent="0">
              <a:buNone/>
              <a:defRPr sz="8000"/>
            </a:lvl7pPr>
            <a:lvl8pPr marL="12800960" indent="0">
              <a:buNone/>
              <a:defRPr sz="8000"/>
            </a:lvl8pPr>
            <a:lvl9pPr marL="14629669"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57937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7"/>
            <a:ext cx="3154680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5425408"/>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AD1C93A3-B0EC-45CA-8EE9-8D805B615558}" type="datetimeFigureOut">
              <a:rPr lang="en-US" smtClean="0"/>
              <a:t>6/20/18</a:t>
            </a:fld>
            <a:endParaRPr lang="en-US"/>
          </a:p>
        </p:txBody>
      </p:sp>
      <p:sp>
        <p:nvSpPr>
          <p:cNvPr id="5" name="Footer Placeholder 4"/>
          <p:cNvSpPr>
            <a:spLocks noGrp="1"/>
          </p:cNvSpPr>
          <p:nvPr>
            <p:ph type="ftr" sz="quarter" idx="3"/>
          </p:nvPr>
        </p:nvSpPr>
        <p:spPr>
          <a:xfrm>
            <a:off x="12115800" y="25425408"/>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8"/>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918F42AD-0DCE-45C2-9C4E-612477E874BB}" type="slidenum">
              <a:rPr lang="en-US" smtClean="0"/>
              <a:t>‹#›</a:t>
            </a:fld>
            <a:endParaRPr lang="en-US"/>
          </a:p>
        </p:txBody>
      </p:sp>
    </p:spTree>
    <p:extLst>
      <p:ext uri="{BB962C8B-B14F-4D97-AF65-F5344CB8AC3E}">
        <p14:creationId xmlns:p14="http://schemas.microsoft.com/office/powerpoint/2010/main" val="3961178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57418"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356" indent="-914356" algn="l" defTabSz="3657418"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063" indent="-914356" algn="l" defTabSz="3657418"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1772" indent="-914356" algn="l" defTabSz="3657418"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480"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189"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7898"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6605"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3"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418" rtl="0" eaLnBrk="1" latinLnBrk="0" hangingPunct="1">
        <a:defRPr sz="7200" kern="1200">
          <a:solidFill>
            <a:schemeClr val="tx1"/>
          </a:solidFill>
          <a:latin typeface="+mn-lt"/>
          <a:ea typeface="+mn-ea"/>
          <a:cs typeface="+mn-cs"/>
        </a:defRPr>
      </a:lvl1pPr>
      <a:lvl2pPr marL="1828709" algn="l" defTabSz="3657418" rtl="0" eaLnBrk="1" latinLnBrk="0" hangingPunct="1">
        <a:defRPr sz="7200" kern="1200">
          <a:solidFill>
            <a:schemeClr val="tx1"/>
          </a:solidFill>
          <a:latin typeface="+mn-lt"/>
          <a:ea typeface="+mn-ea"/>
          <a:cs typeface="+mn-cs"/>
        </a:defRPr>
      </a:lvl2pPr>
      <a:lvl3pPr marL="3657418" algn="l" defTabSz="3657418" rtl="0" eaLnBrk="1" latinLnBrk="0" hangingPunct="1">
        <a:defRPr sz="7200" kern="1200">
          <a:solidFill>
            <a:schemeClr val="tx1"/>
          </a:solidFill>
          <a:latin typeface="+mn-lt"/>
          <a:ea typeface="+mn-ea"/>
          <a:cs typeface="+mn-cs"/>
        </a:defRPr>
      </a:lvl3pPr>
      <a:lvl4pPr marL="5486126" algn="l" defTabSz="3657418" rtl="0" eaLnBrk="1" latinLnBrk="0" hangingPunct="1">
        <a:defRPr sz="7200" kern="1200">
          <a:solidFill>
            <a:schemeClr val="tx1"/>
          </a:solidFill>
          <a:latin typeface="+mn-lt"/>
          <a:ea typeface="+mn-ea"/>
          <a:cs typeface="+mn-cs"/>
        </a:defRPr>
      </a:lvl4pPr>
      <a:lvl5pPr marL="7314834" algn="l" defTabSz="3657418" rtl="0" eaLnBrk="1" latinLnBrk="0" hangingPunct="1">
        <a:defRPr sz="7200" kern="1200">
          <a:solidFill>
            <a:schemeClr val="tx1"/>
          </a:solidFill>
          <a:latin typeface="+mn-lt"/>
          <a:ea typeface="+mn-ea"/>
          <a:cs typeface="+mn-cs"/>
        </a:defRPr>
      </a:lvl5pPr>
      <a:lvl6pPr marL="9143542" algn="l" defTabSz="3657418" rtl="0" eaLnBrk="1" latinLnBrk="0" hangingPunct="1">
        <a:defRPr sz="7200" kern="1200">
          <a:solidFill>
            <a:schemeClr val="tx1"/>
          </a:solidFill>
          <a:latin typeface="+mn-lt"/>
          <a:ea typeface="+mn-ea"/>
          <a:cs typeface="+mn-cs"/>
        </a:defRPr>
      </a:lvl6pPr>
      <a:lvl7pPr marL="10972252" algn="l" defTabSz="3657418" rtl="0" eaLnBrk="1" latinLnBrk="0" hangingPunct="1">
        <a:defRPr sz="7200" kern="1200">
          <a:solidFill>
            <a:schemeClr val="tx1"/>
          </a:solidFill>
          <a:latin typeface="+mn-lt"/>
          <a:ea typeface="+mn-ea"/>
          <a:cs typeface="+mn-cs"/>
        </a:defRPr>
      </a:lvl7pPr>
      <a:lvl8pPr marL="12800960" algn="l" defTabSz="3657418" rtl="0" eaLnBrk="1" latinLnBrk="0" hangingPunct="1">
        <a:defRPr sz="7200" kern="1200">
          <a:solidFill>
            <a:schemeClr val="tx1"/>
          </a:solidFill>
          <a:latin typeface="+mn-lt"/>
          <a:ea typeface="+mn-ea"/>
          <a:cs typeface="+mn-cs"/>
        </a:defRPr>
      </a:lvl8pPr>
      <a:lvl9pPr marL="14629669" algn="l" defTabSz="3657418"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www.isip.piconepress.com/projects/tuh_eeg)" TargetMode="External"/><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comments" Target="../comments/comment1.xml"/><Relationship Id="rId5" Type="http://schemas.openxmlformats.org/officeDocument/2006/relationships/image" Target="../media/image2.gif"/><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 Box 7"/>
          <p:cNvSpPr txBox="1">
            <a:spLocks noChangeArrowheads="1"/>
          </p:cNvSpPr>
          <p:nvPr/>
        </p:nvSpPr>
        <p:spPr bwMode="auto">
          <a:xfrm>
            <a:off x="457199" y="14127590"/>
            <a:ext cx="8592316" cy="12814551"/>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853303">
              <a:spcAft>
                <a:spcPts val="1800"/>
              </a:spcAft>
              <a:tabLst>
                <a:tab pos="467564" algn="l"/>
              </a:tabLst>
              <a:defRPr/>
            </a:pPr>
            <a:r>
              <a:rPr lang="en-US" sz="3200" b="1" dirty="0">
                <a:solidFill>
                  <a:srgbClr val="333399"/>
                </a:solidFill>
                <a:latin typeface="Arial" pitchFamily="34" charset="0"/>
                <a:cs typeface="Arial" pitchFamily="34" charset="0"/>
              </a:rPr>
              <a:t>TUH EEG Seizure Detection (TUSZ)</a:t>
            </a:r>
          </a:p>
          <a:p>
            <a:pPr marL="457200" indent="-347472" defTabSz="2932297">
              <a:spcAft>
                <a:spcPts val="1200"/>
              </a:spcAft>
              <a:buFont typeface="Arial" panose="020B0604020202020204" pitchFamily="34" charset="0"/>
              <a:buChar char="•"/>
              <a:tabLst>
                <a:tab pos="333981" algn="l"/>
              </a:tabLst>
              <a:defRPr/>
            </a:pPr>
            <a:r>
              <a:rPr lang="en-US" sz="2400" b="1" dirty="0">
                <a:latin typeface="Arial" pitchFamily="34" charset="0"/>
                <a:cs typeface="Arial" pitchFamily="34" charset="0"/>
              </a:rPr>
              <a:t>Subset of the publicly available TUH EEG Corpus (</a:t>
            </a:r>
            <a:r>
              <a:rPr lang="en-US" sz="2400" b="1" dirty="0">
                <a:latin typeface="Arial" pitchFamily="34" charset="0"/>
                <a:cs typeface="Arial" pitchFamily="34" charset="0"/>
                <a:hlinkClick r:id="rId3"/>
              </a:rPr>
              <a:t>www.isip.piconepress.com/projects/tuh_eeg)</a:t>
            </a:r>
            <a:r>
              <a:rPr lang="en-US" sz="2400" b="1" dirty="0">
                <a:latin typeface="Arial" pitchFamily="34" charset="0"/>
                <a:cs typeface="Arial" pitchFamily="34" charset="0"/>
              </a:rPr>
              <a:t>.</a:t>
            </a:r>
          </a:p>
          <a:p>
            <a:pPr marL="457200" indent="-347472" defTabSz="853303">
              <a:spcAft>
                <a:spcPts val="1200"/>
              </a:spcAft>
              <a:buFont typeface="Arial" pitchFamily="34" charset="0"/>
              <a:buChar char="•"/>
              <a:tabLst>
                <a:tab pos="467564" algn="l"/>
              </a:tabLst>
              <a:defRPr/>
            </a:pPr>
            <a:r>
              <a:rPr lang="en-US" sz="2400" b="1" dirty="0">
                <a:latin typeface="Arial" pitchFamily="34" charset="0"/>
                <a:cs typeface="Arial" pitchFamily="34" charset="0"/>
              </a:rPr>
              <a:t>Evaluation Data:</a:t>
            </a:r>
          </a:p>
          <a:p>
            <a:pPr marL="803275" indent="-381000" defTabSz="2932297">
              <a:spcAft>
                <a:spcPts val="1200"/>
              </a:spcAft>
              <a:buFont typeface="Wingdings" pitchFamily="2" charset="2"/>
              <a:buChar char="Ø"/>
              <a:tabLst>
                <a:tab pos="676275" algn="l"/>
              </a:tabLst>
              <a:defRPr/>
            </a:pPr>
            <a:r>
              <a:rPr lang="en-US" sz="2400" b="1" dirty="0">
                <a:latin typeface="Arial" pitchFamily="34" charset="0"/>
                <a:cs typeface="Arial" pitchFamily="34" charset="0"/>
              </a:rPr>
              <a:t>50 patients, 239 sessions, 1015 files</a:t>
            </a:r>
          </a:p>
          <a:p>
            <a:pPr marL="803275" indent="-381000" defTabSz="2932297">
              <a:spcAft>
                <a:spcPts val="1200"/>
              </a:spcAft>
              <a:buFont typeface="Wingdings" pitchFamily="2" charset="2"/>
              <a:buChar char="Ø"/>
              <a:tabLst>
                <a:tab pos="676275" algn="l"/>
              </a:tabLst>
              <a:defRPr/>
            </a:pPr>
            <a:r>
              <a:rPr lang="en-US" sz="2400" b="1" dirty="0">
                <a:latin typeface="Arial" pitchFamily="34" charset="0"/>
                <a:cs typeface="Arial" pitchFamily="34" charset="0"/>
              </a:rPr>
              <a:t>171 hours of data including 16 hours of seizures.</a:t>
            </a:r>
          </a:p>
          <a:p>
            <a:pPr marL="457200" indent="-347472" defTabSz="2932297">
              <a:spcAft>
                <a:spcPts val="1200"/>
              </a:spcAft>
              <a:buFont typeface="Arial" panose="020B0604020202020204" pitchFamily="34" charset="0"/>
              <a:buChar char="•"/>
              <a:tabLst>
                <a:tab pos="333981" algn="l"/>
              </a:tabLst>
              <a:defRPr/>
            </a:pPr>
            <a:r>
              <a:rPr lang="en-US" sz="2400" b="1" dirty="0">
                <a:latin typeface="Arial" pitchFamily="34" charset="0"/>
                <a:cs typeface="Arial" pitchFamily="34" charset="0"/>
              </a:rPr>
              <a:t>Training Data:</a:t>
            </a:r>
          </a:p>
          <a:p>
            <a:pPr marL="803275" indent="-381000" defTabSz="2932297">
              <a:spcAft>
                <a:spcPts val="1200"/>
              </a:spcAft>
              <a:buFont typeface="Wingdings" pitchFamily="2" charset="2"/>
              <a:buChar char="Ø"/>
              <a:tabLst>
                <a:tab pos="676275" algn="l"/>
              </a:tabLst>
              <a:defRPr/>
            </a:pPr>
            <a:r>
              <a:rPr lang="en-US" sz="2400" b="1" dirty="0">
                <a:latin typeface="Arial" pitchFamily="34" charset="0"/>
                <a:cs typeface="Arial" pitchFamily="34" charset="0"/>
              </a:rPr>
              <a:t>264 patients, 584 sessions, 1989 files</a:t>
            </a:r>
          </a:p>
          <a:p>
            <a:pPr marL="803275" indent="-381000" defTabSz="2932297">
              <a:spcAft>
                <a:spcPts val="1200"/>
              </a:spcAft>
              <a:buFont typeface="Wingdings" pitchFamily="2" charset="2"/>
              <a:buChar char="Ø"/>
              <a:tabLst>
                <a:tab pos="676275" algn="l"/>
              </a:tabLst>
              <a:defRPr/>
            </a:pPr>
            <a:r>
              <a:rPr lang="en-US" sz="2400" b="1" dirty="0">
                <a:latin typeface="Arial" pitchFamily="34" charset="0"/>
                <a:cs typeface="Arial" pitchFamily="34" charset="0"/>
              </a:rPr>
              <a:t>330 hours of data including 21 hours of seizures.</a:t>
            </a:r>
          </a:p>
          <a:p>
            <a:pPr marL="457200" indent="-347472" defTabSz="2932297">
              <a:spcAft>
                <a:spcPts val="1200"/>
              </a:spcAft>
              <a:buFont typeface="Arial" panose="020B0604020202020204" pitchFamily="34" charset="0"/>
              <a:buChar char="•"/>
              <a:tabLst>
                <a:tab pos="333981" algn="l"/>
              </a:tabLst>
              <a:defRPr/>
            </a:pPr>
            <a:endParaRPr lang="en-US" sz="2400" b="1" dirty="0">
              <a:latin typeface="Arial" pitchFamily="34" charset="0"/>
              <a:cs typeface="Arial" pitchFamily="34" charset="0"/>
            </a:endParaRPr>
          </a:p>
          <a:p>
            <a:pPr marL="457200" indent="-347472" defTabSz="2932297">
              <a:spcAft>
                <a:spcPts val="1200"/>
              </a:spcAft>
              <a:buFont typeface="Arial" panose="020B0604020202020204" pitchFamily="34" charset="0"/>
              <a:buChar char="•"/>
              <a:tabLst>
                <a:tab pos="333981" algn="l"/>
              </a:tabLst>
              <a:defRPr/>
            </a:pPr>
            <a:endParaRPr lang="en-US" sz="2400" b="1" dirty="0">
              <a:latin typeface="Arial" pitchFamily="34" charset="0"/>
              <a:cs typeface="Arial" pitchFamily="34" charset="0"/>
            </a:endParaRPr>
          </a:p>
          <a:p>
            <a:pPr marL="457200" indent="-347472" defTabSz="2932297">
              <a:spcAft>
                <a:spcPts val="1200"/>
              </a:spcAft>
              <a:buFont typeface="Arial" panose="020B0604020202020204" pitchFamily="34" charset="0"/>
              <a:buChar char="•"/>
              <a:tabLst>
                <a:tab pos="333981" algn="l"/>
              </a:tabLst>
              <a:defRPr/>
            </a:pPr>
            <a:endParaRPr lang="en-US" sz="2400" b="1" dirty="0">
              <a:latin typeface="Arial" pitchFamily="34" charset="0"/>
              <a:cs typeface="Arial" pitchFamily="34" charset="0"/>
            </a:endParaRPr>
          </a:p>
          <a:p>
            <a:pPr marL="457200" indent="-347472" defTabSz="2932297">
              <a:spcAft>
                <a:spcPts val="1200"/>
              </a:spcAft>
              <a:buFont typeface="Arial" panose="020B0604020202020204" pitchFamily="34" charset="0"/>
              <a:buChar char="•"/>
              <a:tabLst>
                <a:tab pos="333981" algn="l"/>
              </a:tabLst>
              <a:defRPr/>
            </a:pPr>
            <a:endParaRPr lang="en-US" sz="2400" b="1" dirty="0">
              <a:latin typeface="Arial" pitchFamily="34" charset="0"/>
              <a:cs typeface="Arial" pitchFamily="34" charset="0"/>
            </a:endParaRPr>
          </a:p>
          <a:p>
            <a:pPr marL="457200" indent="-347472" defTabSz="2932297">
              <a:spcAft>
                <a:spcPts val="1200"/>
              </a:spcAft>
              <a:buFont typeface="Arial" panose="020B0604020202020204" pitchFamily="34" charset="0"/>
              <a:buChar char="•"/>
              <a:tabLst>
                <a:tab pos="333981" algn="l"/>
              </a:tabLst>
              <a:defRPr/>
            </a:pPr>
            <a:r>
              <a:rPr lang="en-US" sz="2400" b="1" dirty="0">
                <a:latin typeface="Arial" pitchFamily="34" charset="0"/>
                <a:cs typeface="Arial" pitchFamily="34" charset="0"/>
              </a:rPr>
              <a:t>Seizure event annotations include:</a:t>
            </a:r>
          </a:p>
          <a:p>
            <a:pPr marL="803275" indent="-381000" defTabSz="2932297">
              <a:spcAft>
                <a:spcPts val="1200"/>
              </a:spcAft>
              <a:buFont typeface="Wingdings" pitchFamily="2" charset="2"/>
              <a:buChar char="Ø"/>
              <a:tabLst>
                <a:tab pos="676275" algn="l"/>
              </a:tabLst>
              <a:defRPr/>
            </a:pPr>
            <a:r>
              <a:rPr lang="en-US" sz="2400" b="1" dirty="0">
                <a:latin typeface="Arial" pitchFamily="34" charset="0"/>
                <a:cs typeface="Arial" pitchFamily="34" charset="0"/>
              </a:rPr>
              <a:t>start and stop times;</a:t>
            </a:r>
          </a:p>
          <a:p>
            <a:pPr marL="803275" indent="-381000" defTabSz="2932297">
              <a:spcAft>
                <a:spcPts val="1200"/>
              </a:spcAft>
              <a:buFont typeface="Wingdings" pitchFamily="2" charset="2"/>
              <a:buChar char="Ø"/>
              <a:tabLst>
                <a:tab pos="676275" algn="l"/>
              </a:tabLst>
              <a:defRPr/>
            </a:pPr>
            <a:r>
              <a:rPr lang="en-US" sz="2400" b="1" dirty="0">
                <a:latin typeface="Arial" pitchFamily="34" charset="0"/>
                <a:cs typeface="Arial" pitchFamily="34" charset="0"/>
              </a:rPr>
              <a:t>localization of a seizure (e.g., focal, generalized) with the appropriate channels marked;</a:t>
            </a:r>
          </a:p>
          <a:p>
            <a:pPr marL="803275" indent="-381000" defTabSz="2932297">
              <a:spcAft>
                <a:spcPts val="1200"/>
              </a:spcAft>
              <a:buFont typeface="Wingdings" pitchFamily="2" charset="2"/>
              <a:buChar char="Ø"/>
              <a:tabLst>
                <a:tab pos="676275" algn="l"/>
              </a:tabLst>
              <a:defRPr/>
            </a:pPr>
            <a:r>
              <a:rPr lang="en-US" sz="2400" b="1" dirty="0">
                <a:latin typeface="Arial" pitchFamily="34" charset="0"/>
                <a:cs typeface="Arial" pitchFamily="34" charset="0"/>
              </a:rPr>
              <a:t>type of seizure (e.g., simple partial, complex partial, tonic-</a:t>
            </a:r>
            <a:r>
              <a:rPr lang="en-US" sz="2400" b="1" dirty="0" err="1">
                <a:latin typeface="Arial" pitchFamily="34" charset="0"/>
                <a:cs typeface="Arial" pitchFamily="34" charset="0"/>
              </a:rPr>
              <a:t>clonic</a:t>
            </a:r>
            <a:r>
              <a:rPr lang="en-US" sz="2400" b="1" dirty="0">
                <a:latin typeface="Arial" pitchFamily="34" charset="0"/>
                <a:cs typeface="Arial" pitchFamily="34" charset="0"/>
              </a:rPr>
              <a:t>, </a:t>
            </a:r>
            <a:r>
              <a:rPr lang="en-US" sz="2400" b="1" dirty="0" err="1">
                <a:latin typeface="Arial" pitchFamily="34" charset="0"/>
                <a:cs typeface="Arial" pitchFamily="34" charset="0"/>
              </a:rPr>
              <a:t>gelastic</a:t>
            </a:r>
            <a:r>
              <a:rPr lang="en-US" sz="2400" b="1" dirty="0">
                <a:latin typeface="Arial" pitchFamily="34" charset="0"/>
                <a:cs typeface="Arial" pitchFamily="34" charset="0"/>
              </a:rPr>
              <a:t>, absence, atonic);</a:t>
            </a:r>
          </a:p>
          <a:p>
            <a:pPr marL="803275" indent="-381000" defTabSz="2932297">
              <a:spcAft>
                <a:spcPts val="1200"/>
              </a:spcAft>
              <a:buFont typeface="Wingdings" pitchFamily="2" charset="2"/>
              <a:buChar char="Ø"/>
              <a:tabLst>
                <a:tab pos="676275" algn="l"/>
              </a:tabLst>
              <a:defRPr/>
            </a:pPr>
            <a:r>
              <a:rPr lang="en-US" sz="2400" b="1" dirty="0">
                <a:latin typeface="Arial" pitchFamily="34" charset="0"/>
                <a:cs typeface="Arial" pitchFamily="34" charset="0"/>
              </a:rPr>
              <a:t>nature of the seizure (e.g., convulsive)</a:t>
            </a:r>
          </a:p>
          <a:p>
            <a:pPr marL="803275" indent="-381000" defTabSz="2932297">
              <a:spcAft>
                <a:spcPts val="1200"/>
              </a:spcAft>
              <a:buFont typeface="Wingdings" charset="2"/>
              <a:buChar char="§"/>
              <a:tabLst>
                <a:tab pos="676275" algn="l"/>
              </a:tabLst>
              <a:defRPr/>
            </a:pPr>
            <a:endParaRPr lang="en-US" sz="2400" b="1" dirty="0">
              <a:latin typeface="Arial" pitchFamily="34" charset="0"/>
              <a:cs typeface="Arial" pitchFamily="34" charset="0"/>
            </a:endParaRPr>
          </a:p>
          <a:p>
            <a:pPr marL="422275" defTabSz="2932297">
              <a:spcAft>
                <a:spcPts val="1200"/>
              </a:spcAft>
              <a:tabLst>
                <a:tab pos="676275" algn="l"/>
              </a:tabLst>
              <a:defRPr/>
            </a:pPr>
            <a:r>
              <a:rPr lang="en-US" sz="2400" b="1" dirty="0">
                <a:latin typeface="Arial" pitchFamily="34" charset="0"/>
                <a:cs typeface="Arial" pitchFamily="34" charset="0"/>
              </a:rPr>
              <a:t>*** NEED ANOTHER FIGURE HERE ***</a:t>
            </a:r>
          </a:p>
          <a:p>
            <a:pPr marL="803275" indent="-381000" defTabSz="2932297">
              <a:spcAft>
                <a:spcPts val="1200"/>
              </a:spcAft>
              <a:buFont typeface="Wingdings" charset="2"/>
              <a:buChar char="§"/>
              <a:tabLst>
                <a:tab pos="676275" algn="l"/>
              </a:tabLst>
              <a:defRPr/>
            </a:pPr>
            <a:endParaRPr lang="en-US" sz="2400" b="1" dirty="0">
              <a:latin typeface="Arial" pitchFamily="34" charset="0"/>
              <a:cs typeface="Arial" pitchFamily="34" charset="0"/>
            </a:endParaRPr>
          </a:p>
          <a:p>
            <a:pPr marL="803275" indent="-381000" defTabSz="2932297">
              <a:spcAft>
                <a:spcPts val="1200"/>
              </a:spcAft>
              <a:buFont typeface="Wingdings" charset="2"/>
              <a:buChar char="§"/>
              <a:tabLst>
                <a:tab pos="676275" algn="l"/>
              </a:tabLst>
              <a:defRPr/>
            </a:pPr>
            <a:endParaRPr lang="en-US" sz="2400" b="1" dirty="0">
              <a:latin typeface="Arial" pitchFamily="34" charset="0"/>
              <a:cs typeface="Arial" pitchFamily="34" charset="0"/>
            </a:endParaRPr>
          </a:p>
        </p:txBody>
      </p:sp>
      <p:sp>
        <p:nvSpPr>
          <p:cNvPr id="38" name="Text Box 7"/>
          <p:cNvSpPr txBox="1">
            <a:spLocks noChangeArrowheads="1"/>
          </p:cNvSpPr>
          <p:nvPr/>
        </p:nvSpPr>
        <p:spPr bwMode="auto">
          <a:xfrm>
            <a:off x="457198" y="3371851"/>
            <a:ext cx="8577072" cy="10394939"/>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Bef>
                <a:spcPts val="1200"/>
              </a:spcBef>
              <a:spcAft>
                <a:spcPts val="1200"/>
              </a:spcAft>
              <a:tabLst>
                <a:tab pos="380981" algn="l"/>
              </a:tabLst>
              <a:defRPr/>
            </a:pPr>
            <a:r>
              <a:rPr lang="en-US" sz="3200" b="1" dirty="0">
                <a:solidFill>
                  <a:srgbClr val="333399"/>
                </a:solidFill>
                <a:latin typeface="Arial" pitchFamily="34" charset="0"/>
                <a:cs typeface="Arial" pitchFamily="34" charset="0"/>
              </a:rPr>
              <a:t>Abstract</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Automated seizure detection using clinical electroencephalograms (EEGs) is a challenging machine learning problem due to low signal to noise ratios, signal artifacts and benign variants. </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Commercially available seizure detection systems suffer from unacceptably high false alarm rates. </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Deep learning algorithms, like Convolutional Neural Networks (CNNs), have not previously been effective due to the lack of big data resources. </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A significant big data resource, known as TUH EEG Corpus, has recently become available for EEG interpretation creating a unique opportunity to advance technology using CNNs. </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In this study, a deep residual learning framework for automatic seizure detection task is introduced that overcomes the limitations of deep CNNs by reformulating the layers as learning residual functions with reference to the layer inputs, instead of learning unreferenced functions. </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This architecture delivers 30% sensitivity at 13 false alarms per 24 hours. Our work enables designing deeper architectures that are easier to optimize and can achieve better performance from considerably increased depth.</a:t>
            </a:r>
          </a:p>
        </p:txBody>
      </p:sp>
      <p:sp>
        <p:nvSpPr>
          <p:cNvPr id="7" name="TextBox 6"/>
          <p:cNvSpPr txBox="1"/>
          <p:nvPr/>
        </p:nvSpPr>
        <p:spPr>
          <a:xfrm>
            <a:off x="481873" y="343383"/>
            <a:ext cx="35636927" cy="2399817"/>
          </a:xfrm>
          <a:prstGeom prst="rect">
            <a:avLst/>
          </a:prstGeom>
          <a:solidFill>
            <a:schemeClr val="bg1"/>
          </a:solidFill>
          <a:ln w="12700">
            <a:noFill/>
            <a:miter lim="800000"/>
            <a:headEnd/>
            <a:tailEnd/>
          </a:ln>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latin typeface="Arial" panose="020B0604020202020204" pitchFamily="34" charset="0"/>
                <a:ea typeface="Verdana" panose="020B0604030504040204" pitchFamily="34" charset="0"/>
                <a:cs typeface="Arial" panose="020B0604020202020204" pitchFamily="34" charset="0"/>
              </a:defRPr>
            </a:lvl2pPr>
          </a:lstStyle>
          <a:p>
            <a:pPr algn="ctr"/>
            <a:r>
              <a:rPr lang="en-US" sz="4800" dirty="0"/>
              <a:t>Deep Residual Learning for Automatic Seizure Detection</a:t>
            </a:r>
          </a:p>
          <a:p>
            <a:pPr algn="ctr"/>
            <a:r>
              <a:rPr lang="en-US" sz="3200" dirty="0">
                <a:solidFill>
                  <a:schemeClr val="tx1"/>
                </a:solidFill>
              </a:rPr>
              <a:t>M. Golmohammadi, I. Obeid and J. Picone</a:t>
            </a:r>
          </a:p>
          <a:p>
            <a:pPr algn="ctr"/>
            <a:r>
              <a:rPr lang="en-US" sz="3200" dirty="0">
                <a:solidFill>
                  <a:schemeClr val="tx1"/>
                </a:solidFill>
              </a:rPr>
              <a:t>The Neural Engineering Data Consortium, Temple University</a:t>
            </a:r>
          </a:p>
        </p:txBody>
      </p:sp>
      <p:pic>
        <p:nvPicPr>
          <p:cNvPr id="5" name="Picture 4"/>
          <p:cNvPicPr>
            <a:picLocks noChangeAspect="1"/>
          </p:cNvPicPr>
          <p:nvPr/>
        </p:nvPicPr>
        <p:blipFill>
          <a:blip r:embed="rId4"/>
          <a:stretch>
            <a:fillRect/>
          </a:stretch>
        </p:blipFill>
        <p:spPr>
          <a:xfrm>
            <a:off x="504078" y="496336"/>
            <a:ext cx="5805867" cy="890157"/>
          </a:xfrm>
          <a:prstGeom prst="rect">
            <a:avLst/>
          </a:prstGeom>
        </p:spPr>
      </p:pic>
      <p:sp>
        <p:nvSpPr>
          <p:cNvPr id="40" name="TextBox 39"/>
          <p:cNvSpPr txBox="1">
            <a:spLocks/>
          </p:cNvSpPr>
          <p:nvPr/>
        </p:nvSpPr>
        <p:spPr>
          <a:xfrm>
            <a:off x="9514848" y="3371853"/>
            <a:ext cx="17570976" cy="23570290"/>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solidFill>
                  <a:schemeClr val="tx1"/>
                </a:solidFill>
                <a:latin typeface="Arial" panose="020B0604020202020204" pitchFamily="34" charset="0"/>
                <a:ea typeface="Verdana" panose="020B0604030504040204" pitchFamily="34" charset="0"/>
                <a:cs typeface="Arial" panose="020B0604020202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defTabSz="695291">
              <a:spcBef>
                <a:spcPts val="1200"/>
              </a:spcBef>
              <a:buSzPct val="100000"/>
              <a:tabLst>
                <a:tab pos="380981" algn="l"/>
              </a:tabLst>
              <a:defRPr/>
            </a:pPr>
            <a:r>
              <a:rPr lang="en-US" sz="3200" dirty="0"/>
              <a:t>Deep Learning Architectures</a:t>
            </a:r>
          </a:p>
        </p:txBody>
      </p:sp>
      <p:sp>
        <p:nvSpPr>
          <p:cNvPr id="41" name="Text Box 176"/>
          <p:cNvSpPr txBox="1">
            <a:spLocks noChangeArrowheads="1"/>
          </p:cNvSpPr>
          <p:nvPr/>
        </p:nvSpPr>
        <p:spPr bwMode="auto">
          <a:xfrm>
            <a:off x="30540961" y="570754"/>
            <a:ext cx="4428911" cy="86177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algn="r" defTabSz="695291">
              <a:tabLst>
                <a:tab pos="3657418" algn="ctr"/>
              </a:tabLst>
              <a:defRPr/>
            </a:pPr>
            <a:r>
              <a:rPr lang="en-US" sz="2800" b="1" dirty="0">
                <a:solidFill>
                  <a:srgbClr val="B30738"/>
                </a:solidFill>
                <a:latin typeface="Arial" pitchFamily="34" charset="0"/>
                <a:cs typeface="Arial" pitchFamily="34" charset="0"/>
              </a:rPr>
              <a:t>College of Engineering</a:t>
            </a:r>
          </a:p>
          <a:p>
            <a:pPr algn="r" defTabSz="695291">
              <a:tabLst>
                <a:tab pos="3657418" algn="ctr"/>
              </a:tabLst>
              <a:defRPr/>
            </a:pPr>
            <a:r>
              <a:rPr lang="en-US" sz="2800" b="1" dirty="0">
                <a:solidFill>
                  <a:srgbClr val="B30738"/>
                </a:solidFill>
                <a:latin typeface="Arial" pitchFamily="34" charset="0"/>
                <a:cs typeface="Arial" pitchFamily="34" charset="0"/>
              </a:rPr>
              <a:t>Temple University</a:t>
            </a:r>
          </a:p>
        </p:txBody>
      </p:sp>
      <p:pic>
        <p:nvPicPr>
          <p:cNvPr id="46" name="Picture 45" descr="logo_temple_basic.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1493" y="315751"/>
            <a:ext cx="1310187" cy="1371600"/>
          </a:xfrm>
          <a:prstGeom prst="rect">
            <a:avLst/>
          </a:prstGeom>
        </p:spPr>
      </p:pic>
      <p:sp>
        <p:nvSpPr>
          <p:cNvPr id="50" name="TextBox 49"/>
          <p:cNvSpPr txBox="1"/>
          <p:nvPr/>
        </p:nvSpPr>
        <p:spPr>
          <a:xfrm>
            <a:off x="1871069" y="1210047"/>
            <a:ext cx="4090820" cy="492443"/>
          </a:xfrm>
          <a:prstGeom prst="rect">
            <a:avLst/>
          </a:prstGeom>
          <a:noFill/>
        </p:spPr>
        <p:txBody>
          <a:bodyPr wrap="square" lIns="0" tIns="0" rIns="0" bIns="0" rtlCol="0" anchor="ctr" anchorCtr="1">
            <a:spAutoFit/>
          </a:bodyPr>
          <a:lstStyle/>
          <a:p>
            <a:pPr algn="ctr"/>
            <a:r>
              <a:rPr lang="en-US" sz="3200" i="1" dirty="0" err="1">
                <a:latin typeface="Monotype Corsiva"/>
                <a:cs typeface="Monotype Corsiva"/>
              </a:rPr>
              <a:t>www.nedcdata.org</a:t>
            </a:r>
            <a:endParaRPr lang="en-US" sz="3200" i="1" dirty="0">
              <a:solidFill>
                <a:srgbClr val="000000"/>
              </a:solidFill>
              <a:latin typeface="Monotype Corsiva"/>
              <a:cs typeface="Monotype Corsiva"/>
            </a:endParaRPr>
          </a:p>
        </p:txBody>
      </p:sp>
      <p:sp>
        <p:nvSpPr>
          <p:cNvPr id="39" name="Text Box 7"/>
          <p:cNvSpPr txBox="1">
            <a:spLocks noChangeArrowheads="1"/>
          </p:cNvSpPr>
          <p:nvPr/>
        </p:nvSpPr>
        <p:spPr bwMode="auto">
          <a:xfrm>
            <a:off x="27509370" y="3371852"/>
            <a:ext cx="8577072" cy="13858502"/>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Bef>
                <a:spcPts val="1200"/>
              </a:spcBef>
              <a:spcAft>
                <a:spcPts val="1200"/>
              </a:spcAft>
              <a:tabLst>
                <a:tab pos="380981" algn="l"/>
              </a:tabLst>
              <a:defRPr/>
            </a:pPr>
            <a:r>
              <a:rPr lang="en-US" sz="3200" b="1" dirty="0">
                <a:solidFill>
                  <a:srgbClr val="333399"/>
                </a:solidFill>
                <a:latin typeface="Arial" pitchFamily="34" charset="0"/>
                <a:cs typeface="Arial" pitchFamily="34" charset="0"/>
              </a:rPr>
              <a:t>Performance on Clinical Data</a:t>
            </a:r>
          </a:p>
          <a:p>
            <a:pPr marL="342900" indent="-342900" defTabSz="695291">
              <a:spcAft>
                <a:spcPts val="214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Performance on TUSZ:</a:t>
            </a:r>
          </a:p>
          <a:p>
            <a:pPr marL="698500" indent="-349250" defTabSz="695291">
              <a:spcAft>
                <a:spcPts val="1200"/>
              </a:spcAft>
              <a:buSzPct val="100000"/>
              <a:buFont typeface="Wingdings" pitchFamily="2" charset="2"/>
              <a:buChar char="§"/>
              <a:tabLst>
                <a:tab pos="603250" algn="l"/>
              </a:tabLst>
              <a:defRPr/>
            </a:pPr>
            <a:r>
              <a:rPr lang="en-US" sz="2400" b="1" dirty="0">
                <a:latin typeface="Arial" pitchFamily="34" charset="0"/>
                <a:cs typeface="Arial" pitchFamily="34" charset="0"/>
              </a:rPr>
              <a:t>The results are reported in Any-Overlap Method (OVLP). TPs are counted when the hypothesis overlaps with reference annotation.</a:t>
            </a:r>
          </a:p>
          <a:p>
            <a:pPr marL="698500" indent="-349250" defTabSz="695291">
              <a:spcAft>
                <a:spcPts val="1200"/>
              </a:spcAft>
              <a:buSzPct val="100000"/>
              <a:buFont typeface="Wingdings" pitchFamily="2" charset="2"/>
              <a:buChar char="§"/>
              <a:tabLst>
                <a:tab pos="603250" algn="l"/>
              </a:tabLst>
              <a:defRPr/>
            </a:pPr>
            <a:r>
              <a:rPr lang="en-US" sz="2400" b="1" dirty="0">
                <a:latin typeface="Arial" pitchFamily="34" charset="0"/>
                <a:cs typeface="Arial" pitchFamily="34" charset="0"/>
              </a:rPr>
              <a:t>FPs correspond to situations in which the hypothesis does not overlap with the reference. </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A DET curve comparing performance on TUSZ:</a:t>
            </a:r>
          </a:p>
          <a:p>
            <a:pPr marL="342900" indent="-342900" defTabSz="695291">
              <a:spcAft>
                <a:spcPts val="1200"/>
              </a:spcAft>
              <a:buSzPct val="100000"/>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SzPct val="100000"/>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SzPct val="100000"/>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SzPct val="100000"/>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SzPct val="100000"/>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SzPct val="100000"/>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SzPct val="100000"/>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SzPct val="100000"/>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SzPct val="100000"/>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SzPct val="100000"/>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SzPct val="100000"/>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While </a:t>
            </a:r>
            <a:r>
              <a:rPr lang="en-US" sz="2400" b="1" dirty="0" err="1">
                <a:latin typeface="Arial" pitchFamily="34" charset="0"/>
                <a:cs typeface="Arial" pitchFamily="34" charset="0"/>
              </a:rPr>
              <a:t>ResNet</a:t>
            </a:r>
            <a:r>
              <a:rPr lang="en-US" sz="2400" b="1" dirty="0">
                <a:latin typeface="Arial" pitchFamily="34" charset="0"/>
                <a:cs typeface="Arial" pitchFamily="34" charset="0"/>
              </a:rPr>
              <a:t> significantly improves the results of CNN/MLP, it does not outperform CNN/LSTM.</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...another point explaining this ...</a:t>
            </a:r>
          </a:p>
          <a:p>
            <a:pPr marL="342900" indent="-342900" defTabSz="695291">
              <a:spcAft>
                <a:spcPts val="1200"/>
              </a:spcAft>
              <a:buSzPct val="100000"/>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defTabSz="695291">
              <a:spcBef>
                <a:spcPts val="1200"/>
              </a:spcBef>
              <a:spcAft>
                <a:spcPts val="1200"/>
              </a:spcAft>
              <a:tabLst>
                <a:tab pos="380981" algn="l"/>
              </a:tabLst>
              <a:defRPr/>
            </a:pPr>
            <a:endParaRPr lang="en-US" sz="2400" b="1" dirty="0">
              <a:latin typeface="Arial" pitchFamily="34" charset="0"/>
              <a:cs typeface="Arial" pitchFamily="34" charset="0"/>
            </a:endParaRPr>
          </a:p>
        </p:txBody>
      </p:sp>
      <p:sp>
        <p:nvSpPr>
          <p:cNvPr id="47" name="Text Box 7"/>
          <p:cNvSpPr txBox="1">
            <a:spLocks noChangeArrowheads="1"/>
          </p:cNvSpPr>
          <p:nvPr/>
        </p:nvSpPr>
        <p:spPr bwMode="auto">
          <a:xfrm>
            <a:off x="27509373" y="17430750"/>
            <a:ext cx="8609427" cy="9511393"/>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Bef>
                <a:spcPts val="1200"/>
              </a:spcBef>
              <a:spcAft>
                <a:spcPts val="1200"/>
              </a:spcAft>
              <a:tabLst>
                <a:tab pos="380981" algn="l"/>
              </a:tabLst>
              <a:defRPr/>
            </a:pPr>
            <a:r>
              <a:rPr lang="en-US" sz="3200" b="1" dirty="0">
                <a:solidFill>
                  <a:srgbClr val="333399"/>
                </a:solidFill>
                <a:latin typeface="Arial" pitchFamily="34" charset="0"/>
                <a:cs typeface="Arial" pitchFamily="34" charset="0"/>
              </a:rPr>
              <a:t>Summary</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By .... explain what you did... .... explain what you did... .... explain what you did... .... explain what you did.... a deep residual learning structure was successfully applied to automatic seizure detection. </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A </a:t>
            </a:r>
            <a:r>
              <a:rPr lang="en-US" sz="2400" b="1" dirty="0" err="1">
                <a:latin typeface="Arial" pitchFamily="34" charset="0"/>
                <a:cs typeface="Arial" pitchFamily="34" charset="0"/>
              </a:rPr>
              <a:t>ResNet</a:t>
            </a:r>
            <a:r>
              <a:rPr lang="en-US" sz="2400" b="1" dirty="0">
                <a:latin typeface="Arial" pitchFamily="34" charset="0"/>
                <a:cs typeface="Arial" pitchFamily="34" charset="0"/>
              </a:rPr>
              <a:t> structure was developed that ... Explain ... Explain ... Explain... ... Explain ... Explain ... Explain... ... Explain ... Explain ... Explain.... It outperformed CNN/MLP but did not exceed the performance of CNN/LSTM.</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 Restate this ...] The key to the better performance of </a:t>
            </a:r>
            <a:r>
              <a:rPr lang="en-US" sz="2400" b="1" dirty="0" err="1">
                <a:latin typeface="Arial" pitchFamily="34" charset="0"/>
                <a:cs typeface="Arial" pitchFamily="34" charset="0"/>
              </a:rPr>
              <a:t>ResNet</a:t>
            </a:r>
            <a:r>
              <a:rPr lang="en-US" sz="2400" b="1" dirty="0">
                <a:latin typeface="Arial" pitchFamily="34" charset="0"/>
                <a:cs typeface="Arial" pitchFamily="34" charset="0"/>
              </a:rPr>
              <a:t> in comparison with CNN/MLP is very deep convolutional network. ... .. ... .. ... .. ... .. ... .. ... .. ... .. ... .. ... .. ... .. ... .. ... ... ... </a:t>
            </a:r>
          </a:p>
          <a:p>
            <a:pPr defTabSz="695291">
              <a:spcAft>
                <a:spcPts val="1200"/>
              </a:spcAft>
              <a:buSzPct val="100000"/>
              <a:tabLst>
                <a:tab pos="380981" algn="l"/>
              </a:tabLst>
              <a:defRPr/>
            </a:pPr>
            <a:r>
              <a:rPr lang="en-US" sz="3200" b="1" dirty="0">
                <a:solidFill>
                  <a:srgbClr val="333399"/>
                </a:solidFill>
                <a:latin typeface="Arial" pitchFamily="34" charset="0"/>
                <a:cs typeface="Arial" pitchFamily="34" charset="0"/>
              </a:rPr>
              <a:t>Acknowledgements</a:t>
            </a:r>
          </a:p>
          <a:p>
            <a:pPr marL="420808" indent="-420808" defTabSz="853303">
              <a:spcAft>
                <a:spcPts val="1145"/>
              </a:spcAft>
              <a:buFont typeface="Arial" pitchFamily="34" charset="0"/>
              <a:buChar char="•"/>
              <a:tabLst>
                <a:tab pos="467564" algn="l"/>
              </a:tabLst>
              <a:defRPr/>
            </a:pPr>
            <a:r>
              <a:rPr lang="en-US" sz="2400" b="1">
                <a:latin typeface="Arial" pitchFamily="34" charset="0"/>
                <a:cs typeface="Arial" pitchFamily="34" charset="0"/>
              </a:rPr>
              <a:t>Research reported </a:t>
            </a:r>
            <a:r>
              <a:rPr lang="en-US" sz="2400" b="1" dirty="0">
                <a:latin typeface="Arial" pitchFamily="34" charset="0"/>
                <a:cs typeface="Arial" pitchFamily="34" charset="0"/>
              </a:rPr>
              <a:t>in this poster was supported by  National Human Genome Research Institute of the National Institutes of Health under award number </a:t>
            </a:r>
            <a:r>
              <a:rPr lang="is-IS" sz="2400" b="1" dirty="0">
                <a:latin typeface="Arial" pitchFamily="34" charset="0"/>
                <a:cs typeface="Arial" pitchFamily="34" charset="0"/>
              </a:rPr>
              <a:t>3U01HG008468-02S1.</a:t>
            </a:r>
          </a:p>
          <a:p>
            <a:pPr marL="420808" indent="-420808" defTabSz="853303">
              <a:spcAft>
                <a:spcPts val="1145"/>
              </a:spcAft>
              <a:buFont typeface="Arial" pitchFamily="34" charset="0"/>
              <a:buChar char="•"/>
              <a:tabLst>
                <a:tab pos="467564" algn="l"/>
              </a:tabLst>
              <a:defRPr/>
            </a:pPr>
            <a:r>
              <a:rPr lang="en-US" sz="2400" b="1" dirty="0">
                <a:latin typeface="Arial" pitchFamily="34" charset="0"/>
                <a:cs typeface="Arial" pitchFamily="34" charset="0"/>
              </a:rPr>
              <a:t>The content is solely the responsibility of the authors and does not necessarily represent the official views of the National Institutes of Health.</a:t>
            </a:r>
          </a:p>
        </p:txBody>
      </p:sp>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484" y="19133472"/>
            <a:ext cx="7993636" cy="1740730"/>
          </a:xfrm>
          <a:prstGeom prst="rect">
            <a:avLst/>
          </a:prstGeom>
        </p:spPr>
      </p:pic>
      <p:pic>
        <p:nvPicPr>
          <p:cNvPr id="42" name="Picture 41"/>
          <p:cNvPicPr/>
          <p:nvPr/>
        </p:nvPicPr>
        <p:blipFill rotWithShape="1">
          <a:blip r:embed="rId7">
            <a:extLst>
              <a:ext uri="{28A0092B-C50C-407E-A947-70E740481C1C}">
                <a14:useLocalDpi xmlns:a14="http://schemas.microsoft.com/office/drawing/2010/main" val="0"/>
              </a:ext>
            </a:extLst>
          </a:blip>
          <a:srcRect l="3983" t="10512" r="4757"/>
          <a:stretch/>
        </p:blipFill>
        <p:spPr bwMode="auto">
          <a:xfrm>
            <a:off x="18651387" y="4546208"/>
            <a:ext cx="8186624" cy="4238242"/>
          </a:xfrm>
          <a:prstGeom prst="rect">
            <a:avLst/>
          </a:prstGeom>
          <a:ln>
            <a:noFill/>
          </a:ln>
          <a:extLst>
            <a:ext uri="{53640926-AAD7-44D8-BBD7-CCE9431645EC}">
              <a14:shadowObscured xmlns:a14="http://schemas.microsoft.com/office/drawing/2010/main"/>
            </a:ext>
          </a:extLst>
        </p:spPr>
      </p:pic>
      <p:pic>
        <p:nvPicPr>
          <p:cNvPr id="65" name="Picture 64"/>
          <p:cNvPicPr/>
          <p:nvPr/>
        </p:nvPicPr>
        <p:blipFill>
          <a:blip r:embed="rId8">
            <a:extLst>
              <a:ext uri="{28A0092B-C50C-407E-A947-70E740481C1C}">
                <a14:useLocalDpi xmlns:a14="http://schemas.microsoft.com/office/drawing/2010/main" val="0"/>
              </a:ext>
            </a:extLst>
          </a:blip>
          <a:stretch>
            <a:fillRect/>
          </a:stretch>
        </p:blipFill>
        <p:spPr>
          <a:xfrm>
            <a:off x="9991027" y="9584731"/>
            <a:ext cx="8131010" cy="4566921"/>
          </a:xfrm>
          <a:prstGeom prst="rect">
            <a:avLst/>
          </a:prstGeom>
        </p:spPr>
      </p:pic>
      <p:sp>
        <p:nvSpPr>
          <p:cNvPr id="9" name="Rectangle 8"/>
          <p:cNvSpPr/>
          <p:nvPr/>
        </p:nvSpPr>
        <p:spPr>
          <a:xfrm>
            <a:off x="18288000" y="4306328"/>
            <a:ext cx="8543171" cy="50147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705736" y="14228631"/>
            <a:ext cx="8716591" cy="461665"/>
          </a:xfrm>
          <a:prstGeom prst="rect">
            <a:avLst/>
          </a:prstGeom>
          <a:noFill/>
        </p:spPr>
        <p:txBody>
          <a:bodyPr wrap="square" rtlCol="0">
            <a:spAutoFit/>
          </a:bodyPr>
          <a:lstStyle/>
          <a:p>
            <a:pPr algn="ctr"/>
            <a:r>
              <a:rPr lang="en-US" sz="2400" b="1" dirty="0">
                <a:latin typeface="Arial" pitchFamily="34" charset="0"/>
                <a:cs typeface="Arial" pitchFamily="34" charset="0"/>
              </a:rPr>
              <a:t>CNN/LSTM</a:t>
            </a:r>
            <a:endParaRPr lang="en-US" dirty="0"/>
          </a:p>
        </p:txBody>
      </p:sp>
      <p:sp>
        <p:nvSpPr>
          <p:cNvPr id="66" name="TextBox 65"/>
          <p:cNvSpPr txBox="1"/>
          <p:nvPr/>
        </p:nvSpPr>
        <p:spPr>
          <a:xfrm>
            <a:off x="18438475" y="8784450"/>
            <a:ext cx="8399536" cy="461665"/>
          </a:xfrm>
          <a:prstGeom prst="rect">
            <a:avLst/>
          </a:prstGeom>
          <a:noFill/>
        </p:spPr>
        <p:txBody>
          <a:bodyPr wrap="square" rtlCol="0">
            <a:spAutoFit/>
          </a:bodyPr>
          <a:lstStyle/>
          <a:p>
            <a:pPr algn="ctr"/>
            <a:r>
              <a:rPr lang="en-US" sz="2400" b="1" dirty="0">
                <a:latin typeface="Arial" pitchFamily="34" charset="0"/>
                <a:cs typeface="Arial" pitchFamily="34" charset="0"/>
              </a:rPr>
              <a:t>CNN/MLP</a:t>
            </a:r>
            <a:endParaRPr lang="en-US" dirty="0"/>
          </a:p>
        </p:txBody>
      </p:sp>
      <p:graphicFrame>
        <p:nvGraphicFramePr>
          <p:cNvPr id="64" name="Table 63"/>
          <p:cNvGraphicFramePr>
            <a:graphicFrameLocks noGrp="1"/>
          </p:cNvGraphicFramePr>
          <p:nvPr>
            <p:extLst>
              <p:ext uri="{D42A27DB-BD31-4B8C-83A1-F6EECF244321}">
                <p14:modId xmlns:p14="http://schemas.microsoft.com/office/powerpoint/2010/main" val="1523982958"/>
              </p:ext>
            </p:extLst>
          </p:nvPr>
        </p:nvGraphicFramePr>
        <p:xfrm>
          <a:off x="27910268" y="4726806"/>
          <a:ext cx="7775276" cy="2229455"/>
        </p:xfrm>
        <a:graphic>
          <a:graphicData uri="http://schemas.openxmlformats.org/drawingml/2006/table">
            <a:tbl>
              <a:tblPr firstRow="1" bandRow="1">
                <a:tableStyleId>{5C22544A-7EE6-4342-B048-85BDC9FD1C3A}</a:tableStyleId>
              </a:tblPr>
              <a:tblGrid>
                <a:gridCol w="1905703">
                  <a:extLst>
                    <a:ext uri="{9D8B030D-6E8A-4147-A177-3AD203B41FA5}">
                      <a16:colId xmlns:a16="http://schemas.microsoft.com/office/drawing/2014/main" val="20000"/>
                    </a:ext>
                  </a:extLst>
                </a:gridCol>
                <a:gridCol w="2220686">
                  <a:extLst>
                    <a:ext uri="{9D8B030D-6E8A-4147-A177-3AD203B41FA5}">
                      <a16:colId xmlns:a16="http://schemas.microsoft.com/office/drawing/2014/main" val="20001"/>
                    </a:ext>
                  </a:extLst>
                </a:gridCol>
                <a:gridCol w="1959429">
                  <a:extLst>
                    <a:ext uri="{9D8B030D-6E8A-4147-A177-3AD203B41FA5}">
                      <a16:colId xmlns:a16="http://schemas.microsoft.com/office/drawing/2014/main" val="20002"/>
                    </a:ext>
                  </a:extLst>
                </a:gridCol>
                <a:gridCol w="1689458">
                  <a:extLst>
                    <a:ext uri="{9D8B030D-6E8A-4147-A177-3AD203B41FA5}">
                      <a16:colId xmlns:a16="http://schemas.microsoft.com/office/drawing/2014/main" val="20003"/>
                    </a:ext>
                  </a:extLst>
                </a:gridCol>
              </a:tblGrid>
              <a:tr h="596308">
                <a:tc>
                  <a:txBody>
                    <a:bodyPr/>
                    <a:lstStyle/>
                    <a:p>
                      <a:pPr marL="0" marR="0" algn="ctr">
                        <a:spcBef>
                          <a:spcPts val="0"/>
                        </a:spcBef>
                        <a:spcAft>
                          <a:spcPts val="0"/>
                        </a:spcAft>
                      </a:pPr>
                      <a:r>
                        <a:rPr lang="en-US" sz="2400" b="1" kern="1200" dirty="0">
                          <a:solidFill>
                            <a:schemeClr val="bg1"/>
                          </a:solidFill>
                          <a:latin typeface="Arial" pitchFamily="34" charset="0"/>
                          <a:ea typeface="+mn-ea"/>
                          <a:cs typeface="Arial" pitchFamily="34" charset="0"/>
                        </a:rPr>
                        <a:t>System</a:t>
                      </a:r>
                    </a:p>
                  </a:txBody>
                  <a:tcPr marL="68580" marR="68580" marT="0" marB="0" anchor="ctr"/>
                </a:tc>
                <a:tc>
                  <a:txBody>
                    <a:bodyPr/>
                    <a:lstStyle/>
                    <a:p>
                      <a:pPr marL="0" marR="0" algn="ctr">
                        <a:spcBef>
                          <a:spcPts val="0"/>
                        </a:spcBef>
                        <a:spcAft>
                          <a:spcPts val="0"/>
                        </a:spcAft>
                      </a:pPr>
                      <a:r>
                        <a:rPr lang="en-US" sz="2400" b="1" kern="1200" dirty="0">
                          <a:solidFill>
                            <a:schemeClr val="bg1"/>
                          </a:solidFill>
                          <a:latin typeface="Arial" pitchFamily="34" charset="0"/>
                          <a:ea typeface="+mn-ea"/>
                          <a:cs typeface="Arial" pitchFamily="34" charset="0"/>
                        </a:rPr>
                        <a:t>Sensitivity</a:t>
                      </a:r>
                    </a:p>
                  </a:txBody>
                  <a:tcPr marL="68580" marR="68580" marT="0" marB="0" anchor="ctr"/>
                </a:tc>
                <a:tc>
                  <a:txBody>
                    <a:bodyPr/>
                    <a:lstStyle/>
                    <a:p>
                      <a:pPr marL="0" marR="0" algn="ctr">
                        <a:spcBef>
                          <a:spcPts val="0"/>
                        </a:spcBef>
                        <a:spcAft>
                          <a:spcPts val="0"/>
                        </a:spcAft>
                      </a:pPr>
                      <a:r>
                        <a:rPr lang="en-US" sz="2400" b="1" kern="1200" dirty="0">
                          <a:solidFill>
                            <a:schemeClr val="bg1"/>
                          </a:solidFill>
                          <a:latin typeface="Arial" pitchFamily="34" charset="0"/>
                          <a:ea typeface="+mn-ea"/>
                          <a:cs typeface="Arial" pitchFamily="34" charset="0"/>
                        </a:rPr>
                        <a:t>Specificity</a:t>
                      </a:r>
                    </a:p>
                  </a:txBody>
                  <a:tcPr marL="68580" marR="68580" marT="0" marB="0" anchor="ctr"/>
                </a:tc>
                <a:tc>
                  <a:txBody>
                    <a:bodyPr/>
                    <a:lstStyle/>
                    <a:p>
                      <a:pPr marL="0" marR="0" algn="ctr">
                        <a:lnSpc>
                          <a:spcPct val="115000"/>
                        </a:lnSpc>
                        <a:spcBef>
                          <a:spcPts val="0"/>
                        </a:spcBef>
                        <a:spcAft>
                          <a:spcPts val="1000"/>
                        </a:spcAft>
                      </a:pPr>
                      <a:r>
                        <a:rPr lang="en-US" sz="2400" b="1" kern="1200" dirty="0">
                          <a:solidFill>
                            <a:schemeClr val="bg1"/>
                          </a:solidFill>
                          <a:latin typeface="Arial" pitchFamily="34" charset="0"/>
                          <a:ea typeface="+mn-ea"/>
                          <a:cs typeface="Arial" pitchFamily="34" charset="0"/>
                        </a:rPr>
                        <a:t>FA/24 Hrs.</a:t>
                      </a:r>
                    </a:p>
                  </a:txBody>
                  <a:tcPr marL="68580" marR="68580" marT="0" marB="0" anchor="ctr"/>
                </a:tc>
                <a:extLst>
                  <a:ext uri="{0D108BD9-81ED-4DB2-BD59-A6C34878D82A}">
                    <a16:rowId xmlns:a16="http://schemas.microsoft.com/office/drawing/2014/main" val="10000"/>
                  </a:ext>
                </a:extLst>
              </a:tr>
              <a:tr h="558829">
                <a:tc>
                  <a:txBody>
                    <a:bodyPr/>
                    <a:lstStyle/>
                    <a:p>
                      <a:pPr marL="0" marR="0" algn="l">
                        <a:spcBef>
                          <a:spcPts val="0"/>
                        </a:spcBef>
                        <a:spcAft>
                          <a:spcPts val="0"/>
                        </a:spcAft>
                      </a:pPr>
                      <a:r>
                        <a:rPr lang="en-US" sz="2400" b="1" kern="1200" dirty="0">
                          <a:solidFill>
                            <a:schemeClr val="tx1"/>
                          </a:solidFill>
                          <a:latin typeface="Arial" pitchFamily="34" charset="0"/>
                          <a:ea typeface="+mn-ea"/>
                          <a:cs typeface="Arial" pitchFamily="34" charset="0"/>
                        </a:rPr>
                        <a:t>CNN/MLP</a:t>
                      </a:r>
                    </a:p>
                  </a:txBody>
                  <a:tcPr marL="228600" marR="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39.09%</a:t>
                      </a:r>
                    </a:p>
                  </a:txBody>
                  <a:tcPr marL="36830" marR="3683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76.84%</a:t>
                      </a:r>
                    </a:p>
                  </a:txBody>
                  <a:tcPr marL="36830" marR="3683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77.XX</a:t>
                      </a:r>
                    </a:p>
                  </a:txBody>
                  <a:tcPr marL="68580" marR="68580" marT="0" marB="0" anchor="ctr"/>
                </a:tc>
                <a:extLst>
                  <a:ext uri="{0D108BD9-81ED-4DB2-BD59-A6C34878D82A}">
                    <a16:rowId xmlns:a16="http://schemas.microsoft.com/office/drawing/2014/main" val="10001"/>
                  </a:ext>
                </a:extLst>
              </a:tr>
              <a:tr h="515489">
                <a:tc>
                  <a:txBody>
                    <a:bodyPr/>
                    <a:lstStyle/>
                    <a:p>
                      <a:pPr marL="0" marR="0" algn="l">
                        <a:spcBef>
                          <a:spcPts val="0"/>
                        </a:spcBef>
                        <a:spcAft>
                          <a:spcPts val="0"/>
                        </a:spcAft>
                      </a:pPr>
                      <a:r>
                        <a:rPr lang="en-US" sz="2400" b="1" kern="1200" dirty="0">
                          <a:solidFill>
                            <a:schemeClr val="tx1"/>
                          </a:solidFill>
                          <a:latin typeface="Arial" pitchFamily="34" charset="0"/>
                          <a:ea typeface="+mn-ea"/>
                          <a:cs typeface="Arial" pitchFamily="34" charset="0"/>
                        </a:rPr>
                        <a:t>CNN/LSTM</a:t>
                      </a:r>
                    </a:p>
                  </a:txBody>
                  <a:tcPr marL="228600" marR="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30.83%</a:t>
                      </a:r>
                    </a:p>
                  </a:txBody>
                  <a:tcPr marL="36830" marR="3683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96.86%</a:t>
                      </a:r>
                    </a:p>
                  </a:txBody>
                  <a:tcPr marL="36830" marR="3683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7.XX</a:t>
                      </a:r>
                    </a:p>
                  </a:txBody>
                  <a:tcPr marL="68580" marR="68580" marT="0" marB="0" anchor="ctr"/>
                </a:tc>
                <a:extLst>
                  <a:ext uri="{0D108BD9-81ED-4DB2-BD59-A6C34878D82A}">
                    <a16:rowId xmlns:a16="http://schemas.microsoft.com/office/drawing/2014/main" val="10002"/>
                  </a:ext>
                </a:extLst>
              </a:tr>
              <a:tr h="558829">
                <a:tc>
                  <a:txBody>
                    <a:bodyPr/>
                    <a:lstStyle/>
                    <a:p>
                      <a:pPr marL="0" marR="0" algn="l">
                        <a:spcBef>
                          <a:spcPts val="0"/>
                        </a:spcBef>
                        <a:spcAft>
                          <a:spcPts val="0"/>
                        </a:spcAft>
                      </a:pPr>
                      <a:r>
                        <a:rPr lang="en-US" sz="2400" b="1" kern="1200" dirty="0" err="1">
                          <a:solidFill>
                            <a:schemeClr val="tx1"/>
                          </a:solidFill>
                          <a:latin typeface="Arial" pitchFamily="34" charset="0"/>
                          <a:ea typeface="+mn-ea"/>
                          <a:cs typeface="Arial" pitchFamily="34" charset="0"/>
                        </a:rPr>
                        <a:t>ResNet</a:t>
                      </a:r>
                      <a:endParaRPr lang="en-US" sz="2400" b="1" kern="1200" dirty="0">
                        <a:solidFill>
                          <a:schemeClr val="tx1"/>
                        </a:solidFill>
                        <a:latin typeface="Arial" pitchFamily="34" charset="0"/>
                        <a:ea typeface="+mn-ea"/>
                        <a:cs typeface="Arial" pitchFamily="34" charset="0"/>
                      </a:endParaRPr>
                    </a:p>
                  </a:txBody>
                  <a:tcPr marL="228600" marR="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30.50%</a:t>
                      </a:r>
                    </a:p>
                  </a:txBody>
                  <a:tcPr marL="36830" marR="3683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94.24%</a:t>
                      </a:r>
                    </a:p>
                  </a:txBody>
                  <a:tcPr marL="36830" marR="3683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13.78</a:t>
                      </a:r>
                    </a:p>
                  </a:txBody>
                  <a:tcPr marL="68580" marR="68580" marT="0" marB="0" anchor="ctr"/>
                </a:tc>
                <a:extLst>
                  <a:ext uri="{0D108BD9-81ED-4DB2-BD59-A6C34878D82A}">
                    <a16:rowId xmlns:a16="http://schemas.microsoft.com/office/drawing/2014/main" val="10003"/>
                  </a:ext>
                </a:extLst>
              </a:tr>
            </a:tbl>
          </a:graphicData>
        </a:graphic>
      </p:graphicFrame>
      <p:pic>
        <p:nvPicPr>
          <p:cNvPr id="3" name="Picture 2" descr="C:\Users\MGolmohammadi\Desktop\figure_1.png"/>
          <p:cNvPicPr>
            <a:picLocks noChangeAspect="1" noChangeArrowheads="1"/>
          </p:cNvPicPr>
          <p:nvPr/>
        </p:nvPicPr>
        <p:blipFill rotWithShape="1">
          <a:blip r:embed="rId9">
            <a:extLst>
              <a:ext uri="{28A0092B-C50C-407E-A947-70E740481C1C}">
                <a14:useLocalDpi xmlns:a14="http://schemas.microsoft.com/office/drawing/2010/main" val="0"/>
              </a:ext>
            </a:extLst>
          </a:blip>
          <a:srcRect t="10167" r="7834"/>
          <a:stretch/>
        </p:blipFill>
        <p:spPr bwMode="auto">
          <a:xfrm>
            <a:off x="27940288" y="9877308"/>
            <a:ext cx="7646426" cy="5590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6A295F5-8196-0542-90DF-813201FB8430}"/>
              </a:ext>
            </a:extLst>
          </p:cNvPr>
          <p:cNvSpPr txBox="1"/>
          <p:nvPr/>
        </p:nvSpPr>
        <p:spPr>
          <a:xfrm>
            <a:off x="18407326" y="9560946"/>
            <a:ext cx="8471688" cy="4985980"/>
          </a:xfrm>
          <a:prstGeom prst="rect">
            <a:avLst/>
          </a:prstGeom>
          <a:noFill/>
        </p:spPr>
        <p:txBody>
          <a:bodyPr wrap="square" rtlCol="0">
            <a:spAutoFit/>
          </a:bodyPr>
          <a:lstStyle/>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CNN/LSTM: Deep recurrent convolutional architecture for two-dimensional decoding of EEG signals that integrates 2D CNNs, 1-D CNNs and LSTM networks.</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Another point... Another point... Another point... Another point... Another point... Another point... Another point... Another point...</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Another point... Another point... Another point... Another point... Another point... Another point... Another point... Another point...</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Another point... Another point... Another point... Another point... Another point... Another point... Another point... Another point...</a:t>
            </a:r>
          </a:p>
        </p:txBody>
      </p:sp>
      <p:sp>
        <p:nvSpPr>
          <p:cNvPr id="68" name="TextBox 67">
            <a:extLst>
              <a:ext uri="{FF2B5EF4-FFF2-40B4-BE49-F238E27FC236}">
                <a16:creationId xmlns:a16="http://schemas.microsoft.com/office/drawing/2014/main" id="{3D4BAAA0-57A6-C743-AB04-4FA575AD0F90}"/>
              </a:ext>
            </a:extLst>
          </p:cNvPr>
          <p:cNvSpPr txBox="1"/>
          <p:nvPr/>
        </p:nvSpPr>
        <p:spPr>
          <a:xfrm>
            <a:off x="9705737" y="4306328"/>
            <a:ext cx="8096726" cy="4832092"/>
          </a:xfrm>
          <a:prstGeom prst="rect">
            <a:avLst/>
          </a:prstGeom>
          <a:noFill/>
        </p:spPr>
        <p:txBody>
          <a:bodyPr wrap="square" rtlCol="0">
            <a:spAutoFit/>
          </a:bodyPr>
          <a:lstStyle/>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CNN/MLP: Two-dimensional decoding of EEG signals using a CNN/MLP hybrid architecture that consists of six convolutional layers, three max pooling layers and two fully-connected layers.</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Another point... Another point... Another point... Another point... Another point... Another point... Another point... Another point... Another point... Another point... Another point... Another point...</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Another point... Another point... Another point... Another point... Another point... Another point... Another point... Another point... Another point... Another point... Another point... Another............</a:t>
            </a:r>
          </a:p>
        </p:txBody>
      </p:sp>
      <p:sp>
        <p:nvSpPr>
          <p:cNvPr id="69" name="Rectangle 68">
            <a:extLst>
              <a:ext uri="{FF2B5EF4-FFF2-40B4-BE49-F238E27FC236}">
                <a16:creationId xmlns:a16="http://schemas.microsoft.com/office/drawing/2014/main" id="{143DA380-6E20-A840-9302-A8C27A9D445D}"/>
              </a:ext>
            </a:extLst>
          </p:cNvPr>
          <p:cNvSpPr/>
          <p:nvPr/>
        </p:nvSpPr>
        <p:spPr>
          <a:xfrm>
            <a:off x="9705738" y="9321065"/>
            <a:ext cx="8582262" cy="53746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B4E3E88E-A1B6-E54F-80EF-174D32D415BC}"/>
              </a:ext>
            </a:extLst>
          </p:cNvPr>
          <p:cNvGrpSpPr/>
          <p:nvPr/>
        </p:nvGrpSpPr>
        <p:grpSpPr>
          <a:xfrm>
            <a:off x="22638243" y="14590445"/>
            <a:ext cx="3854281" cy="5027469"/>
            <a:chOff x="16192418" y="12202885"/>
            <a:chExt cx="3854281" cy="5027469"/>
          </a:xfrm>
        </p:grpSpPr>
        <p:sp>
          <p:nvSpPr>
            <p:cNvPr id="71" name="TextBox 70">
              <a:extLst>
                <a:ext uri="{FF2B5EF4-FFF2-40B4-BE49-F238E27FC236}">
                  <a16:creationId xmlns:a16="http://schemas.microsoft.com/office/drawing/2014/main" id="{F63496BD-5E42-4C4D-AD03-A01EF5F4BA8E}"/>
                </a:ext>
              </a:extLst>
            </p:cNvPr>
            <p:cNvSpPr txBox="1"/>
            <p:nvPr/>
          </p:nvSpPr>
          <p:spPr>
            <a:xfrm>
              <a:off x="16287709" y="16768689"/>
              <a:ext cx="3720890" cy="461665"/>
            </a:xfrm>
            <a:prstGeom prst="rect">
              <a:avLst/>
            </a:prstGeom>
            <a:noFill/>
          </p:spPr>
          <p:txBody>
            <a:bodyPr wrap="none" rtlCol="0">
              <a:spAutoFit/>
            </a:bodyPr>
            <a:lstStyle/>
            <a:p>
              <a:r>
                <a:rPr lang="en-US" sz="2400" b="1" i="1" dirty="0">
                  <a:latin typeface="Arial" pitchFamily="34" charset="0"/>
                  <a:cs typeface="Arial" pitchFamily="34" charset="0"/>
                </a:rPr>
                <a:t>Residual learning block</a:t>
              </a:r>
            </a:p>
          </p:txBody>
        </p:sp>
        <p:grpSp>
          <p:nvGrpSpPr>
            <p:cNvPr id="72" name="Group 71">
              <a:extLst>
                <a:ext uri="{FF2B5EF4-FFF2-40B4-BE49-F238E27FC236}">
                  <a16:creationId xmlns:a16="http://schemas.microsoft.com/office/drawing/2014/main" id="{582DEFFA-5656-604D-B113-0F0D159D3815}"/>
                </a:ext>
              </a:extLst>
            </p:cNvPr>
            <p:cNvGrpSpPr/>
            <p:nvPr/>
          </p:nvGrpSpPr>
          <p:grpSpPr>
            <a:xfrm>
              <a:off x="16192418" y="12202885"/>
              <a:ext cx="3854281" cy="4491102"/>
              <a:chOff x="10809575" y="323194"/>
              <a:chExt cx="3854281" cy="4491102"/>
            </a:xfrm>
          </p:grpSpPr>
          <p:sp>
            <p:nvSpPr>
              <p:cNvPr id="73" name="Rounded Rectangle 72">
                <a:extLst>
                  <a:ext uri="{FF2B5EF4-FFF2-40B4-BE49-F238E27FC236}">
                    <a16:creationId xmlns:a16="http://schemas.microsoft.com/office/drawing/2014/main" id="{347D8B49-D6BD-B542-9023-A633CFA8F97C}"/>
                  </a:ext>
                </a:extLst>
              </p:cNvPr>
              <p:cNvSpPr/>
              <p:nvPr/>
            </p:nvSpPr>
            <p:spPr>
              <a:xfrm>
                <a:off x="11715750" y="1104900"/>
                <a:ext cx="1562100" cy="51435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dirty="0">
                    <a:latin typeface="Arial" pitchFamily="34" charset="0"/>
                    <a:cs typeface="Arial" pitchFamily="34" charset="0"/>
                  </a:rPr>
                  <a:t>Weight Layer</a:t>
                </a:r>
              </a:p>
            </p:txBody>
          </p:sp>
          <p:sp>
            <p:nvSpPr>
              <p:cNvPr id="74" name="Rounded Rectangle 73">
                <a:extLst>
                  <a:ext uri="{FF2B5EF4-FFF2-40B4-BE49-F238E27FC236}">
                    <a16:creationId xmlns:a16="http://schemas.microsoft.com/office/drawing/2014/main" id="{0641C7FF-F603-5F4A-B0CA-BA3CE53DF6BF}"/>
                  </a:ext>
                </a:extLst>
              </p:cNvPr>
              <p:cNvSpPr/>
              <p:nvPr/>
            </p:nvSpPr>
            <p:spPr>
              <a:xfrm>
                <a:off x="11715750" y="2578644"/>
                <a:ext cx="1562100" cy="5143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latin typeface="Arial" pitchFamily="34" charset="0"/>
                    <a:cs typeface="Arial" pitchFamily="34" charset="0"/>
                  </a:rPr>
                  <a:t>Weight Layer</a:t>
                </a:r>
              </a:p>
            </p:txBody>
          </p:sp>
          <p:sp>
            <p:nvSpPr>
              <p:cNvPr id="75" name="Rounded Rectangle 74">
                <a:extLst>
                  <a:ext uri="{FF2B5EF4-FFF2-40B4-BE49-F238E27FC236}">
                    <a16:creationId xmlns:a16="http://schemas.microsoft.com/office/drawing/2014/main" id="{DB147381-4346-014F-BB63-7CED32E46104}"/>
                  </a:ext>
                </a:extLst>
              </p:cNvPr>
              <p:cNvSpPr/>
              <p:nvPr/>
            </p:nvSpPr>
            <p:spPr>
              <a:xfrm>
                <a:off x="11877675" y="1924049"/>
                <a:ext cx="1238250" cy="3238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latin typeface="Arial" pitchFamily="34" charset="0"/>
                    <a:cs typeface="Arial" pitchFamily="34" charset="0"/>
                  </a:rPr>
                  <a:t>Activation</a:t>
                </a:r>
              </a:p>
            </p:txBody>
          </p:sp>
          <p:sp>
            <p:nvSpPr>
              <p:cNvPr id="76" name="Rounded Rectangle 75">
                <a:extLst>
                  <a:ext uri="{FF2B5EF4-FFF2-40B4-BE49-F238E27FC236}">
                    <a16:creationId xmlns:a16="http://schemas.microsoft.com/office/drawing/2014/main" id="{AD54C0F7-C688-7242-A3EC-EB7FB6B786A7}"/>
                  </a:ext>
                </a:extLst>
              </p:cNvPr>
              <p:cNvSpPr/>
              <p:nvPr/>
            </p:nvSpPr>
            <p:spPr>
              <a:xfrm>
                <a:off x="11877679" y="4185647"/>
                <a:ext cx="1238250" cy="3238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latin typeface="Arial" pitchFamily="34" charset="0"/>
                    <a:cs typeface="Arial" pitchFamily="34" charset="0"/>
                  </a:rPr>
                  <a:t>Activation</a:t>
                </a:r>
              </a:p>
            </p:txBody>
          </p:sp>
          <p:sp>
            <p:nvSpPr>
              <p:cNvPr id="77" name="Oval 76">
                <a:extLst>
                  <a:ext uri="{FF2B5EF4-FFF2-40B4-BE49-F238E27FC236}">
                    <a16:creationId xmlns:a16="http://schemas.microsoft.com/office/drawing/2014/main" id="{CB9869CC-F36E-6942-A703-3E9F56902265}"/>
                  </a:ext>
                </a:extLst>
              </p:cNvPr>
              <p:cNvSpPr/>
              <p:nvPr/>
            </p:nvSpPr>
            <p:spPr>
              <a:xfrm>
                <a:off x="12228282" y="3388269"/>
                <a:ext cx="537029" cy="4925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dirty="0"/>
                  <a:t>+</a:t>
                </a:r>
              </a:p>
            </p:txBody>
          </p:sp>
          <p:cxnSp>
            <p:nvCxnSpPr>
              <p:cNvPr id="78" name="Straight Arrow Connector 77">
                <a:extLst>
                  <a:ext uri="{FF2B5EF4-FFF2-40B4-BE49-F238E27FC236}">
                    <a16:creationId xmlns:a16="http://schemas.microsoft.com/office/drawing/2014/main" id="{1C85D3BF-B8D3-0E4C-9658-3BE0C5502186}"/>
                  </a:ext>
                </a:extLst>
              </p:cNvPr>
              <p:cNvCxnSpPr>
                <a:endCxn id="73" idx="0"/>
              </p:cNvCxnSpPr>
              <p:nvPr/>
            </p:nvCxnSpPr>
            <p:spPr>
              <a:xfrm>
                <a:off x="12496796" y="609600"/>
                <a:ext cx="4" cy="49530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986076BE-26AF-344E-BC1F-F4E0728DFDD3}"/>
                  </a:ext>
                </a:extLst>
              </p:cNvPr>
              <p:cNvCxnSpPr>
                <a:endCxn id="75" idx="0"/>
              </p:cNvCxnSpPr>
              <p:nvPr/>
            </p:nvCxnSpPr>
            <p:spPr>
              <a:xfrm>
                <a:off x="12496796" y="1619250"/>
                <a:ext cx="4" cy="304799"/>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F63F855F-B69B-D14D-821B-95E42C329AF0}"/>
                  </a:ext>
                </a:extLst>
              </p:cNvPr>
              <p:cNvCxnSpPr>
                <a:stCxn id="75" idx="2"/>
              </p:cNvCxnSpPr>
              <p:nvPr/>
            </p:nvCxnSpPr>
            <p:spPr>
              <a:xfrm>
                <a:off x="12496800" y="2247899"/>
                <a:ext cx="4" cy="32693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84F55EE4-BA48-A640-A9DB-637E6B47B3E2}"/>
                  </a:ext>
                </a:extLst>
              </p:cNvPr>
              <p:cNvCxnSpPr/>
              <p:nvPr/>
            </p:nvCxnSpPr>
            <p:spPr>
              <a:xfrm>
                <a:off x="12481556" y="3092994"/>
                <a:ext cx="4" cy="304799"/>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2" name="Elbow Connector 81">
                <a:extLst>
                  <a:ext uri="{FF2B5EF4-FFF2-40B4-BE49-F238E27FC236}">
                    <a16:creationId xmlns:a16="http://schemas.microsoft.com/office/drawing/2014/main" id="{0B2EE706-4118-9D4D-B0BD-81F6120280D2}"/>
                  </a:ext>
                </a:extLst>
              </p:cNvPr>
              <p:cNvCxnSpPr>
                <a:endCxn id="77" idx="6"/>
              </p:cNvCxnSpPr>
              <p:nvPr/>
            </p:nvCxnSpPr>
            <p:spPr>
              <a:xfrm rot="16200000" flipH="1">
                <a:off x="11206208" y="2075455"/>
                <a:ext cx="2849699" cy="268507"/>
              </a:xfrm>
              <a:prstGeom prst="bentConnector4">
                <a:avLst>
                  <a:gd name="adj1" fmla="val -46"/>
                  <a:gd name="adj2" fmla="val 432036"/>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89F18874-807A-6249-B9E5-EB19F4800416}"/>
                  </a:ext>
                </a:extLst>
              </p:cNvPr>
              <p:cNvCxnSpPr/>
              <p:nvPr/>
            </p:nvCxnSpPr>
            <p:spPr>
              <a:xfrm>
                <a:off x="12481560" y="3880848"/>
                <a:ext cx="4" cy="304799"/>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CAEFC759-A101-A849-938F-05426508F7CB}"/>
                  </a:ext>
                </a:extLst>
              </p:cNvPr>
              <p:cNvCxnSpPr/>
              <p:nvPr/>
            </p:nvCxnSpPr>
            <p:spPr>
              <a:xfrm>
                <a:off x="12481548" y="4509497"/>
                <a:ext cx="4" cy="304799"/>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339004BA-E365-A940-B558-6B42AE8E3D4F}"/>
                  </a:ext>
                </a:extLst>
              </p:cNvPr>
              <p:cNvSpPr txBox="1"/>
              <p:nvPr/>
            </p:nvSpPr>
            <p:spPr>
              <a:xfrm>
                <a:off x="12645029" y="323194"/>
                <a:ext cx="2018827" cy="461665"/>
              </a:xfrm>
              <a:prstGeom prst="rect">
                <a:avLst/>
              </a:prstGeom>
              <a:noFill/>
            </p:spPr>
            <p:txBody>
              <a:bodyPr wrap="square" rtlCol="0">
                <a:spAutoFit/>
              </a:bodyPr>
              <a:lstStyle/>
              <a:p>
                <a:r>
                  <a:rPr lang="en-US" sz="2400" b="1" dirty="0">
                    <a:latin typeface="Arial" pitchFamily="34" charset="0"/>
                    <a:cs typeface="Arial" pitchFamily="34" charset="0"/>
                  </a:rPr>
                  <a:t>x</a:t>
                </a:r>
              </a:p>
            </p:txBody>
          </p:sp>
          <p:sp>
            <p:nvSpPr>
              <p:cNvPr id="86" name="TextBox 85">
                <a:extLst>
                  <a:ext uri="{FF2B5EF4-FFF2-40B4-BE49-F238E27FC236}">
                    <a16:creationId xmlns:a16="http://schemas.microsoft.com/office/drawing/2014/main" id="{BDA85F20-502B-044E-88D5-D96BE45352C9}"/>
                  </a:ext>
                </a:extLst>
              </p:cNvPr>
              <p:cNvSpPr txBox="1"/>
              <p:nvPr/>
            </p:nvSpPr>
            <p:spPr>
              <a:xfrm>
                <a:off x="10809575" y="1887099"/>
                <a:ext cx="748923" cy="461665"/>
              </a:xfrm>
              <a:prstGeom prst="rect">
                <a:avLst/>
              </a:prstGeom>
              <a:noFill/>
            </p:spPr>
            <p:txBody>
              <a:bodyPr wrap="none" rtlCol="0">
                <a:spAutoFit/>
              </a:bodyPr>
              <a:lstStyle/>
              <a:p>
                <a:r>
                  <a:rPr lang="en-US" sz="2400" b="1" dirty="0">
                    <a:latin typeface="Arial" pitchFamily="34" charset="0"/>
                    <a:cs typeface="Arial" pitchFamily="34" charset="0"/>
                  </a:rPr>
                  <a:t>F(x)</a:t>
                </a:r>
              </a:p>
            </p:txBody>
          </p:sp>
          <p:sp>
            <p:nvSpPr>
              <p:cNvPr id="87" name="TextBox 86">
                <a:extLst>
                  <a:ext uri="{FF2B5EF4-FFF2-40B4-BE49-F238E27FC236}">
                    <a16:creationId xmlns:a16="http://schemas.microsoft.com/office/drawing/2014/main" id="{0816EF14-D84C-A444-A450-8AE1D27E1B9E}"/>
                  </a:ext>
                </a:extLst>
              </p:cNvPr>
              <p:cNvSpPr txBox="1"/>
              <p:nvPr/>
            </p:nvSpPr>
            <p:spPr>
              <a:xfrm>
                <a:off x="10809575" y="3368603"/>
                <a:ext cx="1269899" cy="461665"/>
              </a:xfrm>
              <a:prstGeom prst="rect">
                <a:avLst/>
              </a:prstGeom>
              <a:noFill/>
            </p:spPr>
            <p:txBody>
              <a:bodyPr wrap="none" rtlCol="0">
                <a:spAutoFit/>
              </a:bodyPr>
              <a:lstStyle/>
              <a:p>
                <a:r>
                  <a:rPr lang="en-US" sz="2400" b="1" dirty="0">
                    <a:latin typeface="Arial" pitchFamily="34" charset="0"/>
                    <a:cs typeface="Arial" pitchFamily="34" charset="0"/>
                  </a:rPr>
                  <a:t>F(x) + x</a:t>
                </a:r>
              </a:p>
            </p:txBody>
          </p:sp>
        </p:grpSp>
      </p:grpSp>
      <p:pic>
        <p:nvPicPr>
          <p:cNvPr id="89" name="Picture 2" descr="C:\Users\MGolmohammadi\Dropbox\publication\nih_annual_report\resnet\figures (2).jpg">
            <a:extLst>
              <a:ext uri="{FF2B5EF4-FFF2-40B4-BE49-F238E27FC236}">
                <a16:creationId xmlns:a16="http://schemas.microsoft.com/office/drawing/2014/main" id="{2F5494E1-1124-3942-8E99-7193C3EAFAA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873" r="42126" b="10954"/>
          <a:stretch/>
        </p:blipFill>
        <p:spPr bwMode="auto">
          <a:xfrm>
            <a:off x="9705736" y="19501981"/>
            <a:ext cx="8158807" cy="6604594"/>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85BA671B-DD49-A94E-82D2-15CF07879566}"/>
              </a:ext>
            </a:extLst>
          </p:cNvPr>
          <p:cNvSpPr txBox="1"/>
          <p:nvPr/>
        </p:nvSpPr>
        <p:spPr>
          <a:xfrm>
            <a:off x="9705736" y="26165192"/>
            <a:ext cx="7811436" cy="461665"/>
          </a:xfrm>
          <a:prstGeom prst="rect">
            <a:avLst/>
          </a:prstGeom>
          <a:noFill/>
        </p:spPr>
        <p:txBody>
          <a:bodyPr wrap="square" rtlCol="0">
            <a:spAutoFit/>
          </a:bodyPr>
          <a:lstStyle/>
          <a:p>
            <a:pPr algn="ctr"/>
            <a:r>
              <a:rPr lang="en-US" sz="2400" b="1" dirty="0">
                <a:latin typeface="Arial" pitchFamily="34" charset="0"/>
                <a:cs typeface="Arial" pitchFamily="34" charset="0"/>
              </a:rPr>
              <a:t>Deep Residual Learning Structure</a:t>
            </a:r>
          </a:p>
        </p:txBody>
      </p:sp>
      <p:sp>
        <p:nvSpPr>
          <p:cNvPr id="91" name="TextBox 90">
            <a:extLst>
              <a:ext uri="{FF2B5EF4-FFF2-40B4-BE49-F238E27FC236}">
                <a16:creationId xmlns:a16="http://schemas.microsoft.com/office/drawing/2014/main" id="{83BCD4BF-FAA6-E241-94A2-B9AA31F9A987}"/>
              </a:ext>
            </a:extLst>
          </p:cNvPr>
          <p:cNvSpPr txBox="1"/>
          <p:nvPr/>
        </p:nvSpPr>
        <p:spPr>
          <a:xfrm>
            <a:off x="9681288" y="15289360"/>
            <a:ext cx="11892980" cy="3877985"/>
          </a:xfrm>
          <a:prstGeom prst="rect">
            <a:avLst/>
          </a:prstGeom>
          <a:noFill/>
        </p:spPr>
        <p:txBody>
          <a:bodyPr wrap="square" rtlCol="0">
            <a:spAutoFit/>
          </a:bodyPr>
          <a:lstStyle/>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There are two obstacles for increasing the depth of CNN: (1) the convergence problem created by vanishing/exploding gradients; and (2) the degradation problem in which accuracy saturates when the number of layers is increased.</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Solution: </a:t>
            </a:r>
            <a:r>
              <a:rPr lang="en-US" sz="2400" b="1" dirty="0" err="1">
                <a:latin typeface="Arial" pitchFamily="34" charset="0"/>
                <a:cs typeface="Arial" pitchFamily="34" charset="0"/>
              </a:rPr>
              <a:t>ResNet</a:t>
            </a:r>
            <a:r>
              <a:rPr lang="en-US" sz="2400" b="1" dirty="0">
                <a:latin typeface="Arial" pitchFamily="34" charset="0"/>
                <a:cs typeface="Arial" pitchFamily="34" charset="0"/>
              </a:rPr>
              <a:t> is ... introducing an “identity shortcut connection” that skips one or more layers, as shown in the residual learning block.</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Training the stacked layers to fit a residual mapping is easier than training them directly to fit the desired underlying mapping. </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 Another point ... Another point ... Another point ... Another point ... Another point ... Another point ... Another point ...</a:t>
            </a:r>
          </a:p>
        </p:txBody>
      </p:sp>
      <p:sp>
        <p:nvSpPr>
          <p:cNvPr id="92" name="TextBox 91">
            <a:extLst>
              <a:ext uri="{FF2B5EF4-FFF2-40B4-BE49-F238E27FC236}">
                <a16:creationId xmlns:a16="http://schemas.microsoft.com/office/drawing/2014/main" id="{7AE23ECB-079C-9B49-A58B-A559867A0883}"/>
              </a:ext>
            </a:extLst>
          </p:cNvPr>
          <p:cNvSpPr txBox="1"/>
          <p:nvPr/>
        </p:nvSpPr>
        <p:spPr>
          <a:xfrm>
            <a:off x="18617347" y="20054180"/>
            <a:ext cx="8220663" cy="13942278"/>
          </a:xfrm>
          <a:prstGeom prst="rect">
            <a:avLst/>
          </a:prstGeom>
          <a:noFill/>
        </p:spPr>
        <p:txBody>
          <a:bodyPr wrap="square" rtlCol="0">
            <a:spAutoFit/>
          </a:bodyPr>
          <a:lstStyle/>
          <a:p>
            <a:pPr marL="342900" indent="-342900">
              <a:buFont typeface="Arial" pitchFamily="34" charset="0"/>
              <a:buChar char="•"/>
            </a:pPr>
            <a:endParaRPr lang="en-US" sz="1200" b="1" dirty="0">
              <a:latin typeface="Arial" pitchFamily="34" charset="0"/>
              <a:cs typeface="Arial" pitchFamily="34" charset="0"/>
            </a:endParaRPr>
          </a:p>
          <a:p>
            <a:pPr marL="342900" indent="-342900">
              <a:buFont typeface="Arial" pitchFamily="34" charset="0"/>
              <a:buChar char="•"/>
            </a:pPr>
            <a:r>
              <a:rPr lang="en-US" sz="2400" b="1" dirty="0">
                <a:latin typeface="Arial" pitchFamily="34" charset="0"/>
                <a:cs typeface="Arial" pitchFamily="34" charset="0"/>
              </a:rPr>
              <a:t>*** Reduce this to fit the panel ***</a:t>
            </a:r>
          </a:p>
          <a:p>
            <a:pPr marL="342900" indent="-342900">
              <a:buFont typeface="Arial" pitchFamily="34" charset="0"/>
              <a:buChar char="•"/>
            </a:pPr>
            <a:r>
              <a:rPr lang="en-US" sz="2400" b="1" dirty="0">
                <a:latin typeface="Arial" pitchFamily="34" charset="0"/>
                <a:cs typeface="Arial" pitchFamily="34" charset="0"/>
              </a:rPr>
              <a:t>Formally, denoting the desired underlying mapping as H(x), we let the stacked nonlinear layers fit another mapping of</a:t>
            </a:r>
            <a:br>
              <a:rPr lang="en-US" sz="2400" b="1" dirty="0">
                <a:latin typeface="Arial" pitchFamily="34" charset="0"/>
                <a:cs typeface="Arial" pitchFamily="34" charset="0"/>
              </a:rPr>
            </a:br>
            <a:r>
              <a:rPr lang="en-US" sz="2400" b="1" dirty="0">
                <a:latin typeface="Arial" pitchFamily="34" charset="0"/>
                <a:cs typeface="Arial" pitchFamily="34" charset="0"/>
              </a:rPr>
              <a:t>F(x) = H(x) - x. The original mapping is recast into F(x) + x.</a:t>
            </a:r>
          </a:p>
          <a:p>
            <a:pPr marL="342900" indent="-342900">
              <a:buFont typeface="Arial" pitchFamily="34" charset="0"/>
              <a:buChar char="•"/>
            </a:pPr>
            <a:r>
              <a:rPr lang="en-US" sz="2400" b="1" dirty="0">
                <a:latin typeface="Arial" pitchFamily="34" charset="0"/>
                <a:cs typeface="Arial" pitchFamily="34" charset="0"/>
              </a:rPr>
              <a:t>It is easier to optimize the residual mapping than to optimize the original, unreferenced mapping. </a:t>
            </a:r>
          </a:p>
          <a:p>
            <a:pPr marL="342900" indent="-342900">
              <a:buFont typeface="Arial" pitchFamily="34" charset="0"/>
              <a:buChar char="•"/>
            </a:pPr>
            <a:r>
              <a:rPr lang="en-US" sz="2400" b="1" dirty="0">
                <a:latin typeface="Arial" pitchFamily="34" charset="0"/>
                <a:cs typeface="Arial" pitchFamily="34" charset="0"/>
              </a:rPr>
              <a:t>To the extreme if an identity mapping were optimal, it would be easier to push the residual to zero than to fit an identity mapping by a stack of nonlinear layers.</a:t>
            </a:r>
          </a:p>
          <a:p>
            <a:pPr marL="342900" indent="-342900">
              <a:buFont typeface="Arial" pitchFamily="34" charset="0"/>
              <a:buChar char="•"/>
            </a:pPr>
            <a:r>
              <a:rPr lang="en-US" sz="2400" b="1" dirty="0">
                <a:latin typeface="Arial" pitchFamily="34" charset="0"/>
                <a:cs typeface="Arial" pitchFamily="34" charset="0"/>
              </a:rPr>
              <a:t>From implementation perspective, there are two different approaches for defining deep learning models in tools like </a:t>
            </a:r>
            <a:r>
              <a:rPr lang="en-US" sz="2400" b="1" dirty="0" err="1">
                <a:latin typeface="Arial" pitchFamily="34" charset="0"/>
                <a:cs typeface="Arial" pitchFamily="34" charset="0"/>
              </a:rPr>
              <a:t>Keras</a:t>
            </a:r>
            <a:r>
              <a:rPr lang="en-US" sz="2400" b="1" dirty="0">
                <a:latin typeface="Arial" pitchFamily="34" charset="0"/>
                <a:cs typeface="Arial" pitchFamily="34" charset="0"/>
              </a:rPr>
              <a:t> and </a:t>
            </a:r>
            <a:r>
              <a:rPr lang="en-US" sz="2400" b="1" dirty="0" err="1">
                <a:latin typeface="Arial" pitchFamily="34" charset="0"/>
                <a:cs typeface="Arial" pitchFamily="34" charset="0"/>
              </a:rPr>
              <a:t>TensorFlow</a:t>
            </a:r>
            <a:r>
              <a:rPr lang="en-US" sz="2400" b="1" dirty="0">
                <a:latin typeface="Arial" pitchFamily="34" charset="0"/>
                <a:cs typeface="Arial" pitchFamily="34" charset="0"/>
              </a:rPr>
              <a:t>:</a:t>
            </a:r>
          </a:p>
          <a:p>
            <a:pPr marL="342900" indent="-342900">
              <a:buFont typeface="Wingdings" pitchFamily="2" charset="2"/>
              <a:buChar char="Ø"/>
            </a:pPr>
            <a:r>
              <a:rPr lang="en-US" sz="2400" b="1" dirty="0">
                <a:latin typeface="Arial" pitchFamily="34" charset="0"/>
                <a:cs typeface="Arial" pitchFamily="34" charset="0"/>
              </a:rPr>
              <a:t>Sequential: applied in design of CNN/MLP and CNN/LSTM architectures. </a:t>
            </a:r>
          </a:p>
          <a:p>
            <a:pPr marL="342900" indent="-342900">
              <a:buFont typeface="Wingdings" pitchFamily="2" charset="2"/>
              <a:buChar char="Ø"/>
            </a:pPr>
            <a:r>
              <a:rPr lang="en-US" sz="2400" b="1" dirty="0">
                <a:latin typeface="Arial" pitchFamily="34" charset="0"/>
                <a:cs typeface="Arial" pitchFamily="34" charset="0"/>
              </a:rPr>
              <a:t>Functional API: applied in design of deep residual learning architecture (</a:t>
            </a:r>
            <a:r>
              <a:rPr lang="en-US" sz="2400" b="1" dirty="0" err="1">
                <a:latin typeface="Arial" pitchFamily="34" charset="0"/>
                <a:cs typeface="Arial" pitchFamily="34" charset="0"/>
              </a:rPr>
              <a:t>ResNet</a:t>
            </a:r>
            <a:r>
              <a:rPr lang="en-US" sz="2400" b="1" dirty="0">
                <a:latin typeface="Arial" pitchFamily="34" charset="0"/>
                <a:cs typeface="Arial" pitchFamily="34" charset="0"/>
              </a:rPr>
              <a:t>).</a:t>
            </a:r>
          </a:p>
          <a:p>
            <a:pPr marL="342900" indent="-342900">
              <a:buFont typeface="Arial" pitchFamily="34" charset="0"/>
              <a:buChar char="•"/>
            </a:pPr>
            <a:r>
              <a:rPr lang="en-US" sz="2400" b="1" dirty="0">
                <a:latin typeface="Arial" pitchFamily="34" charset="0"/>
                <a:cs typeface="Arial" pitchFamily="34" charset="0"/>
              </a:rPr>
              <a:t>The identity shortcuts (x) can be directly used when the input and output are of the same dimensions.</a:t>
            </a:r>
          </a:p>
          <a:p>
            <a:pPr marL="342900" indent="-342900">
              <a:buFont typeface="Arial" pitchFamily="34" charset="0"/>
              <a:buChar char="•"/>
            </a:pPr>
            <a:r>
              <a:rPr lang="en-US" sz="2400" b="1" dirty="0">
                <a:latin typeface="Arial" pitchFamily="34" charset="0"/>
                <a:cs typeface="Arial" pitchFamily="34" charset="0"/>
              </a:rPr>
              <a:t>A deep residual learning structure is designed for automatic seizure detection. We arrived at an architecture which is 14 layers of convolution followed by a fully connected layer and a sigmoid.</a:t>
            </a:r>
          </a:p>
          <a:p>
            <a:pPr marL="342900" indent="-342900">
              <a:buFont typeface="Arial" pitchFamily="34" charset="0"/>
              <a:buChar char="•"/>
            </a:pPr>
            <a:r>
              <a:rPr lang="en-US" sz="2400" b="1" dirty="0">
                <a:latin typeface="Arial" pitchFamily="34" charset="0"/>
                <a:cs typeface="Arial" pitchFamily="34" charset="0"/>
              </a:rPr>
              <a:t>The network consists of 6 residual blocks with two 2D convolutional layers per block. </a:t>
            </a:r>
          </a:p>
          <a:p>
            <a:pPr marL="342900" indent="-342900">
              <a:buFont typeface="Arial" pitchFamily="34" charset="0"/>
              <a:buChar char="•"/>
            </a:pPr>
            <a:r>
              <a:rPr lang="en-US" sz="2400" b="1" dirty="0">
                <a:latin typeface="Arial" pitchFamily="34" charset="0"/>
                <a:cs typeface="Arial" pitchFamily="34" charset="0"/>
              </a:rPr>
              <a:t>The 2D convolutional layers all have a filter length of (3, 3). The first 7 layers of 2D-CNN have 32 and the last layers have 64 filters.</a:t>
            </a:r>
          </a:p>
          <a:p>
            <a:pPr marL="342900" indent="-342900">
              <a:buFont typeface="Arial" pitchFamily="34" charset="0"/>
              <a:buChar char="•"/>
            </a:pPr>
            <a:r>
              <a:rPr lang="en-US" sz="2400" b="1" dirty="0">
                <a:latin typeface="Arial" pitchFamily="34" charset="0"/>
                <a:cs typeface="Arial" pitchFamily="34" charset="0"/>
              </a:rPr>
              <a:t>Except for the first and last layers of the network, before each convolutional layer we apply a rectified linear activation. </a:t>
            </a:r>
          </a:p>
          <a:p>
            <a:pPr marL="342900" indent="-342900">
              <a:buFont typeface="Arial" pitchFamily="34" charset="0"/>
              <a:buChar char="•"/>
            </a:pPr>
            <a:r>
              <a:rPr lang="en-US" sz="2400" b="1" dirty="0">
                <a:latin typeface="Arial" pitchFamily="34" charset="0"/>
                <a:cs typeface="Arial" pitchFamily="34" charset="0"/>
              </a:rPr>
              <a:t>We apply Dropout between the convolutional layers and after </a:t>
            </a:r>
            <a:r>
              <a:rPr lang="en-US" sz="2400" b="1" dirty="0" err="1">
                <a:latin typeface="Arial" pitchFamily="34" charset="0"/>
                <a:cs typeface="Arial" pitchFamily="34" charset="0"/>
              </a:rPr>
              <a:t>ReLU</a:t>
            </a:r>
            <a:r>
              <a:rPr lang="en-US" sz="2400" b="1" dirty="0">
                <a:latin typeface="Arial" pitchFamily="34" charset="0"/>
                <a:cs typeface="Arial" pitchFamily="34" charset="0"/>
              </a:rPr>
              <a:t>.</a:t>
            </a:r>
          </a:p>
          <a:p>
            <a:pPr marL="342900" indent="-342900">
              <a:buFont typeface="Arial" pitchFamily="34" charset="0"/>
              <a:buChar char="•"/>
            </a:pPr>
            <a:r>
              <a:rPr lang="en-US" sz="2400" b="1" dirty="0">
                <a:latin typeface="Arial" pitchFamily="34" charset="0"/>
                <a:cs typeface="Arial" pitchFamily="34" charset="0"/>
              </a:rPr>
              <a:t>We use the Adam optimizer with parameters of </a:t>
            </a:r>
            <a:r>
              <a:rPr lang="sv-SE" sz="2400" b="1" dirty="0">
                <a:latin typeface="Arial" pitchFamily="34" charset="0"/>
                <a:cs typeface="Arial" pitchFamily="34" charset="0"/>
              </a:rPr>
              <a:t>lr=0.00005, beta_1=0.9, beta_2=0.999, epsilon=1e-08, decay=0.0001</a:t>
            </a:r>
            <a:r>
              <a:rPr lang="en-US" sz="2400" b="1" dirty="0">
                <a:latin typeface="Arial" pitchFamily="34" charset="0"/>
                <a:cs typeface="Arial" pitchFamily="34" charset="0"/>
              </a:rPr>
              <a:t>.</a:t>
            </a:r>
          </a:p>
        </p:txBody>
      </p:sp>
    </p:spTree>
    <p:extLst>
      <p:ext uri="{BB962C8B-B14F-4D97-AF65-F5344CB8AC3E}">
        <p14:creationId xmlns:p14="http://schemas.microsoft.com/office/powerpoint/2010/main" val="2918007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97140E-1687-DF40-94A9-DD31188AB4D3}"/>
              </a:ext>
            </a:extLst>
          </p:cNvPr>
          <p:cNvSpPr txBox="1"/>
          <p:nvPr/>
        </p:nvSpPr>
        <p:spPr>
          <a:xfrm>
            <a:off x="9783143" y="11331336"/>
            <a:ext cx="6276007" cy="7109639"/>
          </a:xfrm>
          <a:prstGeom prst="rect">
            <a:avLst/>
          </a:prstGeom>
          <a:noFill/>
        </p:spPr>
        <p:txBody>
          <a:bodyPr wrap="square" rtlCol="0">
            <a:spAutoFit/>
          </a:bodyPr>
          <a:lstStyle/>
          <a:p>
            <a:pPr marL="342900" indent="-342900">
              <a:buFont typeface="Arial" pitchFamily="34" charset="0"/>
              <a:buChar char="•"/>
            </a:pPr>
            <a:r>
              <a:rPr lang="en-US" sz="2400" b="1" dirty="0">
                <a:latin typeface="Arial" pitchFamily="34" charset="0"/>
                <a:cs typeface="Arial" pitchFamily="34" charset="0"/>
              </a:rPr>
              <a:t>There are two obstacles for increasing the depth of CNN:</a:t>
            </a:r>
          </a:p>
          <a:p>
            <a:pPr marL="342900" indent="-342900">
              <a:buFont typeface="Wingdings" pitchFamily="2" charset="2"/>
              <a:buChar char="Ø"/>
            </a:pPr>
            <a:r>
              <a:rPr lang="en-US" sz="2400" b="1" dirty="0">
                <a:latin typeface="Arial" pitchFamily="34" charset="0"/>
                <a:cs typeface="Arial" pitchFamily="34" charset="0"/>
              </a:rPr>
              <a:t> Convergence Problem: created by vanishing/exploding gradients; Solution is normalized initialization and intermediate normalization layers.</a:t>
            </a:r>
          </a:p>
          <a:p>
            <a:pPr marL="342900" indent="-342900">
              <a:buFont typeface="Wingdings" pitchFamily="2" charset="2"/>
              <a:buChar char="Ø"/>
            </a:pPr>
            <a:r>
              <a:rPr lang="en-US" sz="2400" b="1" dirty="0">
                <a:latin typeface="Arial" pitchFamily="34" charset="0"/>
                <a:cs typeface="Arial" pitchFamily="34" charset="0"/>
              </a:rPr>
              <a:t>Degradation Problem: By increasing the number of convolutional layers, the accuracy gets saturated and starts degrading rapidly. Solution is residual learning.</a:t>
            </a:r>
          </a:p>
          <a:p>
            <a:pPr marL="342900" indent="-342900">
              <a:buFont typeface="Arial" pitchFamily="34" charset="0"/>
              <a:buChar char="•"/>
            </a:pPr>
            <a:r>
              <a:rPr lang="en-US" sz="2400" b="1" dirty="0">
                <a:latin typeface="Arial" pitchFamily="34" charset="0"/>
                <a:cs typeface="Arial" pitchFamily="34" charset="0"/>
              </a:rPr>
              <a:t>The core idea of </a:t>
            </a:r>
            <a:r>
              <a:rPr lang="en-US" sz="2400" b="1" dirty="0" err="1">
                <a:latin typeface="Arial" pitchFamily="34" charset="0"/>
                <a:cs typeface="Arial" pitchFamily="34" charset="0"/>
              </a:rPr>
              <a:t>ResNet</a:t>
            </a:r>
            <a:r>
              <a:rPr lang="en-US" sz="2400" b="1" dirty="0">
                <a:latin typeface="Arial" pitchFamily="34" charset="0"/>
                <a:cs typeface="Arial" pitchFamily="34" charset="0"/>
              </a:rPr>
              <a:t> is introducing an “identity shortcut connection” that skips one or more layers, as shown in the residual learning block.</a:t>
            </a:r>
          </a:p>
          <a:p>
            <a:pPr marL="342900" indent="-342900">
              <a:buFont typeface="Arial" pitchFamily="34" charset="0"/>
              <a:buChar char="•"/>
            </a:pPr>
            <a:r>
              <a:rPr lang="en-US" sz="2400" b="1" dirty="0">
                <a:latin typeface="Arial" pitchFamily="34" charset="0"/>
                <a:cs typeface="Arial" pitchFamily="34" charset="0"/>
              </a:rPr>
              <a:t>Training the stacked layers to fit a residual mapping is easier than training them directly to fit the desired underlying mapping. </a:t>
            </a:r>
          </a:p>
        </p:txBody>
      </p:sp>
      <p:sp>
        <p:nvSpPr>
          <p:cNvPr id="43" name="TextBox 42">
            <a:extLst>
              <a:ext uri="{FF2B5EF4-FFF2-40B4-BE49-F238E27FC236}">
                <a16:creationId xmlns:a16="http://schemas.microsoft.com/office/drawing/2014/main" id="{0DE1FAF8-4DCD-484D-BB8F-D86E42FBD4EC}"/>
              </a:ext>
            </a:extLst>
          </p:cNvPr>
          <p:cNvSpPr txBox="1"/>
          <p:nvPr/>
        </p:nvSpPr>
        <p:spPr>
          <a:xfrm>
            <a:off x="20008599" y="11054337"/>
            <a:ext cx="6822572" cy="16158270"/>
          </a:xfrm>
          <a:prstGeom prst="rect">
            <a:avLst/>
          </a:prstGeom>
          <a:noFill/>
        </p:spPr>
        <p:txBody>
          <a:bodyPr wrap="square" rtlCol="0">
            <a:spAutoFit/>
          </a:bodyPr>
          <a:lstStyle/>
          <a:p>
            <a:pPr marL="342900" indent="-342900">
              <a:buFont typeface="Arial" pitchFamily="34" charset="0"/>
              <a:buChar char="•"/>
            </a:pPr>
            <a:endParaRPr lang="en-US" sz="1200" b="1" dirty="0">
              <a:latin typeface="Arial" pitchFamily="34" charset="0"/>
              <a:cs typeface="Arial" pitchFamily="34" charset="0"/>
            </a:endParaRPr>
          </a:p>
          <a:p>
            <a:pPr marL="342900" indent="-342900">
              <a:buFont typeface="Arial" pitchFamily="34" charset="0"/>
              <a:buChar char="•"/>
            </a:pPr>
            <a:r>
              <a:rPr lang="en-US" sz="2400" b="1" dirty="0">
                <a:latin typeface="Arial" pitchFamily="34" charset="0"/>
                <a:cs typeface="Arial" pitchFamily="34" charset="0"/>
              </a:rPr>
              <a:t>Formally, denoting the desired underlying mapping as H(x), we let the stacked nonlinear layers fit another mapping of</a:t>
            </a:r>
            <a:br>
              <a:rPr lang="en-US" sz="2400" b="1" dirty="0">
                <a:latin typeface="Arial" pitchFamily="34" charset="0"/>
                <a:cs typeface="Arial" pitchFamily="34" charset="0"/>
              </a:rPr>
            </a:br>
            <a:r>
              <a:rPr lang="en-US" sz="2400" b="1" dirty="0">
                <a:latin typeface="Arial" pitchFamily="34" charset="0"/>
                <a:cs typeface="Arial" pitchFamily="34" charset="0"/>
              </a:rPr>
              <a:t>F(x) = H(x) - x. The original mapping is recast into F(x) + x.</a:t>
            </a:r>
          </a:p>
          <a:p>
            <a:pPr marL="342900" indent="-342900">
              <a:buFont typeface="Arial" pitchFamily="34" charset="0"/>
              <a:buChar char="•"/>
            </a:pPr>
            <a:r>
              <a:rPr lang="en-US" sz="2400" b="1" dirty="0">
                <a:latin typeface="Arial" pitchFamily="34" charset="0"/>
                <a:cs typeface="Arial" pitchFamily="34" charset="0"/>
              </a:rPr>
              <a:t>It is easier to optimize the residual mapping than to optimize the original, unreferenced mapping. </a:t>
            </a:r>
          </a:p>
          <a:p>
            <a:pPr marL="342900" indent="-342900">
              <a:buFont typeface="Arial" pitchFamily="34" charset="0"/>
              <a:buChar char="•"/>
            </a:pPr>
            <a:r>
              <a:rPr lang="en-US" sz="2400" b="1" dirty="0">
                <a:latin typeface="Arial" pitchFamily="34" charset="0"/>
                <a:cs typeface="Arial" pitchFamily="34" charset="0"/>
              </a:rPr>
              <a:t>To the extreme if an identity mapping were optimal, it would be easier to push the residual to zero than to fit an identity mapping by a stack of nonlinear layers.</a:t>
            </a:r>
          </a:p>
          <a:p>
            <a:pPr marL="342900" indent="-342900">
              <a:buFont typeface="Arial" pitchFamily="34" charset="0"/>
              <a:buChar char="•"/>
            </a:pPr>
            <a:r>
              <a:rPr lang="en-US" sz="2400" b="1" dirty="0">
                <a:latin typeface="Arial" pitchFamily="34" charset="0"/>
                <a:cs typeface="Arial" pitchFamily="34" charset="0"/>
              </a:rPr>
              <a:t>From implementation perspective, there are two different approaches for defining deep learning models in tools like </a:t>
            </a:r>
            <a:r>
              <a:rPr lang="en-US" sz="2400" b="1" dirty="0" err="1">
                <a:latin typeface="Arial" pitchFamily="34" charset="0"/>
                <a:cs typeface="Arial" pitchFamily="34" charset="0"/>
              </a:rPr>
              <a:t>Keras</a:t>
            </a:r>
            <a:r>
              <a:rPr lang="en-US" sz="2400" b="1" dirty="0">
                <a:latin typeface="Arial" pitchFamily="34" charset="0"/>
                <a:cs typeface="Arial" pitchFamily="34" charset="0"/>
              </a:rPr>
              <a:t> and </a:t>
            </a:r>
            <a:r>
              <a:rPr lang="en-US" sz="2400" b="1" dirty="0" err="1">
                <a:latin typeface="Arial" pitchFamily="34" charset="0"/>
                <a:cs typeface="Arial" pitchFamily="34" charset="0"/>
              </a:rPr>
              <a:t>TensorFlow</a:t>
            </a:r>
            <a:r>
              <a:rPr lang="en-US" sz="2400" b="1" dirty="0">
                <a:latin typeface="Arial" pitchFamily="34" charset="0"/>
                <a:cs typeface="Arial" pitchFamily="34" charset="0"/>
              </a:rPr>
              <a:t>:</a:t>
            </a:r>
          </a:p>
          <a:p>
            <a:pPr marL="342900" indent="-342900">
              <a:buFont typeface="Wingdings" pitchFamily="2" charset="2"/>
              <a:buChar char="Ø"/>
            </a:pPr>
            <a:r>
              <a:rPr lang="en-US" sz="2400" b="1" dirty="0">
                <a:latin typeface="Arial" pitchFamily="34" charset="0"/>
                <a:cs typeface="Arial" pitchFamily="34" charset="0"/>
              </a:rPr>
              <a:t>Sequential: applied in design of CNN/MLP and CNN/LSTM architectures. </a:t>
            </a:r>
          </a:p>
          <a:p>
            <a:pPr marL="342900" indent="-342900">
              <a:buFont typeface="Wingdings" pitchFamily="2" charset="2"/>
              <a:buChar char="Ø"/>
            </a:pPr>
            <a:r>
              <a:rPr lang="en-US" sz="2400" b="1" dirty="0">
                <a:latin typeface="Arial" pitchFamily="34" charset="0"/>
                <a:cs typeface="Arial" pitchFamily="34" charset="0"/>
              </a:rPr>
              <a:t>Functional API: applied in design of deep residual learning architecture (</a:t>
            </a:r>
            <a:r>
              <a:rPr lang="en-US" sz="2400" b="1" dirty="0" err="1">
                <a:latin typeface="Arial" pitchFamily="34" charset="0"/>
                <a:cs typeface="Arial" pitchFamily="34" charset="0"/>
              </a:rPr>
              <a:t>ResNet</a:t>
            </a:r>
            <a:r>
              <a:rPr lang="en-US" sz="2400" b="1" dirty="0">
                <a:latin typeface="Arial" pitchFamily="34" charset="0"/>
                <a:cs typeface="Arial" pitchFamily="34" charset="0"/>
              </a:rPr>
              <a:t>).</a:t>
            </a:r>
          </a:p>
          <a:p>
            <a:pPr marL="342900" indent="-342900">
              <a:buFont typeface="Arial" pitchFamily="34" charset="0"/>
              <a:buChar char="•"/>
            </a:pPr>
            <a:r>
              <a:rPr lang="en-US" sz="2400" b="1" dirty="0">
                <a:latin typeface="Arial" pitchFamily="34" charset="0"/>
                <a:cs typeface="Arial" pitchFamily="34" charset="0"/>
              </a:rPr>
              <a:t>The identity shortcuts (x) can be directly used when the input and output are of the same dimensions.</a:t>
            </a:r>
          </a:p>
          <a:p>
            <a:pPr marL="342900" indent="-342900">
              <a:buFont typeface="Arial" pitchFamily="34" charset="0"/>
              <a:buChar char="•"/>
            </a:pPr>
            <a:r>
              <a:rPr lang="en-US" sz="2400" b="1" dirty="0">
                <a:latin typeface="Arial" pitchFamily="34" charset="0"/>
                <a:cs typeface="Arial" pitchFamily="34" charset="0"/>
              </a:rPr>
              <a:t>A deep residual learning structure is designed for automatic seizure detection. We arrived at an architecture which is 14 layers of convolution followed by a fully connected layer and a sigmoid.</a:t>
            </a:r>
          </a:p>
          <a:p>
            <a:pPr marL="342900" indent="-342900">
              <a:buFont typeface="Arial" pitchFamily="34" charset="0"/>
              <a:buChar char="•"/>
            </a:pPr>
            <a:r>
              <a:rPr lang="en-US" sz="2400" b="1" dirty="0">
                <a:latin typeface="Arial" pitchFamily="34" charset="0"/>
                <a:cs typeface="Arial" pitchFamily="34" charset="0"/>
              </a:rPr>
              <a:t>The network consists of 6 residual blocks with two 2D convolutional layers per block. </a:t>
            </a:r>
          </a:p>
          <a:p>
            <a:pPr marL="342900" indent="-342900">
              <a:buFont typeface="Arial" pitchFamily="34" charset="0"/>
              <a:buChar char="•"/>
            </a:pPr>
            <a:r>
              <a:rPr lang="en-US" sz="2400" b="1" dirty="0">
                <a:latin typeface="Arial" pitchFamily="34" charset="0"/>
                <a:cs typeface="Arial" pitchFamily="34" charset="0"/>
              </a:rPr>
              <a:t>The 2D convolutional layers all have a filter length of (3, 3). The first 7 layers of 2D-CNN have 32 and the last layers have 64 filters.</a:t>
            </a:r>
          </a:p>
          <a:p>
            <a:pPr marL="342900" indent="-342900">
              <a:buFont typeface="Arial" pitchFamily="34" charset="0"/>
              <a:buChar char="•"/>
            </a:pPr>
            <a:r>
              <a:rPr lang="en-US" sz="2400" b="1" dirty="0">
                <a:latin typeface="Arial" pitchFamily="34" charset="0"/>
                <a:cs typeface="Arial" pitchFamily="34" charset="0"/>
              </a:rPr>
              <a:t>Except for the first and last layers of the network, before each convolutional layer we apply a rectified linear activation. </a:t>
            </a:r>
          </a:p>
          <a:p>
            <a:pPr marL="342900" indent="-342900">
              <a:buFont typeface="Arial" pitchFamily="34" charset="0"/>
              <a:buChar char="•"/>
            </a:pPr>
            <a:r>
              <a:rPr lang="en-US" sz="2400" b="1" dirty="0">
                <a:latin typeface="Arial" pitchFamily="34" charset="0"/>
                <a:cs typeface="Arial" pitchFamily="34" charset="0"/>
              </a:rPr>
              <a:t>We apply Dropout between the convolutional layers and after </a:t>
            </a:r>
            <a:r>
              <a:rPr lang="en-US" sz="2400" b="1" dirty="0" err="1">
                <a:latin typeface="Arial" pitchFamily="34" charset="0"/>
                <a:cs typeface="Arial" pitchFamily="34" charset="0"/>
              </a:rPr>
              <a:t>ReLU</a:t>
            </a:r>
            <a:r>
              <a:rPr lang="en-US" sz="2400" b="1" dirty="0">
                <a:latin typeface="Arial" pitchFamily="34" charset="0"/>
                <a:cs typeface="Arial" pitchFamily="34" charset="0"/>
              </a:rPr>
              <a:t>.</a:t>
            </a:r>
          </a:p>
          <a:p>
            <a:pPr marL="342900" indent="-342900">
              <a:buFont typeface="Arial" pitchFamily="34" charset="0"/>
              <a:buChar char="•"/>
            </a:pPr>
            <a:r>
              <a:rPr lang="en-US" sz="2400" b="1" dirty="0">
                <a:latin typeface="Arial" pitchFamily="34" charset="0"/>
                <a:cs typeface="Arial" pitchFamily="34" charset="0"/>
              </a:rPr>
              <a:t>We use the Adam optimizer with parameters of </a:t>
            </a:r>
            <a:r>
              <a:rPr lang="sv-SE" sz="2400" b="1" dirty="0">
                <a:latin typeface="Arial" pitchFamily="34" charset="0"/>
                <a:cs typeface="Arial" pitchFamily="34" charset="0"/>
              </a:rPr>
              <a:t>lr=0.00005, beta_1=0.9, beta_2=0.999, epsilon=1e-08, decay=0.0001</a:t>
            </a:r>
            <a:r>
              <a:rPr lang="en-US" sz="2400" b="1" dirty="0">
                <a:latin typeface="Arial" pitchFamily="34" charset="0"/>
                <a:cs typeface="Arial" pitchFamily="34" charset="0"/>
              </a:rPr>
              <a:t>.</a:t>
            </a:r>
          </a:p>
        </p:txBody>
      </p:sp>
    </p:spTree>
    <p:extLst>
      <p:ext uri="{BB962C8B-B14F-4D97-AF65-F5344CB8AC3E}">
        <p14:creationId xmlns:p14="http://schemas.microsoft.com/office/powerpoint/2010/main" val="40419820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9662</TotalTime>
  <Words>1110</Words>
  <Application>Microsoft Macintosh PowerPoint</Application>
  <PresentationFormat>Custom</PresentationFormat>
  <Paragraphs>132</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Monotype Corsiva</vt:lpstr>
      <vt:lpstr>Wingdings</vt:lpstr>
      <vt:lpstr>Office Theme</vt:lpstr>
      <vt:lpstr>PowerPoint Presentation</vt:lpstr>
      <vt:lpstr>PowerPoint Presentation</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Devin Trejo</dc:creator>
  <cp:lastModifiedBy>Microsoft Office User</cp:lastModifiedBy>
  <cp:revision>436</cp:revision>
  <dcterms:created xsi:type="dcterms:W3CDTF">2015-07-15T21:31:39Z</dcterms:created>
  <dcterms:modified xsi:type="dcterms:W3CDTF">2018-06-20T16:21:53Z</dcterms:modified>
</cp:coreProperties>
</file>