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5143500" type="screen16x9"/>
  <p:notesSz cx="6858000" cy="9144000"/>
  <p:embeddedFontLst>
    <p:embeddedFont>
      <p:font typeface="Merriweather" pitchFamily="2" charset="77"/>
      <p:regular r:id="rId12"/>
      <p:bold r:id="rId13"/>
      <p:italic r:id="rId14"/>
      <p:boldItalic r:id="rId15"/>
    </p:embeddedFont>
    <p:embeddedFont>
      <p:font typeface="Roboto" panose="02000000000000000000" pitchFamily="2" charset="0"/>
      <p:regular r:id="rId16"/>
      <p:bold r:id="rId17"/>
      <p:italic r:id="rId18"/>
      <p:boldItalic r:id="rId19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 varScale="1">
        <p:scale>
          <a:sx n="156" d="100"/>
          <a:sy n="156" d="100"/>
        </p:scale>
        <p:origin x="808" y="16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2.fntdata"/><Relationship Id="rId18" Type="http://schemas.openxmlformats.org/officeDocument/2006/relationships/font" Target="fonts/font7.fntdata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font" Target="fonts/font1.fntdata"/><Relationship Id="rId17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font" Target="fonts/font5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font" Target="fonts/font4.fntdata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font" Target="fonts/font3.fntdata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42a88564e_0_2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42a88564e_0_2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842a88564e_0_2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842a88564e_0_2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842a88564e_0_2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842a88564e_0_2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84422e881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84422e881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842a88564e_0_2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842a88564e_0_2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g84422e8814_0_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8" name="Google Shape;98;g84422e8814_0_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842a88564e_0_26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842a88564e_0_26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842a88564e_0_2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842a88564e_0_2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-125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1" name="Google Shape;11;p2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311700" y="1878560"/>
            <a:ext cx="4242600" cy="738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600"/>
              <a:buNone/>
              <a:defRPr sz="16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bg>
      <p:bgPr>
        <a:solidFill>
          <a:schemeClr val="dk1"/>
        </a:solidFill>
        <a:effectLst/>
      </p:bgPr>
    </p:bg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1"/>
          <p:cNvSpPr txBox="1">
            <a:spLocks noGrp="1"/>
          </p:cNvSpPr>
          <p:nvPr>
            <p:ph type="title" hasCustomPrompt="1"/>
          </p:nvPr>
        </p:nvSpPr>
        <p:spPr>
          <a:xfrm>
            <a:off x="311750" y="831175"/>
            <a:ext cx="5334900" cy="1244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0000"/>
              <a:buNone/>
              <a:defRPr sz="10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56" name="Google Shape;56;p11"/>
          <p:cNvSpPr txBox="1">
            <a:spLocks noGrp="1"/>
          </p:cNvSpPr>
          <p:nvPr>
            <p:ph type="body" idx="1"/>
          </p:nvPr>
        </p:nvSpPr>
        <p:spPr>
          <a:xfrm>
            <a:off x="311700" y="2121425"/>
            <a:ext cx="5334900" cy="94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57" name="Google Shape;5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bg>
      <p:bgPr>
        <a:solidFill>
          <a:schemeClr val="accent3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3"/>
          <p:cNvSpPr/>
          <p:nvPr/>
        </p:nvSpPr>
        <p:spPr>
          <a:xfrm>
            <a:off x="0" y="48099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lt1"/>
          </a:solidFill>
          <a:ln>
            <a:noFill/>
          </a:ln>
        </p:spPr>
      </p:sp>
      <p:sp>
        <p:nvSpPr>
          <p:cNvPr id="16" name="Google Shape;16;p3"/>
          <p:cNvSpPr/>
          <p:nvPr/>
        </p:nvSpPr>
        <p:spPr>
          <a:xfrm>
            <a:off x="0" y="0"/>
            <a:ext cx="9144250" cy="4398100"/>
          </a:xfrm>
          <a:custGeom>
            <a:avLst/>
            <a:gdLst/>
            <a:ahLst/>
            <a:cxnLst/>
            <a:rect l="l" t="t" r="r" b="b"/>
            <a:pathLst>
              <a:path w="365770" h="175924" extrusionOk="0">
                <a:moveTo>
                  <a:pt x="0" y="0"/>
                </a:moveTo>
                <a:lnTo>
                  <a:pt x="365770" y="0"/>
                </a:lnTo>
                <a:lnTo>
                  <a:pt x="365760" y="70914"/>
                </a:lnTo>
                <a:lnTo>
                  <a:pt x="0" y="175924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</p:sp>
      <p:sp>
        <p:nvSpPr>
          <p:cNvPr id="17" name="Google Shape;17;p3"/>
          <p:cNvSpPr txBox="1">
            <a:spLocks noGrp="1"/>
          </p:cNvSpPr>
          <p:nvPr>
            <p:ph type="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8" name="Google Shape;18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0"/>
            <a:ext cx="4314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21;p4"/>
          <p:cNvSpPr/>
          <p:nvPr/>
        </p:nvSpPr>
        <p:spPr>
          <a:xfrm>
            <a:off x="0" y="44125"/>
            <a:ext cx="4313625" cy="4399375"/>
          </a:xfrm>
          <a:custGeom>
            <a:avLst/>
            <a:gdLst/>
            <a:ahLst/>
            <a:cxnLst/>
            <a:rect l="l" t="t" r="r" b="b"/>
            <a:pathLst>
              <a:path w="172545" h="175975" extrusionOk="0">
                <a:moveTo>
                  <a:pt x="0" y="157"/>
                </a:moveTo>
                <a:lnTo>
                  <a:pt x="172419" y="0"/>
                </a:lnTo>
                <a:lnTo>
                  <a:pt x="172545" y="126541"/>
                </a:lnTo>
                <a:lnTo>
                  <a:pt x="0" y="175975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</p:sp>
      <p:sp>
        <p:nvSpPr>
          <p:cNvPr id="22" name="Google Shape;22;p4"/>
          <p:cNvSpPr/>
          <p:nvPr/>
        </p:nvSpPr>
        <p:spPr>
          <a:xfrm>
            <a:off x="-125" y="0"/>
            <a:ext cx="4316900" cy="4395600"/>
          </a:xfrm>
          <a:custGeom>
            <a:avLst/>
            <a:gdLst/>
            <a:ahLst/>
            <a:cxnLst/>
            <a:rect l="l" t="t" r="r" b="b"/>
            <a:pathLst>
              <a:path w="172676" h="175824" extrusionOk="0">
                <a:moveTo>
                  <a:pt x="0" y="6"/>
                </a:moveTo>
                <a:lnTo>
                  <a:pt x="172676" y="0"/>
                </a:lnTo>
                <a:lnTo>
                  <a:pt x="172562" y="126442"/>
                </a:lnTo>
                <a:lnTo>
                  <a:pt x="0" y="175824"/>
                </a:lnTo>
                <a:close/>
              </a:path>
            </a:pathLst>
          </a:custGeom>
          <a:solidFill>
            <a:schemeClr val="dk1"/>
          </a:solidFill>
          <a:ln>
            <a:noFill/>
          </a:ln>
        </p:spPr>
      </p:sp>
      <p:sp>
        <p:nvSpPr>
          <p:cNvPr id="23" name="Google Shape;23;p4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706500" cy="2508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4" name="Google Shape;24;p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" name="Google Shape;28;p5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29" name="Google Shape;29;p5"/>
          <p:cNvSpPr txBox="1">
            <a:spLocks noGrp="1"/>
          </p:cNvSpPr>
          <p:nvPr>
            <p:ph type="body" idx="1"/>
          </p:nvPr>
        </p:nvSpPr>
        <p:spPr>
          <a:xfrm>
            <a:off x="3117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0" name="Google Shape;30;p5"/>
          <p:cNvSpPr txBox="1">
            <a:spLocks noGrp="1"/>
          </p:cNvSpPr>
          <p:nvPr>
            <p:ph type="body" idx="2"/>
          </p:nvPr>
        </p:nvSpPr>
        <p:spPr>
          <a:xfrm>
            <a:off x="4832400" y="1505700"/>
            <a:ext cx="3999900" cy="3076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6"/>
          <p:cNvSpPr/>
          <p:nvPr/>
        </p:nvSpPr>
        <p:spPr>
          <a:xfrm>
            <a:off x="0" y="0"/>
            <a:ext cx="9144000" cy="12771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4" name="Google Shape;34;p6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8520600" cy="62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5" name="Google Shape;35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/>
          <p:nvPr/>
        </p:nvSpPr>
        <p:spPr>
          <a:xfrm>
            <a:off x="0" y="0"/>
            <a:ext cx="37644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8" name="Google Shape;38;p7"/>
          <p:cNvSpPr txBox="1">
            <a:spLocks noGrp="1"/>
          </p:cNvSpPr>
          <p:nvPr>
            <p:ph type="title"/>
          </p:nvPr>
        </p:nvSpPr>
        <p:spPr>
          <a:xfrm>
            <a:off x="311725" y="500925"/>
            <a:ext cx="3127500" cy="1829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9" name="Google Shape;39;p7"/>
          <p:cNvSpPr txBox="1">
            <a:spLocks noGrp="1"/>
          </p:cNvSpPr>
          <p:nvPr>
            <p:ph type="body" idx="1"/>
          </p:nvPr>
        </p:nvSpPr>
        <p:spPr>
          <a:xfrm>
            <a:off x="311700" y="2390650"/>
            <a:ext cx="3127500" cy="229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300"/>
              <a:buChar char="●"/>
              <a:defRPr>
                <a:solidFill>
                  <a:schemeClr val="accent2"/>
                </a:solidFill>
              </a:defRPr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●"/>
              <a:defRPr>
                <a:solidFill>
                  <a:schemeClr val="accent2"/>
                </a:solidFill>
              </a:defRPr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Clr>
                <a:schemeClr val="accent2"/>
              </a:buClr>
              <a:buSzPts val="1100"/>
              <a:buChar char="○"/>
              <a:defRPr>
                <a:solidFill>
                  <a:schemeClr val="accent2"/>
                </a:solidFill>
              </a:defRPr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Clr>
                <a:schemeClr val="accent2"/>
              </a:buClr>
              <a:buSzPts val="1100"/>
              <a:buChar char="■"/>
              <a:defRPr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0" name="Google Shape;40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bg>
      <p:bgPr>
        <a:solidFill>
          <a:schemeClr val="accent3"/>
        </a:solidFill>
        <a:effectLst/>
      </p:bgPr>
    </p:bg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8"/>
          <p:cNvSpPr txBox="1">
            <a:spLocks noGrp="1"/>
          </p:cNvSpPr>
          <p:nvPr>
            <p:ph type="title"/>
          </p:nvPr>
        </p:nvSpPr>
        <p:spPr>
          <a:xfrm>
            <a:off x="311675" y="798600"/>
            <a:ext cx="6247800" cy="35463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43" name="Google Shape;43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9"/>
          <p:cNvSpPr/>
          <p:nvPr/>
        </p:nvSpPr>
        <p:spPr>
          <a:xfrm>
            <a:off x="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6" name="Google Shape;46;p9"/>
          <p:cNvSpPr txBox="1">
            <a:spLocks noGrp="1"/>
          </p:cNvSpPr>
          <p:nvPr>
            <p:ph type="title"/>
          </p:nvPr>
        </p:nvSpPr>
        <p:spPr>
          <a:xfrm>
            <a:off x="311300" y="500925"/>
            <a:ext cx="3704400" cy="2049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None/>
              <a:defRPr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47" name="Google Shape;47;p9"/>
          <p:cNvSpPr txBox="1">
            <a:spLocks noGrp="1"/>
          </p:cNvSpPr>
          <p:nvPr>
            <p:ph type="subTitle" idx="1"/>
          </p:nvPr>
        </p:nvSpPr>
        <p:spPr>
          <a:xfrm>
            <a:off x="304800" y="2626725"/>
            <a:ext cx="3704400" cy="92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00"/>
              <a:buNone/>
              <a:defRPr sz="1600">
                <a:solidFill>
                  <a:schemeClr val="accent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9"/>
          <p:cNvSpPr txBox="1">
            <a:spLocks noGrp="1"/>
          </p:cNvSpPr>
          <p:nvPr>
            <p:ph type="body" idx="2"/>
          </p:nvPr>
        </p:nvSpPr>
        <p:spPr>
          <a:xfrm>
            <a:off x="4879025" y="500925"/>
            <a:ext cx="3954000" cy="411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914400" lvl="1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2pPr>
            <a:lvl3pPr marL="1371600" lvl="2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3pPr>
            <a:lvl4pPr marL="1828800" lvl="3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4pPr>
            <a:lvl5pPr marL="2286000" lvl="4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5pPr>
            <a:lvl6pPr marL="2743200" lvl="5" indent="-298450">
              <a:spcBef>
                <a:spcPts val="1600"/>
              </a:spcBef>
              <a:spcAft>
                <a:spcPts val="0"/>
              </a:spcAft>
              <a:buSzPts val="1100"/>
              <a:buChar char="■"/>
              <a:defRPr/>
            </a:lvl6pPr>
            <a:lvl7pPr marL="3200400" lvl="6" indent="-298450">
              <a:spcBef>
                <a:spcPts val="1600"/>
              </a:spcBef>
              <a:spcAft>
                <a:spcPts val="0"/>
              </a:spcAft>
              <a:buSzPts val="1100"/>
              <a:buChar char="●"/>
              <a:defRPr/>
            </a:lvl7pPr>
            <a:lvl8pPr marL="3657600" lvl="7" indent="-298450">
              <a:spcBef>
                <a:spcPts val="1600"/>
              </a:spcBef>
              <a:spcAft>
                <a:spcPts val="0"/>
              </a:spcAft>
              <a:buSzPts val="1100"/>
              <a:buChar char="○"/>
              <a:defRPr/>
            </a:lvl8pPr>
            <a:lvl9pPr marL="4114800" lvl="8" indent="-298450">
              <a:spcBef>
                <a:spcPts val="1600"/>
              </a:spcBef>
              <a:spcAft>
                <a:spcPts val="1600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49" name="Google Shape;49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0"/>
          <p:cNvSpPr/>
          <p:nvPr/>
        </p:nvSpPr>
        <p:spPr>
          <a:xfrm>
            <a:off x="0" y="4369000"/>
            <a:ext cx="9144000" cy="77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0"/>
          <p:cNvSpPr txBox="1">
            <a:spLocks noGrp="1"/>
          </p:cNvSpPr>
          <p:nvPr>
            <p:ph type="body" idx="1"/>
          </p:nvPr>
        </p:nvSpPr>
        <p:spPr>
          <a:xfrm>
            <a:off x="311700" y="4521400"/>
            <a:ext cx="7979400" cy="460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Font typeface="Merriweather"/>
              <a:buNone/>
              <a:defRPr>
                <a:solidFill>
                  <a:schemeClr val="l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</a:lstStyle>
          <a:p>
            <a:endParaRPr/>
          </a:p>
        </p:txBody>
      </p:sp>
      <p:sp>
        <p:nvSpPr>
          <p:cNvPr id="53" name="Google Shape;5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paradigm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800"/>
              <a:buFont typeface="Merriweather"/>
              <a:buNone/>
              <a:defRPr sz="2800">
                <a:solidFill>
                  <a:schemeClr val="accent1"/>
                </a:solidFill>
                <a:latin typeface="Merriweather"/>
                <a:ea typeface="Merriweather"/>
                <a:cs typeface="Merriweather"/>
                <a:sym typeface="Merriweather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Roboto"/>
              <a:buChar char="●"/>
              <a:defRPr sz="13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●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Roboto"/>
              <a:buChar char="○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Roboto"/>
              <a:buChar char="■"/>
              <a:defRPr sz="11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3"/>
          <p:cNvSpPr txBox="1">
            <a:spLocks noGrp="1"/>
          </p:cNvSpPr>
          <p:nvPr>
            <p:ph type="ctrTitle"/>
          </p:nvPr>
        </p:nvSpPr>
        <p:spPr>
          <a:xfrm>
            <a:off x="311700" y="539725"/>
            <a:ext cx="8520600" cy="1282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2400" b="1">
                <a:latin typeface="Times New Roman"/>
                <a:ea typeface="Times New Roman"/>
                <a:cs typeface="Times New Roman"/>
                <a:sym typeface="Times New Roman"/>
              </a:rPr>
              <a:t>Accuracy of Automated Machine Learning Software in Identifying EEGs with Prolonged Seizures</a:t>
            </a:r>
            <a:endParaRPr sz="2400"/>
          </a:p>
        </p:txBody>
      </p:sp>
      <p:sp>
        <p:nvSpPr>
          <p:cNvPr id="65" name="Google Shape;65;p13"/>
          <p:cNvSpPr txBox="1">
            <a:spLocks noGrp="1"/>
          </p:cNvSpPr>
          <p:nvPr>
            <p:ph type="subTitle" idx="1"/>
          </p:nvPr>
        </p:nvSpPr>
        <p:spPr>
          <a:xfrm>
            <a:off x="311700" y="1495650"/>
            <a:ext cx="8520600" cy="117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Rebecca Lin</a:t>
            </a:r>
            <a:r>
              <a:rPr lang="en" sz="1700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Destiny Marquez</a:t>
            </a:r>
            <a:r>
              <a:rPr lang="en" sz="1700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Mercedes Jacobson</a:t>
            </a:r>
            <a:r>
              <a:rPr lang="en" sz="1700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1700" baseline="30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Hannah Castaldi</a:t>
            </a:r>
            <a:r>
              <a:rPr lang="en" sz="1700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Samuel Buckman</a:t>
            </a:r>
            <a:r>
              <a:rPr lang="en" sz="1700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Vinit Shah</a:t>
            </a:r>
            <a:r>
              <a:rPr lang="en" sz="1700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 sz="17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, and Joseph Picone</a:t>
            </a:r>
            <a:r>
              <a:rPr lang="en" sz="1700" baseline="3000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endParaRPr sz="1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700" baseline="3000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19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-222550" y="4511400"/>
            <a:ext cx="6190500" cy="63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Department of Neurology, Lewis Katz School of Medicine, Temple University</a:t>
            </a:r>
            <a:endParaRPr sz="110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0" algn="l" rtl="0">
              <a:lnSpc>
                <a:spcPct val="11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2.</a:t>
            </a:r>
            <a:r>
              <a:rPr lang="en" sz="7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	</a:t>
            </a:r>
            <a:r>
              <a:rPr lang="en" sz="1100">
                <a:solidFill>
                  <a:srgbClr val="FFFFFF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Neural Engineering Data Consortium, College of Engineering, Temple University</a:t>
            </a:r>
            <a:endParaRPr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4"/>
          <p:cNvSpPr txBox="1">
            <a:spLocks noGrp="1"/>
          </p:cNvSpPr>
          <p:nvPr>
            <p:ph type="title"/>
          </p:nvPr>
        </p:nvSpPr>
        <p:spPr>
          <a:xfrm>
            <a:off x="1039500" y="2289225"/>
            <a:ext cx="2375700" cy="522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OBJECTIVE</a:t>
            </a:r>
            <a:endParaRPr/>
          </a:p>
        </p:txBody>
      </p:sp>
      <p:sp>
        <p:nvSpPr>
          <p:cNvPr id="72" name="Google Shape;72;p14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To demonstrate that combining automatic processing of EEG data using high performance machine learning algorithms with manual review by expert annotators can quickly identify subjects with prolonged seizures.  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5"/>
          <p:cNvSpPr txBox="1">
            <a:spLocks noGrp="1"/>
          </p:cNvSpPr>
          <p:nvPr>
            <p:ph type="title"/>
          </p:nvPr>
        </p:nvSpPr>
        <p:spPr>
          <a:xfrm>
            <a:off x="784000" y="2298275"/>
            <a:ext cx="3116700" cy="354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BACKGROUND</a:t>
            </a:r>
            <a:endParaRPr/>
          </a:p>
        </p:txBody>
      </p:sp>
      <p:sp>
        <p:nvSpPr>
          <p:cNvPr id="78" name="Google Shape;78;p15"/>
          <p:cNvSpPr txBox="1">
            <a:spLocks noGrp="1"/>
          </p:cNvSpPr>
          <p:nvPr>
            <p:ph type="body" idx="1"/>
          </p:nvPr>
        </p:nvSpPr>
        <p:spPr>
          <a:xfrm>
            <a:off x="4572000" y="683000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Prolonged seizures are markers of seizure severity, risk of transformation into status epilepticus, and medical morbidity. Early recognition of prolonged seizures permits intervention and reduces morbidity. 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6"/>
          <p:cNvSpPr txBox="1">
            <a:spLocks noGrp="1"/>
          </p:cNvSpPr>
          <p:nvPr>
            <p:ph type="title"/>
          </p:nvPr>
        </p:nvSpPr>
        <p:spPr>
          <a:xfrm>
            <a:off x="354750" y="2289225"/>
            <a:ext cx="3657600" cy="3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DESIGN/METHODS</a:t>
            </a:r>
            <a:endParaRPr/>
          </a:p>
        </p:txBody>
      </p:sp>
      <p:sp>
        <p:nvSpPr>
          <p:cNvPr id="84" name="Google Shape;84;p16"/>
          <p:cNvSpPr txBox="1">
            <a:spLocks noGrp="1"/>
          </p:cNvSpPr>
          <p:nvPr>
            <p:ph type="body" idx="1"/>
          </p:nvPr>
        </p:nvSpPr>
        <p:spPr>
          <a:xfrm>
            <a:off x="4572000" y="297650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We triaged the TUH EEG Corpus, the world’s largest open source database of EEGs, by running a state-of-the-art hybrid LSTM-based deep learning system, and then post-processing the output to identify high confidence hypotheses for seizures that were &gt;3 minutes in duration.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47800" y="132175"/>
            <a:ext cx="6048375" cy="4600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title"/>
          </p:nvPr>
        </p:nvSpPr>
        <p:spPr>
          <a:xfrm>
            <a:off x="1188800" y="2150100"/>
            <a:ext cx="2039700" cy="84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  <p:sp>
        <p:nvSpPr>
          <p:cNvPr id="95" name="Google Shape;95;p18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25 subjects</a:t>
            </a: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selected for further review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Char char="○"/>
            </a:pPr>
            <a:r>
              <a:rPr lang="en" sz="17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17</a:t>
            </a:r>
            <a:r>
              <a:rPr lang="en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had seizures, </a:t>
            </a:r>
            <a:r>
              <a:rPr lang="en" sz="17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r>
            <a:r>
              <a:rPr lang="en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of which met criteria for seizures &gt;3 minutes</a:t>
            </a:r>
            <a:endParaRPr sz="1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Times New Roman"/>
              <a:buChar char="●"/>
            </a:pPr>
            <a:r>
              <a:rPr lang="en" sz="21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 subjects</a:t>
            </a:r>
            <a:r>
              <a:rPr lang="en" sz="21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had no prior diagnosis of epilepsy, but the following findings were present:</a:t>
            </a:r>
            <a:endParaRPr sz="21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Char char="○"/>
            </a:pPr>
            <a:r>
              <a:rPr lang="en" sz="17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63%</a:t>
            </a:r>
            <a:r>
              <a:rPr lang="en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had acute respiratory failure </a:t>
            </a:r>
            <a:endParaRPr sz="17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655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700"/>
              <a:buFont typeface="Times New Roman"/>
              <a:buChar char="○"/>
            </a:pPr>
            <a:r>
              <a:rPr lang="en" sz="17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36%</a:t>
            </a:r>
            <a:r>
              <a:rPr lang="en" sz="17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had cardiac arrest leading to seizures secondary to anoxic brain injury</a:t>
            </a:r>
            <a:endParaRPr sz="14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19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●"/>
            </a:pPr>
            <a:r>
              <a:rPr lang="en" sz="20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 EEGs</a:t>
            </a: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were obtained in LTM (72%), </a:t>
            </a:r>
            <a:r>
              <a:rPr lang="en" sz="20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(4%)  in the EMU, </a:t>
            </a:r>
            <a:r>
              <a:rPr lang="en" sz="20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 </a:t>
            </a: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(24%) as a routine EEG (rEEGs)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72.2%</a:t>
            </a: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were identified correctly in LTMs vs </a:t>
            </a:r>
            <a:r>
              <a:rPr lang="en" sz="16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66.7%</a:t>
            </a: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in rEEGs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Of the 9 subjects who were deceased, </a:t>
            </a:r>
            <a:r>
              <a:rPr lang="en" sz="20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(78%) had been on LTM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Seizure detection algorithm misidentified seizures in </a:t>
            </a:r>
            <a:r>
              <a:rPr lang="en" sz="20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 subjects</a:t>
            </a: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(28%)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1188800" y="2150100"/>
            <a:ext cx="2039700" cy="84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20"/>
          <p:cNvSpPr txBox="1">
            <a:spLocks noGrp="1"/>
          </p:cNvSpPr>
          <p:nvPr>
            <p:ph type="title"/>
          </p:nvPr>
        </p:nvSpPr>
        <p:spPr>
          <a:xfrm>
            <a:off x="852900" y="2150100"/>
            <a:ext cx="3010200" cy="843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RESULTS, cont.</a:t>
            </a:r>
            <a:endParaRPr/>
          </a:p>
        </p:txBody>
      </p:sp>
      <p:sp>
        <p:nvSpPr>
          <p:cNvPr id="107" name="Google Shape;107;p20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total of </a:t>
            </a:r>
            <a:r>
              <a:rPr lang="en" sz="20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22</a:t>
            </a: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(88%) subjects displayed some ictal pattern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Char char="●"/>
            </a:pPr>
            <a:r>
              <a:rPr lang="en" sz="20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Patterns mistaken for seizure activity included:</a:t>
            </a:r>
            <a:endParaRPr sz="20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muscle artifact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generalized periodic discharges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generalized spike-and-wave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triphasic waves</a:t>
            </a:r>
            <a:endParaRPr sz="16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302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Font typeface="Times New Roman"/>
              <a:buChar char="○"/>
            </a:pPr>
            <a:r>
              <a:rPr lang="en" sz="16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An EEG recording captured during CPR</a:t>
            </a:r>
            <a:endParaRPr sz="18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lvl="0" indent="0" algn="l" rtl="0">
              <a:spcBef>
                <a:spcPts val="1200"/>
              </a:spcBef>
              <a:spcAft>
                <a:spcPts val="1600"/>
              </a:spcAft>
              <a:buNone/>
            </a:pPr>
            <a:endParaRPr sz="180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21"/>
          <p:cNvSpPr txBox="1">
            <a:spLocks noGrp="1"/>
          </p:cNvSpPr>
          <p:nvPr>
            <p:ph type="title"/>
          </p:nvPr>
        </p:nvSpPr>
        <p:spPr>
          <a:xfrm>
            <a:off x="722225" y="2372400"/>
            <a:ext cx="2973000" cy="398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</a:t>
            </a:r>
            <a:endParaRPr/>
          </a:p>
        </p:txBody>
      </p:sp>
      <p:sp>
        <p:nvSpPr>
          <p:cNvPr id="113" name="Google Shape;113;p21"/>
          <p:cNvSpPr txBox="1">
            <a:spLocks noGrp="1"/>
          </p:cNvSpPr>
          <p:nvPr>
            <p:ph type="body" idx="1"/>
          </p:nvPr>
        </p:nvSpPr>
        <p:spPr>
          <a:xfrm>
            <a:off x="4644675" y="500925"/>
            <a:ext cx="4166400" cy="409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Successful identification of prolonged seizures in </a:t>
            </a:r>
            <a:r>
              <a:rPr lang="en" sz="24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72% of subjects</a:t>
            </a:r>
            <a:endParaRPr sz="24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914400" lvl="1" indent="-3429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Times New Roman"/>
              <a:buChar char="○"/>
            </a:pPr>
            <a:r>
              <a:rPr lang="en" sz="18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Ictal patterns seen in </a:t>
            </a:r>
            <a:r>
              <a:rPr lang="en" sz="1800" b="1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88%</a:t>
            </a:r>
            <a:endParaRPr sz="1800" b="1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457200" lvl="0" indent="-381000" algn="l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Char char="●"/>
            </a:pPr>
            <a:r>
              <a:rPr lang="en" sz="240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Prolonged seizures were more common in LTM subjects than EMU and were associated with acute cardiac or pulmonary insult</a:t>
            </a:r>
            <a:endParaRPr sz="240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aradigm">
  <a:themeElements>
    <a:clrScheme name="Paradigm">
      <a:dk1>
        <a:srgbClr val="31394D"/>
      </a:dk1>
      <a:lt1>
        <a:srgbClr val="FFFFFF"/>
      </a:lt1>
      <a:dk2>
        <a:srgbClr val="666666"/>
      </a:dk2>
      <a:lt2>
        <a:srgbClr val="626B73"/>
      </a:lt2>
      <a:accent1>
        <a:srgbClr val="002F4A"/>
      </a:accent1>
      <a:accent2>
        <a:srgbClr val="D9C4B1"/>
      </a:accent2>
      <a:accent3>
        <a:srgbClr val="EDE3DA"/>
      </a:accent3>
      <a:accent4>
        <a:srgbClr val="B85741"/>
      </a:accent4>
      <a:accent5>
        <a:srgbClr val="009384"/>
      </a:accent5>
      <a:accent6>
        <a:srgbClr val="D0F6FF"/>
      </a:accent6>
      <a:hlink>
        <a:srgbClr val="009384"/>
      </a:hlink>
      <a:folHlink>
        <a:srgbClr val="00938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369</Words>
  <Application>Microsoft Macintosh PowerPoint</Application>
  <PresentationFormat>On-screen Show (16:9)</PresentationFormat>
  <Paragraphs>34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Roboto</vt:lpstr>
      <vt:lpstr>Times New Roman</vt:lpstr>
      <vt:lpstr>Arial</vt:lpstr>
      <vt:lpstr>Merriweather</vt:lpstr>
      <vt:lpstr>Paradigm</vt:lpstr>
      <vt:lpstr>Accuracy of Automated Machine Learning Software in Identifying EEGs with Prolonged Seizures</vt:lpstr>
      <vt:lpstr>OBJECTIVE</vt:lpstr>
      <vt:lpstr>BACKGROUND</vt:lpstr>
      <vt:lpstr>DESIGN/METHODS</vt:lpstr>
      <vt:lpstr>PowerPoint Presentation</vt:lpstr>
      <vt:lpstr>RESULTS</vt:lpstr>
      <vt:lpstr>RESULTS</vt:lpstr>
      <vt:lpstr>RESULTS, cont.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Accuracy of Automated Machine Learning Software in Identifying EEGs with Prolonged Seizures</dc:title>
  <cp:lastModifiedBy>Joseph Picone</cp:lastModifiedBy>
  <cp:revision>1</cp:revision>
  <dcterms:modified xsi:type="dcterms:W3CDTF">2020-04-28T05:18:47Z</dcterms:modified>
</cp:coreProperties>
</file>