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6576000" cy="27432000"/>
  <p:notesSz cx="6858000" cy="9144000"/>
  <p:defaultTextStyle>
    <a:defPPr>
      <a:defRPr lang="en-US"/>
    </a:defPPr>
    <a:lvl1pPr marL="0" algn="l" defTabSz="3072077" rtl="0" eaLnBrk="1" latinLnBrk="0" hangingPunct="1">
      <a:defRPr sz="6047" kern="1200">
        <a:solidFill>
          <a:schemeClr val="tx1"/>
        </a:solidFill>
        <a:latin typeface="+mn-lt"/>
        <a:ea typeface="+mn-ea"/>
        <a:cs typeface="+mn-cs"/>
      </a:defRPr>
    </a:lvl1pPr>
    <a:lvl2pPr marL="1536038" algn="l" defTabSz="3072077" rtl="0" eaLnBrk="1" latinLnBrk="0" hangingPunct="1">
      <a:defRPr sz="6047" kern="1200">
        <a:solidFill>
          <a:schemeClr val="tx1"/>
        </a:solidFill>
        <a:latin typeface="+mn-lt"/>
        <a:ea typeface="+mn-ea"/>
        <a:cs typeface="+mn-cs"/>
      </a:defRPr>
    </a:lvl2pPr>
    <a:lvl3pPr marL="3072077" algn="l" defTabSz="3072077" rtl="0" eaLnBrk="1" latinLnBrk="0" hangingPunct="1">
      <a:defRPr sz="6047" kern="1200">
        <a:solidFill>
          <a:schemeClr val="tx1"/>
        </a:solidFill>
        <a:latin typeface="+mn-lt"/>
        <a:ea typeface="+mn-ea"/>
        <a:cs typeface="+mn-cs"/>
      </a:defRPr>
    </a:lvl3pPr>
    <a:lvl4pPr marL="4608115" algn="l" defTabSz="3072077" rtl="0" eaLnBrk="1" latinLnBrk="0" hangingPunct="1">
      <a:defRPr sz="6047" kern="1200">
        <a:solidFill>
          <a:schemeClr val="tx1"/>
        </a:solidFill>
        <a:latin typeface="+mn-lt"/>
        <a:ea typeface="+mn-ea"/>
        <a:cs typeface="+mn-cs"/>
      </a:defRPr>
    </a:lvl4pPr>
    <a:lvl5pPr marL="6144154" algn="l" defTabSz="3072077" rtl="0" eaLnBrk="1" latinLnBrk="0" hangingPunct="1">
      <a:defRPr sz="6047" kern="1200">
        <a:solidFill>
          <a:schemeClr val="tx1"/>
        </a:solidFill>
        <a:latin typeface="+mn-lt"/>
        <a:ea typeface="+mn-ea"/>
        <a:cs typeface="+mn-cs"/>
      </a:defRPr>
    </a:lvl5pPr>
    <a:lvl6pPr marL="7680192" algn="l" defTabSz="3072077" rtl="0" eaLnBrk="1" latinLnBrk="0" hangingPunct="1">
      <a:defRPr sz="6047" kern="1200">
        <a:solidFill>
          <a:schemeClr val="tx1"/>
        </a:solidFill>
        <a:latin typeface="+mn-lt"/>
        <a:ea typeface="+mn-ea"/>
        <a:cs typeface="+mn-cs"/>
      </a:defRPr>
    </a:lvl6pPr>
    <a:lvl7pPr marL="9216230" algn="l" defTabSz="3072077" rtl="0" eaLnBrk="1" latinLnBrk="0" hangingPunct="1">
      <a:defRPr sz="6047" kern="1200">
        <a:solidFill>
          <a:schemeClr val="tx1"/>
        </a:solidFill>
        <a:latin typeface="+mn-lt"/>
        <a:ea typeface="+mn-ea"/>
        <a:cs typeface="+mn-cs"/>
      </a:defRPr>
    </a:lvl7pPr>
    <a:lvl8pPr marL="10752269" algn="l" defTabSz="3072077" rtl="0" eaLnBrk="1" latinLnBrk="0" hangingPunct="1">
      <a:defRPr sz="6047" kern="1200">
        <a:solidFill>
          <a:schemeClr val="tx1"/>
        </a:solidFill>
        <a:latin typeface="+mn-lt"/>
        <a:ea typeface="+mn-ea"/>
        <a:cs typeface="+mn-cs"/>
      </a:defRPr>
    </a:lvl8pPr>
    <a:lvl9pPr marL="12288307" algn="l" defTabSz="3072077" rtl="0" eaLnBrk="1" latinLnBrk="0" hangingPunct="1">
      <a:defRPr sz="604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6" userDrawn="1">
          <p15:clr>
            <a:srgbClr val="A4A3A4"/>
          </p15:clr>
        </p15:guide>
        <p15:guide id="2" pos="288" userDrawn="1">
          <p15:clr>
            <a:srgbClr val="A4A3A4"/>
          </p15:clr>
        </p15:guide>
        <p15:guide id="3" pos="11620" userDrawn="1">
          <p15:clr>
            <a:srgbClr val="A4A3A4"/>
          </p15:clr>
        </p15:guide>
        <p15:guide id="4" pos="22752" userDrawn="1">
          <p15:clr>
            <a:srgbClr val="A4A3A4"/>
          </p15:clr>
        </p15:guide>
        <p15:guide id="5" pos="199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initials="M" lastIdx="3" clrIdx="0"/>
  <p:cmAuthor id="2" name="Joseph Picone" initials="JP" lastIdx="1" clrIdx="1">
    <p:extLst>
      <p:ext uri="{19B8F6BF-5375-455C-9EA6-DF929625EA0E}">
        <p15:presenceInfo xmlns:p15="http://schemas.microsoft.com/office/powerpoint/2012/main" userId="S::picone@temple.edu::5dfa8936-62e2-4ea1-b5e9-753690ee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738"/>
    <a:srgbClr val="333385"/>
    <a:srgbClr val="9A2B3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4966" autoAdjust="0"/>
  </p:normalViewPr>
  <p:slideViewPr>
    <p:cSldViewPr snapToGrid="0">
      <p:cViewPr>
        <p:scale>
          <a:sx n="70" d="100"/>
          <a:sy n="70" d="100"/>
        </p:scale>
        <p:origin x="152" y="40"/>
      </p:cViewPr>
      <p:guideLst>
        <p:guide orient="horz" pos="17016"/>
        <p:guide pos="288"/>
        <p:guide pos="11620"/>
        <p:guide pos="22752"/>
        <p:guide pos="19968"/>
      </p:guideLst>
    </p:cSldViewPr>
  </p:slideViewPr>
  <p:notesTextViewPr>
    <p:cViewPr>
      <p:scale>
        <a:sx n="1" d="1"/>
        <a:sy n="1" d="1"/>
      </p:scale>
      <p:origin x="0" y="0"/>
    </p:cViewPr>
  </p:notesText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hmadhamid/Desktop/Everything/Research/more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Events In v2.0.0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Number of Events</c:v>
                </c:pt>
              </c:strCache>
            </c:strRef>
          </c:tx>
          <c:spPr>
            <a:solidFill>
              <a:schemeClr val="accent1"/>
            </a:solidFill>
            <a:ln>
              <a:noFill/>
            </a:ln>
            <a:effectLst/>
          </c:spPr>
          <c:invertIfNegative val="0"/>
          <c:cat>
            <c:strRef>
              <c:f>Sheet1!$A$2:$A$6</c:f>
              <c:strCache>
                <c:ptCount val="5"/>
                <c:pt idx="0">
                  <c:v>MUSC</c:v>
                </c:pt>
                <c:pt idx="1">
                  <c:v>CHEW</c:v>
                </c:pt>
                <c:pt idx="2">
                  <c:v>ELEC</c:v>
                </c:pt>
                <c:pt idx="3">
                  <c:v>SHIV</c:v>
                </c:pt>
                <c:pt idx="4">
                  <c:v>EYEM</c:v>
                </c:pt>
              </c:strCache>
            </c:strRef>
          </c:cat>
          <c:val>
            <c:numRef>
              <c:f>Sheet1!$B$2:$B$6</c:f>
              <c:numCache>
                <c:formatCode>General</c:formatCode>
                <c:ptCount val="5"/>
                <c:pt idx="0">
                  <c:v>5644</c:v>
                </c:pt>
                <c:pt idx="1">
                  <c:v>350</c:v>
                </c:pt>
                <c:pt idx="2">
                  <c:v>2499</c:v>
                </c:pt>
                <c:pt idx="3">
                  <c:v>24</c:v>
                </c:pt>
                <c:pt idx="4">
                  <c:v>7182</c:v>
                </c:pt>
              </c:numCache>
            </c:numRef>
          </c:val>
          <c:extLst>
            <c:ext xmlns:c16="http://schemas.microsoft.com/office/drawing/2014/chart" uri="{C3380CC4-5D6E-409C-BE32-E72D297353CC}">
              <c16:uniqueId val="{00000000-729D-0E4C-9E09-2E1DF4E84DFC}"/>
            </c:ext>
          </c:extLst>
        </c:ser>
        <c:dLbls>
          <c:showLegendKey val="0"/>
          <c:showVal val="0"/>
          <c:showCatName val="0"/>
          <c:showSerName val="0"/>
          <c:showPercent val="0"/>
          <c:showBubbleSize val="0"/>
        </c:dLbls>
        <c:gapWidth val="219"/>
        <c:overlap val="-27"/>
        <c:axId val="1252455168"/>
        <c:axId val="1252456800"/>
      </c:barChart>
      <c:catAx>
        <c:axId val="1252455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Artifact</a:t>
                </a:r>
                <a:r>
                  <a:rPr lang="en-US" baseline="0"/>
                  <a:t> Type</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6800"/>
        <c:crosses val="autoZero"/>
        <c:auto val="1"/>
        <c:lblAlgn val="ctr"/>
        <c:lblOffset val="100"/>
        <c:noMultiLvlLbl val="0"/>
      </c:catAx>
      <c:valAx>
        <c:axId val="1252456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r>
                  <a:rPr lang="en-US" baseline="0"/>
                  <a:t> of Events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45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0-11-16T17:33:12.728" idx="1">
    <p:pos x="19712" y="10944"/>
    <p:text>fix this</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275B-EEFF-4120-B8CB-6C04AC8D2B24}" type="datetimeFigureOut">
              <a:rPr lang="en-US" smtClean="0"/>
              <a:t>11/17/20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98D4A-D07E-4626-A9DE-9C06E88D4384}" type="slidenum">
              <a:rPr lang="en-US" smtClean="0"/>
              <a:t>‹#›</a:t>
            </a:fld>
            <a:endParaRPr lang="en-US"/>
          </a:p>
        </p:txBody>
      </p:sp>
    </p:spTree>
    <p:extLst>
      <p:ext uri="{BB962C8B-B14F-4D97-AF65-F5344CB8AC3E}">
        <p14:creationId xmlns:p14="http://schemas.microsoft.com/office/powerpoint/2010/main" val="3446888191"/>
      </p:ext>
    </p:extLst>
  </p:cSld>
  <p:clrMap bg1="lt1" tx1="dk1" bg2="lt2" tx2="dk2" accent1="accent1" accent2="accent2" accent3="accent3" accent4="accent4" accent5="accent5" accent6="accent6" hlink="hlink" folHlink="folHlink"/>
  <p:notesStyle>
    <a:lvl1pPr marL="0" algn="l" defTabSz="711129" rtl="0" eaLnBrk="1" latinLnBrk="0" hangingPunct="1">
      <a:defRPr sz="933" kern="1200">
        <a:solidFill>
          <a:schemeClr val="tx1"/>
        </a:solidFill>
        <a:latin typeface="+mn-lt"/>
        <a:ea typeface="+mn-ea"/>
        <a:cs typeface="+mn-cs"/>
      </a:defRPr>
    </a:lvl1pPr>
    <a:lvl2pPr marL="355564" algn="l" defTabSz="711129" rtl="0" eaLnBrk="1" latinLnBrk="0" hangingPunct="1">
      <a:defRPr sz="933" kern="1200">
        <a:solidFill>
          <a:schemeClr val="tx1"/>
        </a:solidFill>
        <a:latin typeface="+mn-lt"/>
        <a:ea typeface="+mn-ea"/>
        <a:cs typeface="+mn-cs"/>
      </a:defRPr>
    </a:lvl2pPr>
    <a:lvl3pPr marL="711129" algn="l" defTabSz="711129" rtl="0" eaLnBrk="1" latinLnBrk="0" hangingPunct="1">
      <a:defRPr sz="933" kern="1200">
        <a:solidFill>
          <a:schemeClr val="tx1"/>
        </a:solidFill>
        <a:latin typeface="+mn-lt"/>
        <a:ea typeface="+mn-ea"/>
        <a:cs typeface="+mn-cs"/>
      </a:defRPr>
    </a:lvl3pPr>
    <a:lvl4pPr marL="1066693" algn="l" defTabSz="711129" rtl="0" eaLnBrk="1" latinLnBrk="0" hangingPunct="1">
      <a:defRPr sz="933" kern="1200">
        <a:solidFill>
          <a:schemeClr val="tx1"/>
        </a:solidFill>
        <a:latin typeface="+mn-lt"/>
        <a:ea typeface="+mn-ea"/>
        <a:cs typeface="+mn-cs"/>
      </a:defRPr>
    </a:lvl4pPr>
    <a:lvl5pPr marL="1422258" algn="l" defTabSz="711129" rtl="0" eaLnBrk="1" latinLnBrk="0" hangingPunct="1">
      <a:defRPr sz="933" kern="1200">
        <a:solidFill>
          <a:schemeClr val="tx1"/>
        </a:solidFill>
        <a:latin typeface="+mn-lt"/>
        <a:ea typeface="+mn-ea"/>
        <a:cs typeface="+mn-cs"/>
      </a:defRPr>
    </a:lvl5pPr>
    <a:lvl6pPr marL="1777822" algn="l" defTabSz="711129" rtl="0" eaLnBrk="1" latinLnBrk="0" hangingPunct="1">
      <a:defRPr sz="933" kern="1200">
        <a:solidFill>
          <a:schemeClr val="tx1"/>
        </a:solidFill>
        <a:latin typeface="+mn-lt"/>
        <a:ea typeface="+mn-ea"/>
        <a:cs typeface="+mn-cs"/>
      </a:defRPr>
    </a:lvl6pPr>
    <a:lvl7pPr marL="2133387" algn="l" defTabSz="711129" rtl="0" eaLnBrk="1" latinLnBrk="0" hangingPunct="1">
      <a:defRPr sz="933" kern="1200">
        <a:solidFill>
          <a:schemeClr val="tx1"/>
        </a:solidFill>
        <a:latin typeface="+mn-lt"/>
        <a:ea typeface="+mn-ea"/>
        <a:cs typeface="+mn-cs"/>
      </a:defRPr>
    </a:lvl7pPr>
    <a:lvl8pPr marL="2488951" algn="l" defTabSz="711129" rtl="0" eaLnBrk="1" latinLnBrk="0" hangingPunct="1">
      <a:defRPr sz="933" kern="1200">
        <a:solidFill>
          <a:schemeClr val="tx1"/>
        </a:solidFill>
        <a:latin typeface="+mn-lt"/>
        <a:ea typeface="+mn-ea"/>
        <a:cs typeface="+mn-cs"/>
      </a:defRPr>
    </a:lvl8pPr>
    <a:lvl9pPr marL="2844516" algn="l" defTabSz="711129" rtl="0" eaLnBrk="1" latinLnBrk="0" hangingPunct="1">
      <a:defRPr sz="9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8D4A-D07E-4626-A9DE-9C06E88D4384}" type="slidenum">
              <a:rPr lang="en-US" smtClean="0"/>
              <a:t>1</a:t>
            </a:fld>
            <a:endParaRPr lang="en-US"/>
          </a:p>
        </p:txBody>
      </p:sp>
    </p:spTree>
    <p:extLst>
      <p:ext uri="{BB962C8B-B14F-4D97-AF65-F5344CB8AC3E}">
        <p14:creationId xmlns:p14="http://schemas.microsoft.com/office/powerpoint/2010/main" val="1155116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4489453"/>
            <a:ext cx="31089600" cy="9550400"/>
          </a:xfrm>
        </p:spPr>
        <p:txBody>
          <a:bodyPr anchor="b"/>
          <a:lstStyle>
            <a:lvl1pPr algn="ctr">
              <a:defRPr sz="23998"/>
            </a:lvl1pPr>
          </a:lstStyle>
          <a:p>
            <a:r>
              <a:rPr lang="en-US"/>
              <a:t>Click to edit Master title style</a:t>
            </a:r>
            <a:endParaRPr lang="en-US" dirty="0"/>
          </a:p>
        </p:txBody>
      </p:sp>
      <p:sp>
        <p:nvSpPr>
          <p:cNvPr id="3" name="Subtitle 2"/>
          <p:cNvSpPr>
            <a:spLocks noGrp="1"/>
          </p:cNvSpPr>
          <p:nvPr>
            <p:ph type="subTitle" idx="1"/>
          </p:nvPr>
        </p:nvSpPr>
        <p:spPr>
          <a:xfrm>
            <a:off x="4572000" y="14408152"/>
            <a:ext cx="27432000" cy="6623048"/>
          </a:xfrm>
        </p:spPr>
        <p:txBody>
          <a:bodyPr/>
          <a:lstStyle>
            <a:lvl1pPr marL="0" indent="0" algn="ctr">
              <a:buNone/>
              <a:defRPr sz="9600"/>
            </a:lvl1pPr>
            <a:lvl2pPr marL="1828709" indent="0" algn="ctr">
              <a:buNone/>
              <a:defRPr sz="8000"/>
            </a:lvl2pPr>
            <a:lvl3pPr marL="3657418" indent="0" algn="ctr">
              <a:buNone/>
              <a:defRPr sz="7200"/>
            </a:lvl3pPr>
            <a:lvl4pPr marL="5486126" indent="0" algn="ctr">
              <a:buNone/>
              <a:defRPr sz="6400"/>
            </a:lvl4pPr>
            <a:lvl5pPr marL="7314834" indent="0" algn="ctr">
              <a:buNone/>
              <a:defRPr sz="6400"/>
            </a:lvl5pPr>
            <a:lvl6pPr marL="9143542" indent="0" algn="ctr">
              <a:buNone/>
              <a:defRPr sz="6400"/>
            </a:lvl6pPr>
            <a:lvl7pPr marL="10972252" indent="0" algn="ctr">
              <a:buNone/>
              <a:defRPr sz="6400"/>
            </a:lvl7pPr>
            <a:lvl8pPr marL="12800960" indent="0" algn="ctr">
              <a:buNone/>
              <a:defRPr sz="6400"/>
            </a:lvl8pPr>
            <a:lvl9pPr marL="14629669"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307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89110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3" y="1460502"/>
            <a:ext cx="7886700"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3" y="1460502"/>
            <a:ext cx="23202900"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3450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1C93A3-B0EC-45CA-8EE9-8D805B615558}"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52588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6838959"/>
            <a:ext cx="31546800" cy="11410948"/>
          </a:xfrm>
        </p:spPr>
        <p:txBody>
          <a:bodyPr anchor="b"/>
          <a:lstStyle>
            <a:lvl1pPr>
              <a:defRPr sz="23998"/>
            </a:lvl1pPr>
          </a:lstStyle>
          <a:p>
            <a:r>
              <a:rPr lang="en-US"/>
              <a:t>Click to edit Master title style</a:t>
            </a:r>
            <a:endParaRPr lang="en-US" dirty="0"/>
          </a:p>
        </p:txBody>
      </p:sp>
      <p:sp>
        <p:nvSpPr>
          <p:cNvPr id="3" name="Text Placeholder 2"/>
          <p:cNvSpPr>
            <a:spLocks noGrp="1"/>
          </p:cNvSpPr>
          <p:nvPr>
            <p:ph type="body" idx="1"/>
          </p:nvPr>
        </p:nvSpPr>
        <p:spPr>
          <a:xfrm>
            <a:off x="2495552" y="18357858"/>
            <a:ext cx="31546800" cy="6000748"/>
          </a:xfrm>
        </p:spPr>
        <p:txBody>
          <a:bodyPr/>
          <a:lstStyle>
            <a:lvl1pPr marL="0" indent="0">
              <a:buNone/>
              <a:defRPr sz="9600">
                <a:solidFill>
                  <a:schemeClr val="tx1"/>
                </a:solidFill>
              </a:defRPr>
            </a:lvl1pPr>
            <a:lvl2pPr marL="1828709" indent="0">
              <a:buNone/>
              <a:defRPr sz="8000">
                <a:solidFill>
                  <a:schemeClr val="tx1">
                    <a:tint val="75000"/>
                  </a:schemeClr>
                </a:solidFill>
              </a:defRPr>
            </a:lvl2pPr>
            <a:lvl3pPr marL="3657418" indent="0">
              <a:buNone/>
              <a:defRPr sz="7200">
                <a:solidFill>
                  <a:schemeClr val="tx1">
                    <a:tint val="75000"/>
                  </a:schemeClr>
                </a:solidFill>
              </a:defRPr>
            </a:lvl3pPr>
            <a:lvl4pPr marL="5486126" indent="0">
              <a:buNone/>
              <a:defRPr sz="6400">
                <a:solidFill>
                  <a:schemeClr val="tx1">
                    <a:tint val="75000"/>
                  </a:schemeClr>
                </a:solidFill>
              </a:defRPr>
            </a:lvl4pPr>
            <a:lvl5pPr marL="7314834" indent="0">
              <a:buNone/>
              <a:defRPr sz="6400">
                <a:solidFill>
                  <a:schemeClr val="tx1">
                    <a:tint val="75000"/>
                  </a:schemeClr>
                </a:solidFill>
              </a:defRPr>
            </a:lvl5pPr>
            <a:lvl6pPr marL="9143542" indent="0">
              <a:buNone/>
              <a:defRPr sz="6400">
                <a:solidFill>
                  <a:schemeClr val="tx1">
                    <a:tint val="75000"/>
                  </a:schemeClr>
                </a:solidFill>
              </a:defRPr>
            </a:lvl6pPr>
            <a:lvl7pPr marL="10972252" indent="0">
              <a:buNone/>
              <a:defRPr sz="6400">
                <a:solidFill>
                  <a:schemeClr val="tx1">
                    <a:tint val="75000"/>
                  </a:schemeClr>
                </a:solidFill>
              </a:defRPr>
            </a:lvl7pPr>
            <a:lvl8pPr marL="12800960" indent="0">
              <a:buNone/>
              <a:defRPr sz="6400">
                <a:solidFill>
                  <a:schemeClr val="tx1">
                    <a:tint val="75000"/>
                  </a:schemeClr>
                </a:solidFill>
              </a:defRPr>
            </a:lvl8pPr>
            <a:lvl9pPr marL="14629669"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1C93A3-B0EC-45CA-8EE9-8D805B615558}" type="datetimeFigureOut">
              <a:rPr lang="en-US" smtClean="0"/>
              <a:t>11/17/20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76070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7302500"/>
            <a:ext cx="1554480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1C93A3-B0EC-45CA-8EE9-8D805B615558}"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88801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460507"/>
            <a:ext cx="3154680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6724653"/>
            <a:ext cx="15473360"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0020300"/>
            <a:ext cx="15473360"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3" y="6724653"/>
            <a:ext cx="15549564" cy="3295648"/>
          </a:xfrm>
        </p:spPr>
        <p:txBody>
          <a:bodyPr anchor="b"/>
          <a:lstStyle>
            <a:lvl1pPr marL="0" indent="0">
              <a:buNone/>
              <a:defRPr sz="9600" b="1"/>
            </a:lvl1pPr>
            <a:lvl2pPr marL="1828709" indent="0">
              <a:buNone/>
              <a:defRPr sz="8000" b="1"/>
            </a:lvl2pPr>
            <a:lvl3pPr marL="3657418" indent="0">
              <a:buNone/>
              <a:defRPr sz="7200" b="1"/>
            </a:lvl3pPr>
            <a:lvl4pPr marL="5486126" indent="0">
              <a:buNone/>
              <a:defRPr sz="6400" b="1"/>
            </a:lvl4pPr>
            <a:lvl5pPr marL="7314834" indent="0">
              <a:buNone/>
              <a:defRPr sz="6400" b="1"/>
            </a:lvl5pPr>
            <a:lvl6pPr marL="9143542" indent="0">
              <a:buNone/>
              <a:defRPr sz="6400" b="1"/>
            </a:lvl6pPr>
            <a:lvl7pPr marL="10972252" indent="0">
              <a:buNone/>
              <a:defRPr sz="6400" b="1"/>
            </a:lvl7pPr>
            <a:lvl8pPr marL="12800960" indent="0">
              <a:buNone/>
              <a:defRPr sz="6400" b="1"/>
            </a:lvl8pPr>
            <a:lvl9pPr marL="14629669"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3" y="10020300"/>
            <a:ext cx="15549564"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1C93A3-B0EC-45CA-8EE9-8D805B615558}" type="datetimeFigureOut">
              <a:rPr lang="en-US" smtClean="0"/>
              <a:t>11/17/20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21412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1C93A3-B0EC-45CA-8EE9-8D805B615558}" type="datetimeFigureOut">
              <a:rPr lang="en-US" smtClean="0"/>
              <a:t>11/17/20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392377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C93A3-B0EC-45CA-8EE9-8D805B615558}" type="datetimeFigureOut">
              <a:rPr lang="en-US" smtClean="0"/>
              <a:t>11/17/20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14580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3949708"/>
            <a:ext cx="1851660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3503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828800"/>
            <a:ext cx="11796712"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3949708"/>
            <a:ext cx="18516600" cy="19494500"/>
          </a:xfrm>
        </p:spPr>
        <p:txBody>
          <a:bodyPr anchor="t"/>
          <a:lstStyle>
            <a:lvl1pPr marL="0" indent="0">
              <a:buNone/>
              <a:defRPr sz="12800"/>
            </a:lvl1pPr>
            <a:lvl2pPr marL="1828709" indent="0">
              <a:buNone/>
              <a:defRPr sz="11200"/>
            </a:lvl2pPr>
            <a:lvl3pPr marL="3657418" indent="0">
              <a:buNone/>
              <a:defRPr sz="9600"/>
            </a:lvl3pPr>
            <a:lvl4pPr marL="5486126" indent="0">
              <a:buNone/>
              <a:defRPr sz="8000"/>
            </a:lvl4pPr>
            <a:lvl5pPr marL="7314834" indent="0">
              <a:buNone/>
              <a:defRPr sz="8000"/>
            </a:lvl5pPr>
            <a:lvl6pPr marL="9143542" indent="0">
              <a:buNone/>
              <a:defRPr sz="8000"/>
            </a:lvl6pPr>
            <a:lvl7pPr marL="10972252" indent="0">
              <a:buNone/>
              <a:defRPr sz="8000"/>
            </a:lvl7pPr>
            <a:lvl8pPr marL="12800960" indent="0">
              <a:buNone/>
              <a:defRPr sz="8000"/>
            </a:lvl8pPr>
            <a:lvl9pPr marL="14629669"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8229600"/>
            <a:ext cx="11796712" cy="15246352"/>
          </a:xfrm>
        </p:spPr>
        <p:txBody>
          <a:bodyPr/>
          <a:lstStyle>
            <a:lvl1pPr marL="0" indent="0">
              <a:buNone/>
              <a:defRPr sz="6400"/>
            </a:lvl1pPr>
            <a:lvl2pPr marL="1828709" indent="0">
              <a:buNone/>
              <a:defRPr sz="5600"/>
            </a:lvl2pPr>
            <a:lvl3pPr marL="3657418" indent="0">
              <a:buNone/>
              <a:defRPr sz="4800"/>
            </a:lvl3pPr>
            <a:lvl4pPr marL="5486126" indent="0">
              <a:buNone/>
              <a:defRPr sz="4000"/>
            </a:lvl4pPr>
            <a:lvl5pPr marL="7314834" indent="0">
              <a:buNone/>
              <a:defRPr sz="4000"/>
            </a:lvl5pPr>
            <a:lvl6pPr marL="9143542" indent="0">
              <a:buNone/>
              <a:defRPr sz="4000"/>
            </a:lvl6pPr>
            <a:lvl7pPr marL="10972252" indent="0">
              <a:buNone/>
              <a:defRPr sz="4000"/>
            </a:lvl7pPr>
            <a:lvl8pPr marL="12800960" indent="0">
              <a:buNone/>
              <a:defRPr sz="4000"/>
            </a:lvl8pPr>
            <a:lvl9pPr marL="14629669"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AD1C93A3-B0EC-45CA-8EE9-8D805B615558}" type="datetimeFigureOut">
              <a:rPr lang="en-US" smtClean="0"/>
              <a:t>11/17/20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8F42AD-0DCE-45C2-9C4E-612477E874BB}" type="slidenum">
              <a:rPr lang="en-US" smtClean="0"/>
              <a:t>‹#›</a:t>
            </a:fld>
            <a:endParaRPr lang="en-US"/>
          </a:p>
        </p:txBody>
      </p:sp>
    </p:spTree>
    <p:extLst>
      <p:ext uri="{BB962C8B-B14F-4D97-AF65-F5344CB8AC3E}">
        <p14:creationId xmlns:p14="http://schemas.microsoft.com/office/powerpoint/2010/main" val="157937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460507"/>
            <a:ext cx="3154680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7302500"/>
            <a:ext cx="3154680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25425408"/>
            <a:ext cx="822960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AD1C93A3-B0EC-45CA-8EE9-8D805B615558}" type="datetimeFigureOut">
              <a:rPr lang="en-US" smtClean="0"/>
              <a:t>11/17/20</a:t>
            </a:fld>
            <a:endParaRPr lang="en-US"/>
          </a:p>
        </p:txBody>
      </p:sp>
      <p:sp>
        <p:nvSpPr>
          <p:cNvPr id="5" name="Footer Placeholder 4"/>
          <p:cNvSpPr>
            <a:spLocks noGrp="1"/>
          </p:cNvSpPr>
          <p:nvPr>
            <p:ph type="ftr" sz="quarter" idx="3"/>
          </p:nvPr>
        </p:nvSpPr>
        <p:spPr>
          <a:xfrm>
            <a:off x="12115800" y="25425408"/>
            <a:ext cx="1234440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25425408"/>
            <a:ext cx="822960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918F42AD-0DCE-45C2-9C4E-612477E874BB}" type="slidenum">
              <a:rPr lang="en-US" smtClean="0"/>
              <a:t>‹#›</a:t>
            </a:fld>
            <a:endParaRPr lang="en-US"/>
          </a:p>
        </p:txBody>
      </p:sp>
    </p:spTree>
    <p:extLst>
      <p:ext uri="{BB962C8B-B14F-4D97-AF65-F5344CB8AC3E}">
        <p14:creationId xmlns:p14="http://schemas.microsoft.com/office/powerpoint/2010/main" val="3961178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657418"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356" indent="-914356" algn="l" defTabSz="3657418"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063" indent="-914356" algn="l" defTabSz="3657418"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1772" indent="-914356" algn="l" defTabSz="3657418"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480"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189"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7898"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6605"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3" indent="-914356"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418" rtl="0" eaLnBrk="1" latinLnBrk="0" hangingPunct="1">
        <a:defRPr sz="7200" kern="1200">
          <a:solidFill>
            <a:schemeClr val="tx1"/>
          </a:solidFill>
          <a:latin typeface="+mn-lt"/>
          <a:ea typeface="+mn-ea"/>
          <a:cs typeface="+mn-cs"/>
        </a:defRPr>
      </a:lvl1pPr>
      <a:lvl2pPr marL="1828709"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9" algn="l" defTabSz="3657418"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omments" Target="../comments/comment1.xm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6737" y="343383"/>
            <a:ext cx="35582065" cy="2371269"/>
          </a:xfrm>
          <a:prstGeom prst="rect">
            <a:avLst/>
          </a:prstGeom>
          <a:solidFill>
            <a:schemeClr val="bg1"/>
          </a:solidFill>
          <a:ln w="12700">
            <a:noFill/>
            <a:miter lim="800000"/>
            <a:headEnd/>
            <a:tailEnd/>
          </a:ln>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latin typeface="Arial" panose="020B0604020202020204" pitchFamily="34" charset="0"/>
                <a:ea typeface="Verdana" panose="020B0604030504040204" pitchFamily="34" charset="0"/>
                <a:cs typeface="Arial" panose="020B0604020202020204" pitchFamily="34" charset="0"/>
              </a:defRPr>
            </a:lvl2pPr>
          </a:lstStyle>
          <a:p>
            <a:pPr algn="ctr"/>
            <a:r>
              <a:rPr lang="en-US" sz="4400" dirty="0"/>
              <a:t>The Temple University Artifact Corpus: An Annotated Corpus of EEG Artifacts</a:t>
            </a:r>
          </a:p>
          <a:p>
            <a:pPr algn="ctr"/>
            <a:r>
              <a:rPr lang="en-US" sz="3200" dirty="0">
                <a:solidFill>
                  <a:schemeClr val="tx1"/>
                </a:solidFill>
              </a:rPr>
              <a:t>A. Hamid, K. Gagliano, S. Rahman, N. </a:t>
            </a:r>
            <a:r>
              <a:rPr lang="en-US" sz="3200" dirty="0" err="1">
                <a:solidFill>
                  <a:schemeClr val="tx1"/>
                </a:solidFill>
              </a:rPr>
              <a:t>Tulin</a:t>
            </a:r>
            <a:r>
              <a:rPr lang="en-US" sz="3200" dirty="0">
                <a:solidFill>
                  <a:schemeClr val="tx1"/>
                </a:solidFill>
              </a:rPr>
              <a:t>, V. </a:t>
            </a:r>
            <a:r>
              <a:rPr lang="en-US" sz="3200" dirty="0" err="1">
                <a:solidFill>
                  <a:schemeClr val="tx1"/>
                </a:solidFill>
              </a:rPr>
              <a:t>Tchiong</a:t>
            </a:r>
            <a:r>
              <a:rPr lang="en-US" sz="3200" dirty="0">
                <a:solidFill>
                  <a:schemeClr val="tx1"/>
                </a:solidFill>
              </a:rPr>
              <a:t>, I. Obeid, and J. </a:t>
            </a:r>
            <a:r>
              <a:rPr lang="en-US" sz="3200" dirty="0" err="1">
                <a:solidFill>
                  <a:schemeClr val="tx1"/>
                </a:solidFill>
              </a:rPr>
              <a:t>Picone</a:t>
            </a:r>
            <a:endParaRPr lang="en-US" sz="3200" dirty="0">
              <a:solidFill>
                <a:schemeClr val="tx1"/>
              </a:solidFill>
            </a:endParaRPr>
          </a:p>
          <a:p>
            <a:pPr algn="ctr"/>
            <a:r>
              <a:rPr lang="en-US" sz="3200" dirty="0">
                <a:solidFill>
                  <a:schemeClr val="tx1"/>
                </a:solidFill>
              </a:rPr>
              <a:t>The Neural Engineering Data Consortium, Temple University</a:t>
            </a:r>
          </a:p>
        </p:txBody>
      </p:sp>
      <p:pic>
        <p:nvPicPr>
          <p:cNvPr id="5" name="Picture 4"/>
          <p:cNvPicPr>
            <a:picLocks noChangeAspect="1"/>
          </p:cNvPicPr>
          <p:nvPr/>
        </p:nvPicPr>
        <p:blipFill>
          <a:blip r:embed="rId3"/>
          <a:stretch>
            <a:fillRect/>
          </a:stretch>
        </p:blipFill>
        <p:spPr>
          <a:xfrm>
            <a:off x="536735" y="496336"/>
            <a:ext cx="5805867" cy="890157"/>
          </a:xfrm>
          <a:prstGeom prst="rect">
            <a:avLst/>
          </a:prstGeom>
        </p:spPr>
      </p:pic>
      <p:sp>
        <p:nvSpPr>
          <p:cNvPr id="41" name="Text Box 176"/>
          <p:cNvSpPr txBox="1">
            <a:spLocks noChangeArrowheads="1"/>
          </p:cNvSpPr>
          <p:nvPr/>
        </p:nvSpPr>
        <p:spPr bwMode="auto">
          <a:xfrm>
            <a:off x="30540961" y="570754"/>
            <a:ext cx="4428911" cy="86177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0" tIns="0" rIns="0" bIns="0">
            <a:spAutoFit/>
          </a:bodyPr>
          <a:lstStyle/>
          <a:p>
            <a:pPr algn="r" defTabSz="695291">
              <a:tabLst>
                <a:tab pos="3657418" algn="ctr"/>
              </a:tabLst>
              <a:defRPr/>
            </a:pPr>
            <a:r>
              <a:rPr lang="en-US" sz="2800" b="1" dirty="0">
                <a:solidFill>
                  <a:srgbClr val="B30738"/>
                </a:solidFill>
                <a:latin typeface="Arial" pitchFamily="34" charset="0"/>
                <a:cs typeface="Arial" pitchFamily="34" charset="0"/>
              </a:rPr>
              <a:t>College of Engineering</a:t>
            </a:r>
          </a:p>
          <a:p>
            <a:pPr algn="r" defTabSz="695291">
              <a:tabLst>
                <a:tab pos="3657418" algn="ctr"/>
              </a:tabLst>
              <a:defRPr/>
            </a:pPr>
            <a:r>
              <a:rPr lang="en-US" sz="2800" b="1" dirty="0">
                <a:solidFill>
                  <a:srgbClr val="B30738"/>
                </a:solidFill>
                <a:latin typeface="Arial" pitchFamily="34" charset="0"/>
                <a:cs typeface="Arial" pitchFamily="34" charset="0"/>
              </a:rPr>
              <a:t>Temple University</a:t>
            </a:r>
          </a:p>
        </p:txBody>
      </p:sp>
      <p:pic>
        <p:nvPicPr>
          <p:cNvPr id="46" name="Picture 45" descr="logo_temple_basic.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91493" y="315751"/>
            <a:ext cx="1310187" cy="1371600"/>
          </a:xfrm>
          <a:prstGeom prst="rect">
            <a:avLst/>
          </a:prstGeom>
        </p:spPr>
      </p:pic>
      <p:sp>
        <p:nvSpPr>
          <p:cNvPr id="50" name="TextBox 49"/>
          <p:cNvSpPr txBox="1"/>
          <p:nvPr/>
        </p:nvSpPr>
        <p:spPr>
          <a:xfrm>
            <a:off x="1871069" y="1210047"/>
            <a:ext cx="4090820" cy="492443"/>
          </a:xfrm>
          <a:prstGeom prst="rect">
            <a:avLst/>
          </a:prstGeom>
          <a:noFill/>
        </p:spPr>
        <p:txBody>
          <a:bodyPr wrap="square" lIns="0" tIns="0" rIns="0" bIns="0" rtlCol="0" anchor="ctr" anchorCtr="1">
            <a:spAutoFit/>
          </a:bodyPr>
          <a:lstStyle/>
          <a:p>
            <a:pPr algn="ctr"/>
            <a:r>
              <a:rPr lang="en-US" sz="3200" i="1" dirty="0" err="1">
                <a:latin typeface="Monotype Corsiva"/>
                <a:cs typeface="Monotype Corsiva"/>
              </a:rPr>
              <a:t>www.nedcdata.org</a:t>
            </a:r>
            <a:endParaRPr lang="en-US" sz="3200" i="1" dirty="0">
              <a:solidFill>
                <a:srgbClr val="000000"/>
              </a:solidFill>
              <a:latin typeface="Monotype Corsiva"/>
              <a:cs typeface="Monotype Corsiva"/>
            </a:endParaRPr>
          </a:p>
        </p:txBody>
      </p:sp>
      <p:grpSp>
        <p:nvGrpSpPr>
          <p:cNvPr id="11" name="Group 10">
            <a:extLst>
              <a:ext uri="{FF2B5EF4-FFF2-40B4-BE49-F238E27FC236}">
                <a16:creationId xmlns:a16="http://schemas.microsoft.com/office/drawing/2014/main" id="{1EC04DD7-94D4-584A-B25E-D85D56CB3B62}"/>
              </a:ext>
            </a:extLst>
          </p:cNvPr>
          <p:cNvGrpSpPr/>
          <p:nvPr/>
        </p:nvGrpSpPr>
        <p:grpSpPr>
          <a:xfrm>
            <a:off x="457198" y="3071835"/>
            <a:ext cx="8577072" cy="23941065"/>
            <a:chOff x="457198" y="3071835"/>
            <a:chExt cx="8577072" cy="23941065"/>
          </a:xfrm>
        </p:grpSpPr>
        <p:sp>
          <p:nvSpPr>
            <p:cNvPr id="38" name="Text Box 7"/>
            <p:cNvSpPr txBox="1">
              <a:spLocks noChangeArrowheads="1"/>
            </p:cNvSpPr>
            <p:nvPr/>
          </p:nvSpPr>
          <p:spPr bwMode="auto">
            <a:xfrm>
              <a:off x="457198" y="3071835"/>
              <a:ext cx="8577072" cy="103139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Abstract</a:t>
              </a:r>
            </a:p>
            <a:p>
              <a:pPr defTabSz="695291">
                <a:spcAft>
                  <a:spcPts val="1200"/>
                </a:spcAft>
                <a:tabLst>
                  <a:tab pos="380981" algn="l"/>
                </a:tabLst>
                <a:defRPr/>
              </a:pPr>
              <a:r>
                <a:rPr lang="en-US" sz="2400" b="1" dirty="0">
                  <a:latin typeface="Arial" pitchFamily="34" charset="0"/>
                  <a:cs typeface="Arial" pitchFamily="34" charset="0"/>
                </a:rPr>
                <a:t>A new subset of the popular open source electroencephalogram (EEG) corpus – TUH EEG:</a:t>
              </a:r>
            </a:p>
            <a:p>
              <a:pPr marL="342900" indent="-3429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Temple University Artifact Corpus (TUAR) consists of high yield artifact files annotated using a five-way classification system:</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Chewing (CHEW): An artifact resulting from the tensing and relaxing of the jaw muscles.</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Electrode (ELEC): An artifact that encompasses various electrode related phenomena.</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Eye Movement (EYEM): A spike-like waveform created during patient eye movement. </a:t>
              </a:r>
            </a:p>
            <a:p>
              <a:pPr marL="742950" lvl="1" indent="-454025" defTabSz="695291">
                <a:spcAft>
                  <a:spcPts val="600"/>
                </a:spcAft>
                <a:buFont typeface="Wingdings" pitchFamily="2" charset="2"/>
                <a:buChar char="q"/>
                <a:tabLst>
                  <a:tab pos="669925" algn="l"/>
                </a:tabLst>
                <a:defRPr/>
              </a:pPr>
              <a:r>
                <a:rPr lang="en-US" sz="2400" b="1" dirty="0">
                  <a:latin typeface="Arial" pitchFamily="34" charset="0"/>
                  <a:cs typeface="Arial" pitchFamily="34" charset="0"/>
                </a:rPr>
                <a:t>Muscle (MUSC): A common artifact with high frequency, sharp waves corresponding to patient movement.</a:t>
              </a:r>
            </a:p>
            <a:p>
              <a:pPr marL="742950" lvl="1" indent="-454025" defTabSz="695291">
                <a:spcAft>
                  <a:spcPts val="1200"/>
                </a:spcAft>
                <a:buFont typeface="Wingdings" pitchFamily="2" charset="2"/>
                <a:buChar char="q"/>
                <a:tabLst>
                  <a:tab pos="669925" algn="l"/>
                </a:tabLst>
                <a:defRPr/>
              </a:pPr>
              <a:r>
                <a:rPr lang="en-US" sz="2400" b="1" dirty="0">
                  <a:latin typeface="Arial" pitchFamily="34" charset="0"/>
                  <a:cs typeface="Arial" pitchFamily="34" charset="0"/>
                </a:rPr>
                <a:t>Shiver (SHIV): A specific and sustained sharp wave artifact that occurs when a patient shivers.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EEG artifacts are waveforms that are not of cerebral origin and may have been affected by several external and physiological factors.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These artifacts cause false alarms in machine learning systems.</a:t>
              </a:r>
            </a:p>
            <a:p>
              <a:pPr defTabSz="695291">
                <a:spcAft>
                  <a:spcPts val="1200"/>
                </a:spcAft>
                <a:tabLst>
                  <a:tab pos="380981" algn="l"/>
                </a:tabLst>
                <a:defRPr/>
              </a:pPr>
              <a:r>
                <a:rPr lang="en-US" sz="2400" b="1" dirty="0">
                  <a:latin typeface="Arial" pitchFamily="34" charset="0"/>
                  <a:cs typeface="Arial" pitchFamily="34" charset="0"/>
                </a:rPr>
                <a:t>This corpus was developed to support research and evaluation of artifact suppression technology.</a:t>
              </a:r>
            </a:p>
          </p:txBody>
        </p:sp>
        <p:sp>
          <p:nvSpPr>
            <p:cNvPr id="40" name="TextBox 39"/>
            <p:cNvSpPr txBox="1">
              <a:spLocks/>
            </p:cNvSpPr>
            <p:nvPr/>
          </p:nvSpPr>
          <p:spPr>
            <a:xfrm>
              <a:off x="464544" y="13571220"/>
              <a:ext cx="8569725" cy="13441680"/>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defPPr>
                <a:defRPr lang="en-US"/>
              </a:defPPr>
              <a:lvl1pPr defTabSz="695325">
                <a:spcAft>
                  <a:spcPts val="1200"/>
                </a:spcAft>
                <a:tabLst>
                  <a:tab pos="381000" algn="l"/>
                </a:tabLst>
                <a:defRPr sz="4000" b="1">
                  <a:solidFill>
                    <a:srgbClr val="333399"/>
                  </a:solidFill>
                  <a:latin typeface="Arial" pitchFamily="34" charset="0"/>
                  <a:cs typeface="Arial" pitchFamily="34" charset="0"/>
                </a:defRPr>
              </a:lvl1pPr>
              <a:lvl2pPr marL="1306312" lvl="1" indent="-489867">
                <a:buFont typeface="Courier New" panose="02070309020205020404" pitchFamily="49" charset="0"/>
                <a:buChar char="o"/>
                <a:defRPr sz="3200" b="1">
                  <a:ln w="0"/>
                  <a:solidFill>
                    <a:schemeClr val="tx1"/>
                  </a:solidFill>
                  <a:latin typeface="Arial" panose="020B0604020202020204" pitchFamily="34" charset="0"/>
                  <a:ea typeface="Verdana" panose="020B0604030504040204" pitchFamily="34" charset="0"/>
                  <a:cs typeface="Arial" panose="020B0604020202020204" pitchFamily="34" charset="0"/>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695291">
                <a:tabLst>
                  <a:tab pos="380981" algn="l"/>
                </a:tabLst>
                <a:defRPr/>
              </a:pPr>
              <a:r>
                <a:rPr lang="en-US" sz="3200" dirty="0"/>
                <a:t>TUAR v2.0 Statistics</a:t>
              </a:r>
              <a:endParaRPr lang="en-US" sz="2400" dirty="0">
                <a:solidFill>
                  <a:prstClr val="black"/>
                </a:solidFill>
              </a:endParaRPr>
            </a:p>
            <a:p>
              <a:pPr marL="342900" lvl="0" indent="-342900" defTabSz="695291">
                <a:spcAft>
                  <a:spcPts val="14800"/>
                </a:spcAft>
                <a:buFont typeface="Arial" panose="020B0604020202020204" pitchFamily="34" charset="0"/>
                <a:buChar char="•"/>
                <a:tabLst>
                  <a:tab pos="380981" algn="l"/>
                </a:tabLst>
                <a:defRPr/>
              </a:pPr>
              <a:r>
                <a:rPr lang="en-US" sz="2400" dirty="0">
                  <a:solidFill>
                    <a:schemeClr val="tx1"/>
                  </a:solidFill>
                </a:rPr>
                <a:t>v2.0 is a major upgrade over v1.0 because every artifact event was labeled:</a:t>
              </a:r>
            </a:p>
            <a:p>
              <a:pPr marL="342900" lvl="0" indent="-342900" defTabSz="695291">
                <a:spcAft>
                  <a:spcPts val="35600"/>
                </a:spcAft>
                <a:buFont typeface="Arial" panose="020B0604020202020204" pitchFamily="34" charset="0"/>
                <a:buChar char="•"/>
                <a:tabLst>
                  <a:tab pos="380981" algn="l"/>
                </a:tabLst>
                <a:defRPr/>
              </a:pPr>
              <a:r>
                <a:rPr lang="en-US" sz="2400" dirty="0">
                  <a:solidFill>
                    <a:schemeClr val="tx1"/>
                  </a:solidFill>
                </a:rPr>
                <a:t>A comparison of events between v1.0.0 and v2.0.0:</a:t>
              </a:r>
            </a:p>
            <a:p>
              <a:pPr marL="342900" lvl="0" indent="-342900" defTabSz="695291">
                <a:buFont typeface="Arial" panose="020B0604020202020204" pitchFamily="34" charset="0"/>
                <a:buChar char="•"/>
                <a:tabLst>
                  <a:tab pos="380981" algn="l"/>
                </a:tabLst>
                <a:defRPr/>
              </a:pPr>
              <a:r>
                <a:rPr lang="en-US" sz="2400" dirty="0">
                  <a:solidFill>
                    <a:schemeClr val="tx1"/>
                  </a:solidFill>
                </a:rPr>
                <a:t>CHEW is a subset of the muscle artifact class that has the same characteristic high frequency sharp waves with 0.5 sec baseline periods between bursts. </a:t>
              </a:r>
            </a:p>
            <a:p>
              <a:pPr marL="342900" lvl="0" indent="-342900" defTabSz="695291">
                <a:buFont typeface="Arial" panose="020B0604020202020204" pitchFamily="34" charset="0"/>
                <a:buChar char="•"/>
                <a:tabLst>
                  <a:tab pos="380981" algn="l"/>
                </a:tabLst>
                <a:defRPr/>
              </a:pPr>
              <a:r>
                <a:rPr lang="en-US" sz="2400" dirty="0">
                  <a:solidFill>
                    <a:schemeClr val="tx1"/>
                  </a:solidFill>
                </a:rPr>
                <a:t>ELEC is an artifact that includes various electrode related artifacts such as pop, electrostatic discharge, lead movement and poor conductivity.</a:t>
              </a:r>
            </a:p>
            <a:p>
              <a:pPr marL="342900" lvl="0" indent="-342900" defTabSz="695291">
                <a:buFont typeface="Arial" panose="020B0604020202020204" pitchFamily="34" charset="0"/>
                <a:buChar char="•"/>
                <a:tabLst>
                  <a:tab pos="380981" algn="l"/>
                </a:tabLst>
                <a:defRPr/>
              </a:pPr>
              <a:r>
                <a:rPr lang="en-US" sz="2400" dirty="0">
                  <a:solidFill>
                    <a:schemeClr val="tx1"/>
                  </a:solidFill>
                </a:rPr>
                <a:t>EYEM is created during patient eye movement and is usually found on all of the frontal polar electrodes.</a:t>
              </a:r>
            </a:p>
            <a:p>
              <a:pPr marL="342900" lvl="0" indent="-342900" defTabSz="695291">
                <a:buFont typeface="Arial" panose="020B0604020202020204" pitchFamily="34" charset="0"/>
                <a:buChar char="•"/>
                <a:tabLst>
                  <a:tab pos="380981" algn="l"/>
                </a:tabLst>
                <a:defRPr/>
              </a:pPr>
              <a:r>
                <a:rPr lang="en-US" sz="2400" dirty="0">
                  <a:solidFill>
                    <a:schemeClr val="tx1"/>
                  </a:solidFill>
                </a:rPr>
                <a:t>MUSC often occurs because of agitation in the patient and tends to have energy above 30 Hz.</a:t>
              </a:r>
            </a:p>
            <a:p>
              <a:pPr marL="342900" lvl="0" indent="-342900" defTabSz="695291">
                <a:buFont typeface="Arial" panose="020B0604020202020204" pitchFamily="34" charset="0"/>
                <a:buChar char="•"/>
                <a:tabLst>
                  <a:tab pos="380981" algn="l"/>
                </a:tabLst>
                <a:defRPr/>
              </a:pPr>
              <a:r>
                <a:rPr lang="en-US" sz="2400" dirty="0">
                  <a:solidFill>
                    <a:schemeClr val="tx1"/>
                  </a:solidFill>
                </a:rPr>
                <a:t>SHIV occurs when a patient shivers, usually seen on all or most channels.</a:t>
              </a:r>
            </a:p>
          </p:txBody>
        </p:sp>
      </p:grpSp>
      <p:grpSp>
        <p:nvGrpSpPr>
          <p:cNvPr id="13" name="Group 12"/>
          <p:cNvGrpSpPr/>
          <p:nvPr/>
        </p:nvGrpSpPr>
        <p:grpSpPr>
          <a:xfrm>
            <a:off x="27335200" y="3071835"/>
            <a:ext cx="8783602" cy="23877565"/>
            <a:chOff x="27509372" y="3071803"/>
            <a:chExt cx="8783602" cy="23902995"/>
          </a:xfrm>
        </p:grpSpPr>
        <p:sp>
          <p:nvSpPr>
            <p:cNvPr id="47" name="Text Box 7"/>
            <p:cNvSpPr txBox="1">
              <a:spLocks noChangeArrowheads="1"/>
            </p:cNvSpPr>
            <p:nvPr/>
          </p:nvSpPr>
          <p:spPr bwMode="auto">
            <a:xfrm>
              <a:off x="27509373" y="18015107"/>
              <a:ext cx="8776255" cy="8959691"/>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Summary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release is a fully annotated database using a five-way classification system. </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TUAR v2.0.0 consists of 310 files, 259 sessions, 213 patients and 15699 artifact events.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Overlapping events in time are annotated using a concatenated labeling system.</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compiled in TUAR can be used to evaluate artifact reduction technology.</a:t>
              </a:r>
            </a:p>
            <a:p>
              <a:pPr marL="457200" indent="-457200" defTabSz="695291">
                <a:spcAft>
                  <a:spcPts val="600"/>
                </a:spcAft>
                <a:buFont typeface="Arial" panose="020B0604020202020204" pitchFamily="34" charset="0"/>
                <a:buChar char="•"/>
                <a:tabLst>
                  <a:tab pos="380981" algn="l"/>
                </a:tabLst>
                <a:defRPr/>
              </a:pPr>
              <a:r>
                <a:rPr lang="en-US" sz="2400" b="1" dirty="0">
                  <a:latin typeface="Arial" pitchFamily="34" charset="0"/>
                  <a:cs typeface="Arial" pitchFamily="34" charset="0"/>
                </a:rPr>
                <a:t>The data can be downloaded from</a:t>
              </a:r>
            </a:p>
            <a:p>
              <a:pPr marL="685800" defTabSz="695291">
                <a:spcAft>
                  <a:spcPts val="600"/>
                </a:spcAft>
                <a:tabLst>
                  <a:tab pos="622300" algn="l"/>
                </a:tabLst>
                <a:defRPr/>
              </a:pPr>
              <a:r>
                <a:rPr lang="en-US" sz="1800" b="1" i="1" dirty="0" err="1">
                  <a:latin typeface="Arial" pitchFamily="34" charset="0"/>
                  <a:cs typeface="Arial" pitchFamily="34" charset="0"/>
                </a:rPr>
                <a:t>isip.piconepress.com</a:t>
              </a:r>
              <a:r>
                <a:rPr lang="en-US" sz="1800" b="1" i="1" dirty="0">
                  <a:latin typeface="Arial" pitchFamily="34" charset="0"/>
                  <a:cs typeface="Arial" pitchFamily="34" charset="0"/>
                </a:rPr>
                <a:t>/projects/tuh_eeg/html/downloads.shtml</a:t>
              </a:r>
            </a:p>
            <a:p>
              <a:pPr marL="471488" defTabSz="695291">
                <a:spcAft>
                  <a:spcPts val="1200"/>
                </a:spcAft>
                <a:tabLst>
                  <a:tab pos="452438" algn="l"/>
                </a:tabLst>
                <a:defRPr/>
              </a:pPr>
              <a:r>
                <a:rPr lang="en-US" sz="2400" b="1" dirty="0">
                  <a:latin typeface="Arial" pitchFamily="34" charset="0"/>
                  <a:cs typeface="Arial" pitchFamily="34" charset="0"/>
                </a:rPr>
                <a:t>which includes instructions for anonymous rsync.</a:t>
              </a:r>
            </a:p>
            <a:p>
              <a:pPr defTabSz="695291">
                <a:spcAft>
                  <a:spcPts val="1200"/>
                </a:spcAft>
                <a:tabLst>
                  <a:tab pos="380981" algn="l"/>
                </a:tabLst>
                <a:defRPr/>
              </a:pPr>
              <a:r>
                <a:rPr lang="en-US" sz="3200" b="1" dirty="0">
                  <a:solidFill>
                    <a:srgbClr val="333399"/>
                  </a:solidFill>
                  <a:latin typeface="Arial" pitchFamily="34" charset="0"/>
                  <a:cs typeface="Arial" pitchFamily="34" charset="0"/>
                </a:rPr>
                <a:t>Acknowledgements</a:t>
              </a:r>
            </a:p>
            <a:p>
              <a:pPr marL="457200" indent="-4572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Research reported in this publication was most recently supported by the National Science Foundation Partnership Program (PA CURE). Any opinions, findings, and conclusions or recommendations expressed in this material are those of the author(s) and do not necessarily reflect the official views of any of these organizations.</a:t>
              </a:r>
            </a:p>
          </p:txBody>
        </p:sp>
        <p:sp>
          <p:nvSpPr>
            <p:cNvPr id="39" name="Text Box 7"/>
            <p:cNvSpPr txBox="1">
              <a:spLocks noChangeArrowheads="1"/>
            </p:cNvSpPr>
            <p:nvPr/>
          </p:nvSpPr>
          <p:spPr bwMode="auto">
            <a:xfrm>
              <a:off x="27509372" y="3071803"/>
              <a:ext cx="8783602" cy="14798772"/>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Challenging </a:t>
              </a:r>
              <a:r>
                <a:rPr lang="en-US" sz="3200" b="1">
                  <a:solidFill>
                    <a:srgbClr val="333399"/>
                  </a:solidFill>
                  <a:latin typeface="Arial" pitchFamily="34" charset="0"/>
                  <a:cs typeface="Arial" pitchFamily="34" charset="0"/>
                </a:rPr>
                <a:t>File Examples</a:t>
              </a:r>
            </a:p>
            <a:p>
              <a:pPr defTabSz="695291">
                <a:spcAft>
                  <a:spcPts val="1200"/>
                </a:spcAft>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grpSp>
      <p:grpSp>
        <p:nvGrpSpPr>
          <p:cNvPr id="8" name="Group 7">
            <a:extLst>
              <a:ext uri="{FF2B5EF4-FFF2-40B4-BE49-F238E27FC236}">
                <a16:creationId xmlns:a16="http://schemas.microsoft.com/office/drawing/2014/main" id="{FC3CA141-7FE9-2E47-BC89-F522F4FC9BEA}"/>
              </a:ext>
            </a:extLst>
          </p:cNvPr>
          <p:cNvGrpSpPr/>
          <p:nvPr/>
        </p:nvGrpSpPr>
        <p:grpSpPr>
          <a:xfrm>
            <a:off x="9416532" y="3071836"/>
            <a:ext cx="8577072" cy="23877564"/>
            <a:chOff x="9585050" y="3071836"/>
            <a:chExt cx="8577072" cy="23877564"/>
          </a:xfrm>
        </p:grpSpPr>
        <p:sp>
          <p:nvSpPr>
            <p:cNvPr id="52" name="Text Box 7"/>
            <p:cNvSpPr txBox="1">
              <a:spLocks noChangeArrowheads="1"/>
            </p:cNvSpPr>
            <p:nvPr/>
          </p:nvSpPr>
          <p:spPr bwMode="auto">
            <a:xfrm>
              <a:off x="9585050" y="3071836"/>
              <a:ext cx="8577072" cy="23877564"/>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Five-Way Classification </a:t>
              </a:r>
            </a:p>
            <a:p>
              <a:pPr marL="342900" indent="-342900">
                <a:spcAft>
                  <a:spcPts val="4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Chewing (CHEW): results from the tensing and relaxing of the jaw muscles. </a:t>
              </a:r>
            </a:p>
            <a:p>
              <a:pPr marL="342900" indent="-342900">
                <a:spcAft>
                  <a:spcPts val="29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Electrode (ELEC): encompasses electrode related phenomena such s poor conductivity and electrostatic discharges.</a:t>
              </a:r>
            </a:p>
            <a:p>
              <a:pPr marL="342900" indent="-342900">
                <a:spcAft>
                  <a:spcPts val="250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Eye Movement (EYEM): caused by patient eye movement.</a:t>
              </a:r>
            </a:p>
            <a:p>
              <a:pPr marL="342900" indent="-342900">
                <a:spcAft>
                  <a:spcPts val="251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Muscle (MUSC): high frequency waves caused by patient movement during an EEG recording.</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Shiver (SHIV): Sharp wave seen as the patient shivers during an EEG recording. </a:t>
              </a:r>
            </a:p>
            <a:p>
              <a:pPr marL="342900" indent="-342900" defTabSz="695291">
                <a:spcAft>
                  <a:spcPts val="380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anose="020B0604020202020204" pitchFamily="34" charset="0"/>
                <a:cs typeface="Arial" panose="020B0604020202020204" pitchFamily="34" charset="0"/>
              </a:endParaRPr>
            </a:p>
            <a:p>
              <a:pPr marL="342900" indent="-342900" defTabSz="695291">
                <a:spcAft>
                  <a:spcPts val="1200"/>
                </a:spcAft>
                <a:buFont typeface="Arial" panose="020B0604020202020204" pitchFamily="34" charset="0"/>
                <a:buChar char="•"/>
                <a:tabLst>
                  <a:tab pos="380981" algn="l"/>
                </a:tabLst>
                <a:defRPr/>
              </a:pPr>
              <a:endParaRPr lang="en-US" sz="1800" b="1" dirty="0">
                <a:latin typeface="Arial" pitchFamily="34" charset="0"/>
                <a:cs typeface="Arial" pitchFamily="34" charset="0"/>
              </a:endParaRPr>
            </a:p>
            <a:p>
              <a:pPr marL="342900" indent="-3429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p:txBody>
        </p:sp>
        <p:pic>
          <p:nvPicPr>
            <p:cNvPr id="2" name="Picture 1">
              <a:extLst>
                <a:ext uri="{FF2B5EF4-FFF2-40B4-BE49-F238E27FC236}">
                  <a16:creationId xmlns:a16="http://schemas.microsoft.com/office/drawing/2014/main" id="{41E6462D-2499-7F45-911E-14E55DC99E4E}"/>
                </a:ext>
              </a:extLst>
            </p:cNvPr>
            <p:cNvPicPr>
              <a:picLocks noChangeAspect="1"/>
            </p:cNvPicPr>
            <p:nvPr/>
          </p:nvPicPr>
          <p:blipFill>
            <a:blip r:embed="rId5"/>
            <a:stretch>
              <a:fillRect/>
            </a:stretch>
          </p:blipFill>
          <p:spPr>
            <a:xfrm>
              <a:off x="10554886" y="11177505"/>
              <a:ext cx="6316303" cy="3213661"/>
            </a:xfrm>
            <a:prstGeom prst="rect">
              <a:avLst/>
            </a:prstGeom>
          </p:spPr>
        </p:pic>
        <p:pic>
          <p:nvPicPr>
            <p:cNvPr id="3" name="Picture 2">
              <a:extLst>
                <a:ext uri="{FF2B5EF4-FFF2-40B4-BE49-F238E27FC236}">
                  <a16:creationId xmlns:a16="http://schemas.microsoft.com/office/drawing/2014/main" id="{3FAF3C22-A617-1C41-9FE5-60F903391719}"/>
                </a:ext>
              </a:extLst>
            </p:cNvPr>
            <p:cNvPicPr>
              <a:picLocks noChangeAspect="1"/>
            </p:cNvPicPr>
            <p:nvPr/>
          </p:nvPicPr>
          <p:blipFill>
            <a:blip r:embed="rId6"/>
            <a:stretch>
              <a:fillRect/>
            </a:stretch>
          </p:blipFill>
          <p:spPr>
            <a:xfrm>
              <a:off x="10554886" y="15706786"/>
              <a:ext cx="6316303" cy="2620813"/>
            </a:xfrm>
            <a:prstGeom prst="rect">
              <a:avLst/>
            </a:prstGeom>
          </p:spPr>
        </p:pic>
        <p:pic>
          <p:nvPicPr>
            <p:cNvPr id="6" name="Picture 5">
              <a:extLst>
                <a:ext uri="{FF2B5EF4-FFF2-40B4-BE49-F238E27FC236}">
                  <a16:creationId xmlns:a16="http://schemas.microsoft.com/office/drawing/2014/main" id="{E70C702F-3503-C141-B16B-E1E775B85490}"/>
                </a:ext>
              </a:extLst>
            </p:cNvPr>
            <p:cNvPicPr>
              <a:picLocks noChangeAspect="1"/>
            </p:cNvPicPr>
            <p:nvPr/>
          </p:nvPicPr>
          <p:blipFill>
            <a:blip r:embed="rId7"/>
            <a:stretch>
              <a:fillRect/>
            </a:stretch>
          </p:blipFill>
          <p:spPr>
            <a:xfrm>
              <a:off x="10554887" y="19561556"/>
              <a:ext cx="6316302" cy="2620812"/>
            </a:xfrm>
            <a:prstGeom prst="rect">
              <a:avLst/>
            </a:prstGeom>
          </p:spPr>
        </p:pic>
        <p:pic>
          <p:nvPicPr>
            <p:cNvPr id="24" name="Content Placeholder 7" descr="A close up of a map&#10;&#10;Description automatically generated">
              <a:extLst>
                <a:ext uri="{FF2B5EF4-FFF2-40B4-BE49-F238E27FC236}">
                  <a16:creationId xmlns:a16="http://schemas.microsoft.com/office/drawing/2014/main" id="{CACD8025-7680-4CE3-8DAA-42A71DD6BEDB}"/>
                </a:ext>
              </a:extLst>
            </p:cNvPr>
            <p:cNvPicPr/>
            <p:nvPr/>
          </p:nvPicPr>
          <p:blipFill rotWithShape="1">
            <a:blip r:embed="rId8"/>
            <a:srcRect r="72307"/>
            <a:stretch/>
          </p:blipFill>
          <p:spPr bwMode="auto">
            <a:xfrm>
              <a:off x="10554886" y="4817091"/>
              <a:ext cx="6342655" cy="4714594"/>
            </a:xfrm>
            <a:prstGeom prst="rect">
              <a:avLst/>
            </a:prstGeom>
            <a:ln>
              <a:noFill/>
            </a:ln>
            <a:extLst>
              <a:ext uri="{53640926-AAD7-44D8-BBD7-CCE9431645EC}">
                <a14:shadowObscured xmlns:a14="http://schemas.microsoft.com/office/drawing/2010/main"/>
              </a:ext>
            </a:extLst>
          </p:spPr>
        </p:pic>
        <p:pic>
          <p:nvPicPr>
            <p:cNvPr id="29" name="Content Placeholder 3">
              <a:extLst>
                <a:ext uri="{FF2B5EF4-FFF2-40B4-BE49-F238E27FC236}">
                  <a16:creationId xmlns:a16="http://schemas.microsoft.com/office/drawing/2014/main" id="{F74F38D7-3957-4E47-95BE-C57C58397F90}"/>
                </a:ext>
              </a:extLst>
            </p:cNvPr>
            <p:cNvPicPr/>
            <p:nvPr/>
          </p:nvPicPr>
          <p:blipFill rotWithShape="1">
            <a:blip r:embed="rId9"/>
            <a:srcRect r="27841"/>
            <a:stretch/>
          </p:blipFill>
          <p:spPr bwMode="auto">
            <a:xfrm>
              <a:off x="10554886" y="23492525"/>
              <a:ext cx="6316302" cy="3089616"/>
            </a:xfrm>
            <a:prstGeom prst="rect">
              <a:avLst/>
            </a:prstGeom>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A499F20A-EF70-8545-9B5E-41A1262A501D}"/>
              </a:ext>
            </a:extLst>
          </p:cNvPr>
          <p:cNvGrpSpPr/>
          <p:nvPr/>
        </p:nvGrpSpPr>
        <p:grpSpPr>
          <a:xfrm>
            <a:off x="18375866" y="3071836"/>
            <a:ext cx="8577072" cy="23877565"/>
            <a:chOff x="18712902" y="3071836"/>
            <a:chExt cx="8577072" cy="23877565"/>
          </a:xfrm>
        </p:grpSpPr>
        <p:sp>
          <p:nvSpPr>
            <p:cNvPr id="51" name="Text Box 7"/>
            <p:cNvSpPr txBox="1">
              <a:spLocks noChangeArrowheads="1"/>
            </p:cNvSpPr>
            <p:nvPr/>
          </p:nvSpPr>
          <p:spPr bwMode="auto">
            <a:xfrm>
              <a:off x="18712902" y="3071836"/>
              <a:ext cx="8577072" cy="23877565"/>
            </a:xfrm>
            <a:prstGeom prst="rect">
              <a:avLst/>
            </a:prstGeom>
            <a:solidFill>
              <a:schemeClr val="bg1"/>
            </a:solidFill>
            <a:ln w="12700">
              <a:solidFill>
                <a:srgbClr val="BE0F34"/>
              </a:solidFill>
              <a:miter lim="800000"/>
              <a:headEnd/>
              <a:tailEnd/>
            </a:ln>
            <a:effectLst>
              <a:outerShdw blurRad="139700" dist="139700" dir="2700000" algn="tl" rotWithShape="0">
                <a:srgbClr val="BE0F34">
                  <a:alpha val="40000"/>
                </a:srgbClr>
              </a:outerShdw>
            </a:effectLst>
          </p:spPr>
          <p:txBody>
            <a:bodyPr lIns="274320" tIns="118872" rIns="274320" bIns="118872"/>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The Annotation Process</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Annotated by a team of five student workers who have been trained to annotate seizures, artifacts, slowing and other common phenomena.</a:t>
              </a:r>
            </a:p>
            <a:p>
              <a:pPr marL="342900" lvl="0" indent="-342900" defTabSz="695291">
                <a:spcAft>
                  <a:spcPts val="1200"/>
                </a:spcAft>
                <a:buFont typeface="Arial" panose="020B0604020202020204" pitchFamily="34" charset="0"/>
                <a:buChar char="•"/>
                <a:tabLst>
                  <a:tab pos="380981" algn="l"/>
                </a:tabLst>
                <a:defRPr/>
              </a:pPr>
              <a:r>
                <a:rPr lang="en-US" sz="2400" b="1" dirty="0">
                  <a:solidFill>
                    <a:prstClr val="black"/>
                  </a:solidFill>
                  <a:latin typeface="Arial" pitchFamily="34" charset="0"/>
                  <a:cs typeface="Arial" pitchFamily="34" charset="0"/>
                </a:rPr>
                <a:t>Inter-rater agreement for this team is very high (kappa &gt; 0.8) and continuously monitored to ensure uniformity of the annotations.</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Each file is annotated by a minimum of two annotators. Difficult cases are reviewed by the group. Weekly review sessions are conducted.</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Patient reports are used as references in order to develop a common interpretation between student annotators as well as neurologists.</a:t>
              </a:r>
              <a:endParaRPr lang="en-US" sz="3200" b="1" dirty="0">
                <a:ln w="0"/>
                <a:solidFill>
                  <a:srgbClr val="333399"/>
                </a:solidFill>
                <a:latin typeface="Arial" pitchFamily="34" charset="0"/>
                <a:ea typeface="Verdana" panose="020B0604030504040204" pitchFamily="34" charset="0"/>
                <a:cs typeface="Arial" pitchFamily="34" charset="0"/>
              </a:endParaRPr>
            </a:p>
            <a:p>
              <a:pPr defTabSz="695291">
                <a:spcAft>
                  <a:spcPts val="1200"/>
                </a:spcAft>
                <a:tabLst>
                  <a:tab pos="380981" algn="l"/>
                </a:tabLst>
                <a:defRPr/>
              </a:pPr>
              <a:r>
                <a:rPr lang="en-US" sz="3200" b="1" dirty="0">
                  <a:ln w="0"/>
                  <a:solidFill>
                    <a:srgbClr val="333399"/>
                  </a:solidFill>
                  <a:latin typeface="Arial" pitchFamily="34" charset="0"/>
                  <a:ea typeface="Verdana" panose="020B0604030504040204" pitchFamily="34" charset="0"/>
                  <a:cs typeface="Arial" pitchFamily="34" charset="0"/>
                </a:rPr>
                <a:t>Annotation Tool</a:t>
              </a:r>
            </a:p>
            <a:p>
              <a:pPr marL="342900" lvl="0" indent="-342900" defTabSz="695291">
                <a:spcAft>
                  <a:spcPts val="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Our open-source visualization tool, written in PyQt, supports visualization and interpretation of EEGs.</a:t>
              </a:r>
            </a:p>
            <a:p>
              <a:pPr marL="342900" indent="-342900" defTabSz="695291">
                <a:spcAft>
                  <a:spcPts val="412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made directly onto this visualization tool using a mouse click and drag function. Associated tags are chosen from drop-down menus.</a:t>
              </a:r>
            </a:p>
            <a:p>
              <a:pPr marL="342900" indent="-342900" defTabSz="695291">
                <a:spcAft>
                  <a:spcPts val="34800"/>
                </a:spcAft>
                <a:buFont typeface="Arial" panose="020B0604020202020204" pitchFamily="34" charset="0"/>
                <a:buChar char="•"/>
                <a:tabLst>
                  <a:tab pos="380981" algn="l"/>
                </a:tabLst>
                <a:defRPr/>
              </a:pPr>
              <a:r>
                <a:rPr lang="en-US" sz="2400" b="1" dirty="0">
                  <a:ln w="0"/>
                  <a:solidFill>
                    <a:prstClr val="black"/>
                  </a:solidFill>
                  <a:latin typeface="Arial" pitchFamily="34" charset="0"/>
                  <a:ea typeface="Verdana" panose="020B0604030504040204" pitchFamily="34" charset="0"/>
                  <a:cs typeface="Arial" pitchFamily="34" charset="0"/>
                </a:rPr>
                <a:t>Annotations are overlaid on the waveform and can be interactively edited.</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The annotations consist of artifacts that overlap in time which require overlapping annotations.</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Such annotations are completed using a concatenated labeling format (e.g., EYEM+ELEC is used to label a region where both artifacts occur).</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This compensates for the limitations of the annotation tool, as well as the complexity needed in annotation data structure to represent such overlapping events. </a:t>
              </a:r>
            </a:p>
            <a:p>
              <a:pPr marL="342900" indent="-342900" defTabSz="695291">
                <a:spcAft>
                  <a:spcPts val="1200"/>
                </a:spcAft>
                <a:buFont typeface="Arial" panose="020B0604020202020204" pitchFamily="34" charset="0"/>
                <a:buChar char="•"/>
                <a:tabLst>
                  <a:tab pos="380981" algn="l"/>
                </a:tabLst>
                <a:defRPr/>
              </a:pPr>
              <a:r>
                <a:rPr lang="en-US" sz="2400" b="1" dirty="0">
                  <a:latin typeface="Arial" pitchFamily="34" charset="0"/>
                  <a:cs typeface="Arial" pitchFamily="34" charset="0"/>
                </a:rPr>
                <a:t>A new format based on XML will soon be released that will handle this in a more elegant manner. Tags can overlap in time and be arranged in a hierarchy.</a:t>
              </a:r>
            </a:p>
            <a:p>
              <a:pPr marL="457200" indent="-457200" defTabSz="695291">
                <a:spcAft>
                  <a:spcPts val="1200"/>
                </a:spcAft>
                <a:buFont typeface="Arial" panose="020B0604020202020204" pitchFamily="34" charset="0"/>
                <a:buChar char="•"/>
                <a:tabLst>
                  <a:tab pos="380981" algn="l"/>
                </a:tabLst>
                <a:defRPr/>
              </a:pPr>
              <a:endParaRPr lang="en-US" sz="2400" b="1" dirty="0">
                <a:latin typeface="Arial" pitchFamily="34" charset="0"/>
                <a:cs typeface="Arial" pitchFamily="34" charset="0"/>
              </a:endParaRPr>
            </a:p>
            <a:p>
              <a:pPr marL="457200" indent="-457200" defTabSz="695291">
                <a:spcAft>
                  <a:spcPts val="1200"/>
                </a:spcAft>
                <a:buFont typeface="Arial" panose="020B0604020202020204" pitchFamily="34" charset="0"/>
                <a:buChar char="•"/>
                <a:tabLst>
                  <a:tab pos="380981" algn="l"/>
                </a:tabLst>
                <a:defRPr/>
              </a:pPr>
              <a:endParaRPr lang="en-US" sz="3200" b="1" dirty="0">
                <a:ln w="0"/>
                <a:solidFill>
                  <a:srgbClr val="333399"/>
                </a:solidFill>
                <a:latin typeface="Arial" pitchFamily="34" charset="0"/>
                <a:ea typeface="Verdana" panose="020B0604030504040204" pitchFamily="34" charset="0"/>
                <a:cs typeface="Arial" pitchFamily="34" charset="0"/>
              </a:endParaRPr>
            </a:p>
          </p:txBody>
        </p:sp>
        <p:pic>
          <p:nvPicPr>
            <p:cNvPr id="32" name="Picture 31">
              <a:extLst>
                <a:ext uri="{FF2B5EF4-FFF2-40B4-BE49-F238E27FC236}">
                  <a16:creationId xmlns:a16="http://schemas.microsoft.com/office/drawing/2014/main" id="{7F70DE46-D039-E443-A29F-9DD910256AF2}"/>
                </a:ext>
              </a:extLst>
            </p:cNvPr>
            <p:cNvPicPr>
              <a:picLocks noChangeAspect="1"/>
            </p:cNvPicPr>
            <p:nvPr/>
          </p:nvPicPr>
          <p:blipFill>
            <a:blip r:embed="rId10"/>
            <a:stretch>
              <a:fillRect/>
            </a:stretch>
          </p:blipFill>
          <p:spPr>
            <a:xfrm>
              <a:off x="19039492" y="11705566"/>
              <a:ext cx="7965839" cy="4687025"/>
            </a:xfrm>
            <a:prstGeom prst="rect">
              <a:avLst/>
            </a:prstGeom>
          </p:spPr>
        </p:pic>
      </p:grpSp>
      <p:graphicFrame>
        <p:nvGraphicFramePr>
          <p:cNvPr id="53" name="Table 52">
            <a:extLst>
              <a:ext uri="{FF2B5EF4-FFF2-40B4-BE49-F238E27FC236}">
                <a16:creationId xmlns:a16="http://schemas.microsoft.com/office/drawing/2014/main" id="{3B2229C2-51CD-6349-93CF-9FAD62539597}"/>
              </a:ext>
            </a:extLst>
          </p:cNvPr>
          <p:cNvGraphicFramePr>
            <a:graphicFrameLocks noGrp="1"/>
          </p:cNvGraphicFramePr>
          <p:nvPr>
            <p:extLst>
              <p:ext uri="{D42A27DB-BD31-4B8C-83A1-F6EECF244321}">
                <p14:modId xmlns:p14="http://schemas.microsoft.com/office/powerpoint/2010/main" val="727011814"/>
              </p:ext>
            </p:extLst>
          </p:nvPr>
        </p:nvGraphicFramePr>
        <p:xfrm>
          <a:off x="711923" y="15371133"/>
          <a:ext cx="8067621" cy="1413188"/>
        </p:xfrm>
        <a:graphic>
          <a:graphicData uri="http://schemas.openxmlformats.org/drawingml/2006/table">
            <a:tbl>
              <a:tblPr firstRow="1" firstCol="1" bandRow="1">
                <a:tableStyleId>{F2DE63D5-997A-4646-A377-4702673A728D}</a:tableStyleId>
              </a:tblPr>
              <a:tblGrid>
                <a:gridCol w="1315842">
                  <a:extLst>
                    <a:ext uri="{9D8B030D-6E8A-4147-A177-3AD203B41FA5}">
                      <a16:colId xmlns:a16="http://schemas.microsoft.com/office/drawing/2014/main" val="1109297043"/>
                    </a:ext>
                  </a:extLst>
                </a:gridCol>
                <a:gridCol w="1074245">
                  <a:extLst>
                    <a:ext uri="{9D8B030D-6E8A-4147-A177-3AD203B41FA5}">
                      <a16:colId xmlns:a16="http://schemas.microsoft.com/office/drawing/2014/main" val="1235679083"/>
                    </a:ext>
                  </a:extLst>
                </a:gridCol>
                <a:gridCol w="1145861">
                  <a:extLst>
                    <a:ext uri="{9D8B030D-6E8A-4147-A177-3AD203B41FA5}">
                      <a16:colId xmlns:a16="http://schemas.microsoft.com/office/drawing/2014/main" val="3130456237"/>
                    </a:ext>
                  </a:extLst>
                </a:gridCol>
                <a:gridCol w="1166569">
                  <a:extLst>
                    <a:ext uri="{9D8B030D-6E8A-4147-A177-3AD203B41FA5}">
                      <a16:colId xmlns:a16="http://schemas.microsoft.com/office/drawing/2014/main" val="1195135506"/>
                    </a:ext>
                  </a:extLst>
                </a:gridCol>
                <a:gridCol w="1176924">
                  <a:extLst>
                    <a:ext uri="{9D8B030D-6E8A-4147-A177-3AD203B41FA5}">
                      <a16:colId xmlns:a16="http://schemas.microsoft.com/office/drawing/2014/main" val="1527048399"/>
                    </a:ext>
                  </a:extLst>
                </a:gridCol>
                <a:gridCol w="1144998">
                  <a:extLst>
                    <a:ext uri="{9D8B030D-6E8A-4147-A177-3AD203B41FA5}">
                      <a16:colId xmlns:a16="http://schemas.microsoft.com/office/drawing/2014/main" val="1683777608"/>
                    </a:ext>
                  </a:extLst>
                </a:gridCol>
                <a:gridCol w="1043182">
                  <a:extLst>
                    <a:ext uri="{9D8B030D-6E8A-4147-A177-3AD203B41FA5}">
                      <a16:colId xmlns:a16="http://schemas.microsoft.com/office/drawing/2014/main" val="3933086018"/>
                    </a:ext>
                  </a:extLst>
                </a:gridCol>
              </a:tblGrid>
              <a:tr h="353297">
                <a:tc>
                  <a:txBody>
                    <a:bodyPr/>
                    <a:lstStyle/>
                    <a:p>
                      <a:pPr marL="0" marR="0" algn="ctr">
                        <a:spcBef>
                          <a:spcPts val="0"/>
                        </a:spcBef>
                        <a:spcAft>
                          <a:spcPts val="0"/>
                        </a:spcAft>
                      </a:pPr>
                      <a:r>
                        <a:rPr lang="en-US" sz="1800" b="1" dirty="0">
                          <a:solidFill>
                            <a:schemeClr val="tx1"/>
                          </a:solidFill>
                          <a:effectLst/>
                          <a:latin typeface="Arial" pitchFamily="34" charset="0"/>
                          <a:cs typeface="Arial" pitchFamily="34" charset="0"/>
                        </a:rPr>
                        <a:t>Artifact </a:t>
                      </a:r>
                      <a:endParaRPr lang="en-US" sz="1800" b="1" dirty="0">
                        <a:solidFill>
                          <a:schemeClr val="tx1"/>
                        </a:solidFill>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Chew</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ELEC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EYEM</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MUSC</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SHIV</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Total</a:t>
                      </a:r>
                      <a:endParaRPr lang="en-US" sz="18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26396921"/>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Files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36</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221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277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2897988"/>
                  </a:ext>
                </a:extLst>
              </a:tr>
              <a:tr h="353297">
                <a:tc>
                  <a:txBody>
                    <a:bodyPr/>
                    <a:lstStyle/>
                    <a:p>
                      <a:pPr marL="0" marR="0" algn="l">
                        <a:spcBef>
                          <a:spcPts val="0"/>
                        </a:spcBef>
                        <a:spcAft>
                          <a:spcPts val="0"/>
                        </a:spcAft>
                      </a:pPr>
                      <a:r>
                        <a:rPr lang="en-US" sz="1800">
                          <a:effectLst/>
                          <a:latin typeface="Arial" pitchFamily="34" charset="0"/>
                          <a:cs typeface="Arial" pitchFamily="34" charset="0"/>
                        </a:rPr>
                        <a:t>Sessions</a:t>
                      </a:r>
                      <a:endParaRPr lang="en-US" sz="180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33</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191</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214</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235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5</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259</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7983827"/>
                  </a:ext>
                </a:extLst>
              </a:tr>
              <a:tr h="353297">
                <a:tc>
                  <a:txBody>
                    <a:bodyPr/>
                    <a:lstStyle/>
                    <a:p>
                      <a:pPr marL="0" marR="0" algn="l">
                        <a:spcBef>
                          <a:spcPts val="0"/>
                        </a:spcBef>
                        <a:spcAft>
                          <a:spcPts val="0"/>
                        </a:spcAft>
                      </a:pPr>
                      <a:r>
                        <a:rPr lang="en-US" sz="1800" dirty="0">
                          <a:effectLst/>
                          <a:latin typeface="Arial" pitchFamily="34" charset="0"/>
                          <a:cs typeface="Arial" pitchFamily="34" charset="0"/>
                        </a:rPr>
                        <a:t>Patients</a:t>
                      </a:r>
                      <a:endParaRPr lang="en-US" sz="1800" dirty="0">
                        <a:effectLst/>
                        <a:latin typeface="Arial" pitchFamily="34" charset="0"/>
                        <a:ea typeface="+mn-ea"/>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31</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160</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a:effectLst/>
                          <a:latin typeface="Arial" panose="020B0604020202020204" pitchFamily="34" charset="0"/>
                          <a:cs typeface="Arial" panose="020B0604020202020204" pitchFamily="34" charset="0"/>
                        </a:rPr>
                        <a:t>186</a:t>
                      </a:r>
                      <a:endParaRPr lang="en-US" sz="18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197</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5</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1800" b="1" dirty="0">
                          <a:effectLst/>
                          <a:latin typeface="Arial" panose="020B0604020202020204" pitchFamily="34" charset="0"/>
                          <a:cs typeface="Arial" panose="020B0604020202020204" pitchFamily="34" charset="0"/>
                        </a:rPr>
                        <a:t>213</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405596"/>
                  </a:ext>
                </a:extLst>
              </a:tr>
            </a:tbl>
          </a:graphicData>
        </a:graphic>
      </p:graphicFrame>
      <p:pic>
        <p:nvPicPr>
          <p:cNvPr id="30" name="Picture 29" descr="A screenshot of a map&#10;&#10;Description automatically generated">
            <a:extLst>
              <a:ext uri="{FF2B5EF4-FFF2-40B4-BE49-F238E27FC236}">
                <a16:creationId xmlns:a16="http://schemas.microsoft.com/office/drawing/2014/main" id="{5D03665D-9B31-0545-B6E3-5F603190C7B0}"/>
              </a:ext>
            </a:extLst>
          </p:cNvPr>
          <p:cNvPicPr/>
          <p:nvPr/>
        </p:nvPicPr>
        <p:blipFill rotWithShape="1">
          <a:blip r:embed="rId11">
            <a:extLst>
              <a:ext uri="{28A0092B-C50C-407E-A947-70E740481C1C}">
                <a14:useLocalDpi xmlns:a14="http://schemas.microsoft.com/office/drawing/2010/main" val="0"/>
              </a:ext>
            </a:extLst>
          </a:blip>
          <a:srcRect t="11655" r="21684"/>
          <a:stretch/>
        </p:blipFill>
        <p:spPr bwMode="auto">
          <a:xfrm>
            <a:off x="18727132" y="17690361"/>
            <a:ext cx="7787334" cy="3852920"/>
          </a:xfrm>
          <a:prstGeom prst="rect">
            <a:avLst/>
          </a:prstGeom>
          <a:ln>
            <a:noFill/>
          </a:ln>
          <a:extLst>
            <a:ext uri="{53640926-AAD7-44D8-BBD7-CCE9431645EC}">
              <a14:shadowObscured xmlns:a14="http://schemas.microsoft.com/office/drawing/2010/main"/>
            </a:ext>
          </a:extLst>
        </p:spPr>
      </p:pic>
      <p:graphicFrame>
        <p:nvGraphicFramePr>
          <p:cNvPr id="27" name="Chart 26">
            <a:extLst>
              <a:ext uri="{FF2B5EF4-FFF2-40B4-BE49-F238E27FC236}">
                <a16:creationId xmlns:a16="http://schemas.microsoft.com/office/drawing/2014/main" id="{4D83A72F-6617-5C4C-B4E3-85D56601CBE4}"/>
              </a:ext>
            </a:extLst>
          </p:cNvPr>
          <p:cNvGraphicFramePr>
            <a:graphicFrameLocks/>
          </p:cNvGraphicFramePr>
          <p:nvPr>
            <p:extLst>
              <p:ext uri="{D42A27DB-BD31-4B8C-83A1-F6EECF244321}">
                <p14:modId xmlns:p14="http://schemas.microsoft.com/office/powerpoint/2010/main" val="2635224124"/>
              </p:ext>
            </p:extLst>
          </p:nvPr>
        </p:nvGraphicFramePr>
        <p:xfrm>
          <a:off x="879934" y="17548859"/>
          <a:ext cx="7899610" cy="3994421"/>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9180078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v10" id="{D63E5CD0-3449-0C49-A569-2A31C6530714}" vid="{569724CB-EDC8-F54A-A802-35B8A3CA37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19262</TotalTime>
  <Words>864</Words>
  <Application>Microsoft Macintosh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Monotype Corsiva</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H. Thiess</dc:creator>
  <cp:lastModifiedBy>Joseph Picone</cp:lastModifiedBy>
  <cp:revision>312</cp:revision>
  <dcterms:created xsi:type="dcterms:W3CDTF">2015-07-15T21:31:39Z</dcterms:created>
  <dcterms:modified xsi:type="dcterms:W3CDTF">2020-11-17T05:13:38Z</dcterms:modified>
</cp:coreProperties>
</file>