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976"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422" autoAdjust="0"/>
  </p:normalViewPr>
  <p:slideViewPr>
    <p:cSldViewPr snapToGrid="0">
      <p:cViewPr>
        <p:scale>
          <a:sx n="80" d="100"/>
          <a:sy n="80" d="100"/>
        </p:scale>
        <p:origin x="144" y="-8464"/>
      </p:cViewPr>
      <p:guideLst>
        <p:guide orient="horz" pos="17016"/>
        <p:guide pos="2976"/>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11/26/20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06205"/>
            <a:chOff x="457198" y="3071835"/>
            <a:chExt cx="8577072" cy="2390620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3636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340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buFont typeface="Arial" panose="020B0604020202020204" pitchFamily="34" charset="0"/>
                <a:buChar char="•"/>
                <a:tabLst>
                  <a:tab pos="380981" algn="l"/>
                </a:tabLst>
                <a:defRPr/>
              </a:pPr>
              <a:r>
                <a:rPr lang="en-US" sz="2400" dirty="0">
                  <a:solidFill>
                    <a:schemeClr val="tx1"/>
                  </a:solidFill>
                </a:rPr>
                <a:t>TUAR files have an average duration of 20 minutes in comparison to 9 minute TUSZ files. Certain files can extend to greater than 3 hours.</a:t>
              </a:r>
            </a:p>
            <a:p>
              <a:pPr marL="342900" lvl="0" indent="-342900" defTabSz="695291">
                <a:buFont typeface="Arial" panose="020B0604020202020204" pitchFamily="34" charset="0"/>
                <a:buChar char="•"/>
                <a:tabLst>
                  <a:tab pos="380981" algn="l"/>
                </a:tabLst>
                <a:defRPr/>
              </a:pPr>
              <a:r>
                <a:rPr lang="en-US" sz="2400" dirty="0">
                  <a:solidFill>
                    <a:schemeClr val="tx1"/>
                  </a:solidFill>
                </a:rPr>
                <a:t>Specific Artifact Morphology:</a:t>
              </a:r>
            </a:p>
            <a:p>
              <a:pPr marL="742950" lvl="1" indent="-454025" defTabSz="695291">
                <a:spcAft>
                  <a:spcPts val="1200"/>
                </a:spcAft>
                <a:buFont typeface="Wingdings" pitchFamily="2" charset="2"/>
                <a:buChar char="q"/>
                <a:tabLst>
                  <a:tab pos="669925" algn="l"/>
                </a:tabLst>
                <a:defRPr/>
              </a:pPr>
              <a:r>
                <a:rPr lang="en-US" sz="2400" dirty="0">
                  <a:solidFill>
                    <a:schemeClr val="tx1"/>
                  </a:solidFill>
                </a:rPr>
                <a:t>CHEW is a subset of the muscle artifact class that has the same characteristic high frequency sharp waves with 0.5 sec baseline periods between bursts. </a:t>
              </a:r>
            </a:p>
            <a:p>
              <a:pPr marL="742950" lvl="1" indent="-454025" defTabSz="695291">
                <a:spcAft>
                  <a:spcPts val="1200"/>
                </a:spcAft>
                <a:buFont typeface="Wingdings" pitchFamily="2" charset="2"/>
                <a:buChar char="q"/>
                <a:tabLst>
                  <a:tab pos="669925" algn="l"/>
                </a:tabLst>
                <a:defRPr/>
              </a:pPr>
              <a:r>
                <a:rPr lang="en-US" sz="2400" dirty="0"/>
                <a:t>ELEC is an artifact that includes various electrode related artifacts such as pop, electrostatic discharge, lead movement and poor conductivity.</a:t>
              </a:r>
            </a:p>
            <a:p>
              <a:pPr marL="742950" lvl="1" indent="-454025" defTabSz="695291">
                <a:spcAft>
                  <a:spcPts val="1200"/>
                </a:spcAft>
                <a:buFont typeface="Wingdings" pitchFamily="2" charset="2"/>
                <a:buChar char="q"/>
                <a:tabLst>
                  <a:tab pos="669925" algn="l"/>
                </a:tabLst>
                <a:defRPr/>
              </a:pPr>
              <a:r>
                <a:rPr lang="en-US" sz="2400" dirty="0"/>
                <a:t>EYEM is created during patient eye movement and is usually found on all the frontal polar electrodes.</a:t>
              </a:r>
              <a:endParaRPr lang="en-US" sz="2400" dirty="0">
                <a:solidFill>
                  <a:schemeClr val="tx1"/>
                </a:solidFill>
              </a:endParaRPr>
            </a:p>
            <a:p>
              <a:pPr marL="742950" lvl="1" indent="-454025" defTabSz="695291">
                <a:spcAft>
                  <a:spcPts val="1200"/>
                </a:spcAft>
                <a:buFont typeface="Wingdings" pitchFamily="2" charset="2"/>
                <a:buChar char="q"/>
                <a:tabLst>
                  <a:tab pos="669925" algn="l"/>
                </a:tabLst>
                <a:defRPr/>
              </a:pPr>
              <a:r>
                <a:rPr lang="en-US" sz="2400" dirty="0"/>
                <a:t>MUSC often occurs because of agitation in the patient and tends to have energy above 30 Hz.</a:t>
              </a:r>
            </a:p>
            <a:p>
              <a:pPr marL="742950" lvl="1" indent="-454025" defTabSz="695291">
                <a:spcAft>
                  <a:spcPts val="1200"/>
                </a:spcAft>
                <a:buFont typeface="Wingdings" pitchFamily="2" charset="2"/>
                <a:buChar char="q"/>
                <a:tabLst>
                  <a:tab pos="669925" algn="l"/>
                </a:tabLst>
                <a:defRPr/>
              </a:pPr>
              <a:r>
                <a:rPr lang="en-US" sz="2400" dirty="0"/>
                <a:t>SHIV occurs when a patient shivers, usually seen on all or most channels.</a:t>
              </a:r>
            </a:p>
            <a:p>
              <a:pPr marL="742950" lvl="1" indent="-454025" defTabSz="695291">
                <a:spcAft>
                  <a:spcPts val="1200"/>
                </a:spcAft>
                <a:buFont typeface="Wingdings" pitchFamily="2" charset="2"/>
                <a:buChar char="q"/>
                <a:tabLst>
                  <a:tab pos="669925" algn="l"/>
                </a:tabLst>
                <a:defRPr/>
              </a:pPr>
              <a:endParaRPr lang="en-US" sz="2400" dirty="0">
                <a:solidFill>
                  <a:schemeClr val="tx1"/>
                </a:solidFill>
              </a:endParaRP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average time spent annotating a file in TUAR v2.0 is over 30 mins compared to 15 mins for v1.0 and 10 mins for TUSZ.</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a:t>
              </a:r>
              <a:r>
                <a:rPr lang="el-GR" sz="2400" b="1" dirty="0">
                  <a:solidFill>
                    <a:prstClr val="black"/>
                  </a:solidFill>
                  <a:latin typeface="Arial" pitchFamily="34" charset="0"/>
                  <a:cs typeface="Arial" pitchFamily="34" charset="0"/>
                </a:rPr>
                <a:t>κ</a:t>
              </a:r>
              <a:r>
                <a:rPr lang="en-US" sz="2400" b="1" dirty="0">
                  <a:solidFill>
                    <a:prstClr val="black"/>
                  </a:solidFill>
                  <a:latin typeface="Arial" pitchFamily="34" charset="0"/>
                  <a:cs typeface="Arial" pitchFamily="34" charset="0"/>
                </a:rPr>
                <a:t>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graphicFrame>
        <p:nvGraphicFramePr>
          <p:cNvPr id="4" name="Table 3">
            <a:extLst>
              <a:ext uri="{FF2B5EF4-FFF2-40B4-BE49-F238E27FC236}">
                <a16:creationId xmlns:a16="http://schemas.microsoft.com/office/drawing/2014/main" id="{6B0633CF-9A39-46E2-A1E3-2195204A8EE7}"/>
              </a:ext>
            </a:extLst>
          </p:cNvPr>
          <p:cNvGraphicFramePr>
            <a:graphicFrameLocks noGrp="1"/>
          </p:cNvGraphicFramePr>
          <p:nvPr>
            <p:extLst>
              <p:ext uri="{D42A27DB-BD31-4B8C-83A1-F6EECF244321}">
                <p14:modId xmlns:p14="http://schemas.microsoft.com/office/powerpoint/2010/main" val="3721356489"/>
              </p:ext>
            </p:extLst>
          </p:nvPr>
        </p:nvGraphicFramePr>
        <p:xfrm>
          <a:off x="2231423" y="15226752"/>
          <a:ext cx="4986931" cy="3935128"/>
        </p:xfrm>
        <a:graphic>
          <a:graphicData uri="http://schemas.openxmlformats.org/drawingml/2006/table">
            <a:tbl>
              <a:tblPr>
                <a:tableStyleId>{5940675A-B579-460E-94D1-54222C63F5DA}</a:tableStyleId>
              </a:tblPr>
              <a:tblGrid>
                <a:gridCol w="2581882">
                  <a:extLst>
                    <a:ext uri="{9D8B030D-6E8A-4147-A177-3AD203B41FA5}">
                      <a16:colId xmlns:a16="http://schemas.microsoft.com/office/drawing/2014/main" val="1061786064"/>
                    </a:ext>
                  </a:extLst>
                </a:gridCol>
                <a:gridCol w="1073799">
                  <a:extLst>
                    <a:ext uri="{9D8B030D-6E8A-4147-A177-3AD203B41FA5}">
                      <a16:colId xmlns:a16="http://schemas.microsoft.com/office/drawing/2014/main" val="2435677914"/>
                    </a:ext>
                  </a:extLst>
                </a:gridCol>
                <a:gridCol w="1331250">
                  <a:extLst>
                    <a:ext uri="{9D8B030D-6E8A-4147-A177-3AD203B41FA5}">
                      <a16:colId xmlns:a16="http://schemas.microsoft.com/office/drawing/2014/main" val="2959577417"/>
                    </a:ext>
                  </a:extLst>
                </a:gridCol>
              </a:tblGrid>
              <a:tr h="335101">
                <a:tc>
                  <a:txBody>
                    <a:bodyPr/>
                    <a:lstStyle/>
                    <a:p>
                      <a:pPr algn="l" fontAlgn="b"/>
                      <a:r>
                        <a:rPr lang="en-US" sz="1800" b="1" i="0" u="none" strike="noStrike" dirty="0">
                          <a:solidFill>
                            <a:srgbClr val="000000"/>
                          </a:solidFill>
                          <a:effectLst/>
                          <a:latin typeface="Arial" panose="020B0604020202020204" pitchFamily="34" charset="0"/>
                          <a:cs typeface="Arial" panose="020B0604020202020204" pitchFamily="34" charset="0"/>
                        </a:rPr>
                        <a:t>Item</a:t>
                      </a:r>
                    </a:p>
                  </a:txBody>
                  <a:tcPr marL="9525" marR="9525" marT="9525" marB="0" anchor="ctr">
                    <a:solidFill>
                      <a:schemeClr val="bg1">
                        <a:lumMod val="85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v1.0    </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b"/>
                      <a:r>
                        <a:rPr lang="en-US" sz="1800" b="1" u="none" strike="noStrike" dirty="0">
                          <a:effectLst/>
                          <a:latin typeface="Arial" panose="020B0604020202020204" pitchFamily="34" charset="0"/>
                          <a:cs typeface="Arial" panose="020B0604020202020204" pitchFamily="34" charset="0"/>
                        </a:rPr>
                        <a:t>v2.0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65248464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Patients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213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221067553"/>
                  </a:ext>
                </a:extLst>
              </a:tr>
              <a:tr h="329858">
                <a:tc>
                  <a:txBody>
                    <a:bodyPr/>
                    <a:lstStyle/>
                    <a:p>
                      <a:pPr algn="l" fontAlgn="b"/>
                      <a:r>
                        <a:rPr lang="en-US" sz="1800" b="1" u="none" strike="noStrike" dirty="0">
                          <a:effectLst/>
                          <a:latin typeface="Arial" panose="020B0604020202020204" pitchFamily="34" charset="0"/>
                          <a:cs typeface="Arial" panose="020B0604020202020204" pitchFamily="34" charset="0"/>
                        </a:rPr>
                        <a:t>Sessions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259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3872770120"/>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Files</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310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tc>
                  <a:txBody>
                    <a:bodyPr/>
                    <a:lstStyle/>
                    <a:p>
                      <a:pPr algn="r" fontAlgn="b"/>
                      <a:r>
                        <a:rPr lang="en-US" sz="1800" b="1" u="none" strike="noStrike" dirty="0">
                          <a:effectLst/>
                          <a:latin typeface="Arial" panose="020B0604020202020204" pitchFamily="34" charset="0"/>
                          <a:cs typeface="Arial" panose="020B0604020202020204" pitchFamily="34" charset="0"/>
                        </a:rPr>
                        <a:t>310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0" marT="0" marB="0" anchor="ctr"/>
                </a:tc>
                <a:extLst>
                  <a:ext uri="{0D108BD9-81ED-4DB2-BD59-A6C34878D82A}">
                    <a16:rowId xmlns:a16="http://schemas.microsoft.com/office/drawing/2014/main" val="882999583"/>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Events:</a:t>
                      </a:r>
                    </a:p>
                    <a:p>
                      <a:pPr marL="234950" indent="0" algn="l" fontAlgn="b">
                        <a:tabLst/>
                      </a:pPr>
                      <a:r>
                        <a:rPr lang="en-US" sz="1800" b="1" u="none" strike="noStrike" dirty="0">
                          <a:effectLst/>
                          <a:latin typeface="Arial" panose="020B0604020202020204" pitchFamily="34" charset="0"/>
                          <a:cs typeface="Arial" panose="020B0604020202020204" pitchFamily="34" charset="0"/>
                        </a:rPr>
                        <a:t>CHEW</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ELEC</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EYEM</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MUSC</a:t>
                      </a:r>
                    </a:p>
                    <a:p>
                      <a:pPr marL="234950" indent="0" algn="l" fontAlgn="b">
                        <a:tabLst/>
                      </a:pPr>
                      <a:r>
                        <a:rPr lang="en-US" sz="1800" b="1" i="0" u="none" strike="noStrike" dirty="0">
                          <a:solidFill>
                            <a:srgbClr val="222222"/>
                          </a:solidFill>
                          <a:effectLst/>
                          <a:latin typeface="Arial" panose="020B0604020202020204" pitchFamily="34" charset="0"/>
                          <a:cs typeface="Arial" panose="020B0604020202020204" pitchFamily="34" charset="0"/>
                        </a:rPr>
                        <a:t>SHIV</a:t>
                      </a:r>
                    </a:p>
                    <a:p>
                      <a:pPr algn="r" fontAlgn="b"/>
                      <a:r>
                        <a:rPr lang="en-US" sz="1800" b="1" i="0" u="none" strike="noStrike" dirty="0">
                          <a:solidFill>
                            <a:srgbClr val="222222"/>
                          </a:solidFill>
                          <a:effectLst/>
                          <a:latin typeface="Arial" panose="020B0604020202020204" pitchFamily="34" charset="0"/>
                          <a:cs typeface="Arial" panose="020B0604020202020204" pitchFamily="34" charset="0"/>
                        </a:rPr>
                        <a:t>TOTAL</a:t>
                      </a:r>
                    </a:p>
                  </a:txBody>
                  <a:tcPr marL="9525" marT="9525" marB="0" anchor="ctr"/>
                </a:tc>
                <a:tc>
                  <a:txBody>
                    <a:bodyPr/>
                    <a:lstStyle/>
                    <a:p>
                      <a:pPr algn="r" fontAlgn="b"/>
                      <a:endParaRPr lang="en-US" sz="1800" b="1" u="none" strike="noStrike" dirty="0">
                        <a:effectLst/>
                        <a:latin typeface="Arial" panose="020B0604020202020204" pitchFamily="34" charset="0"/>
                        <a:cs typeface="Arial" panose="020B0604020202020204" pitchFamily="34" charset="0"/>
                      </a:endParaRPr>
                    </a:p>
                    <a:p>
                      <a:pPr algn="r" fontAlgn="b"/>
                      <a:r>
                        <a:rPr lang="en-US" sz="1800" b="1" u="none" strike="noStrike" dirty="0">
                          <a:effectLst/>
                          <a:latin typeface="Arial" panose="020B0604020202020204" pitchFamily="34" charset="0"/>
                          <a:cs typeface="Arial" panose="020B0604020202020204" pitchFamily="34" charset="0"/>
                        </a:rPr>
                        <a:t>180</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464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1,117</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374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289</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2,424</a:t>
                      </a:r>
                    </a:p>
                  </a:txBody>
                  <a:tcPr marL="0" marT="0" marB="0" anchor="ctr"/>
                </a:tc>
                <a:tc>
                  <a:txBody>
                    <a:bodyPr/>
                    <a:lstStyle/>
                    <a:p>
                      <a:pPr algn="r" fontAlgn="b"/>
                      <a:endParaRPr lang="en-US" sz="1800" b="1" u="none" strike="noStrike" dirty="0">
                        <a:effectLst/>
                        <a:latin typeface="Arial" panose="020B0604020202020204" pitchFamily="34" charset="0"/>
                        <a:cs typeface="Arial" panose="020B0604020202020204" pitchFamily="34" charset="0"/>
                      </a:endParaRPr>
                    </a:p>
                    <a:p>
                      <a:pPr algn="r" fontAlgn="b"/>
                      <a:r>
                        <a:rPr lang="en-US" sz="1800" b="1" u="none" strike="noStrike" dirty="0">
                          <a:effectLst/>
                          <a:latin typeface="Arial" panose="020B0604020202020204" pitchFamily="34" charset="0"/>
                          <a:cs typeface="Arial" panose="020B0604020202020204" pitchFamily="34" charset="0"/>
                        </a:rPr>
                        <a:t>350</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2,499</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7,182</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5,644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24</a:t>
                      </a:r>
                    </a:p>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15,699</a:t>
                      </a:r>
                    </a:p>
                  </a:txBody>
                  <a:tcPr marL="0" marT="0" marB="0" anchor="ctr"/>
                </a:tc>
                <a:extLst>
                  <a:ext uri="{0D108BD9-81ED-4DB2-BD59-A6C34878D82A}">
                    <a16:rowId xmlns:a16="http://schemas.microsoft.com/office/drawing/2014/main" val="2440721337"/>
                  </a:ext>
                </a:extLst>
              </a:tr>
              <a:tr h="335101">
                <a:tc>
                  <a:txBody>
                    <a:bodyPr/>
                    <a:lstStyle/>
                    <a:p>
                      <a:pPr algn="l" fontAlgn="b"/>
                      <a:r>
                        <a:rPr lang="en-US" sz="1800" b="1" u="none" strike="noStrike" dirty="0">
                          <a:effectLst/>
                          <a:latin typeface="Arial" panose="020B0604020202020204" pitchFamily="34" charset="0"/>
                          <a:cs typeface="Arial" panose="020B0604020202020204" pitchFamily="34" charset="0"/>
                        </a:rPr>
                        <a:t>Total Signal Dur. (</a:t>
                      </a:r>
                      <a:r>
                        <a:rPr lang="en-US" sz="1800" b="1" u="none" strike="noStrike" dirty="0" err="1">
                          <a:effectLst/>
                          <a:latin typeface="Arial" panose="020B0604020202020204" pitchFamily="34" charset="0"/>
                          <a:cs typeface="Arial" panose="020B0604020202020204" pitchFamily="34" charset="0"/>
                        </a:rPr>
                        <a:t>Hrs</a:t>
                      </a:r>
                      <a:r>
                        <a:rPr lang="en-US" sz="1800" b="1" u="none" strike="noStrike" dirty="0">
                          <a:effectLst/>
                          <a:latin typeface="Arial" panose="020B0604020202020204" pitchFamily="34" charset="0"/>
                          <a:cs typeface="Arial" panose="020B0604020202020204" pitchFamily="34" charset="0"/>
                        </a:rPr>
                        <a:t>)</a:t>
                      </a:r>
                      <a:endParaRPr lang="en-US" sz="1800" b="1" i="0" u="none" strike="noStrike" dirty="0">
                        <a:solidFill>
                          <a:srgbClr val="22222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0" marT="0"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99.64</a:t>
                      </a:r>
                    </a:p>
                  </a:txBody>
                  <a:tcPr marL="0" marT="0" marB="0" anchor="ctr"/>
                </a:tc>
                <a:extLst>
                  <a:ext uri="{0D108BD9-81ED-4DB2-BD59-A6C34878D82A}">
                    <a16:rowId xmlns:a16="http://schemas.microsoft.com/office/drawing/2014/main" val="1858518955"/>
                  </a:ext>
                </a:extLst>
              </a:tr>
              <a:tr h="335101">
                <a:tc>
                  <a:txBody>
                    <a:bodyPr/>
                    <a:lstStyle/>
                    <a:p>
                      <a:pPr algn="l" fontAlgn="b"/>
                      <a:r>
                        <a:rPr lang="en-US" sz="1800" b="1" i="0" u="none" strike="noStrike" dirty="0">
                          <a:solidFill>
                            <a:srgbClr val="222222"/>
                          </a:solidFill>
                          <a:effectLst/>
                          <a:latin typeface="Arial" panose="020B0604020202020204" pitchFamily="34" charset="0"/>
                          <a:cs typeface="Arial" panose="020B0604020202020204" pitchFamily="34" charset="0"/>
                        </a:rPr>
                        <a:t>Total Events Dur. (</a:t>
                      </a:r>
                      <a:r>
                        <a:rPr lang="en-US" sz="1800" b="1" i="0" u="none" strike="noStrike" dirty="0" err="1">
                          <a:solidFill>
                            <a:srgbClr val="222222"/>
                          </a:solidFill>
                          <a:effectLst/>
                          <a:latin typeface="Arial" panose="020B0604020202020204" pitchFamily="34" charset="0"/>
                          <a:cs typeface="Arial" panose="020B0604020202020204" pitchFamily="34" charset="0"/>
                        </a:rPr>
                        <a:t>Hrs</a:t>
                      </a:r>
                      <a:r>
                        <a:rPr lang="en-US" sz="1800" b="1" i="0" u="none" strike="noStrike" dirty="0">
                          <a:solidFill>
                            <a:srgbClr val="222222"/>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5.18</a:t>
                      </a:r>
                    </a:p>
                  </a:txBody>
                  <a:tcPr marL="0" marT="0" marB="0" anchor="ctr"/>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42.17</a:t>
                      </a:r>
                    </a:p>
                  </a:txBody>
                  <a:tcPr marL="0" marT="0" marB="0" anchor="ctr"/>
                </a:tc>
                <a:extLst>
                  <a:ext uri="{0D108BD9-81ED-4DB2-BD59-A6C34878D82A}">
                    <a16:rowId xmlns:a16="http://schemas.microsoft.com/office/drawing/2014/main" val="1560095943"/>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20720</TotalTime>
  <Words>965</Words>
  <Application>Microsoft Macintosh PowerPoint</Application>
  <PresentationFormat>Custom</PresentationFormat>
  <Paragraphs>129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Joseph Picone</cp:lastModifiedBy>
  <cp:revision>357</cp:revision>
  <dcterms:created xsi:type="dcterms:W3CDTF">2015-07-15T21:31:39Z</dcterms:created>
  <dcterms:modified xsi:type="dcterms:W3CDTF">2020-11-27T03:40:53Z</dcterms:modified>
</cp:coreProperties>
</file>