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64" userDrawn="1">
          <p15:clr>
            <a:srgbClr val="A4A3A4"/>
          </p15:clr>
        </p15:guide>
        <p15:guide id="3" pos="20016" userDrawn="1">
          <p15:clr>
            <a:srgbClr val="A4A3A4"/>
          </p15:clr>
        </p15:guide>
        <p15:guide id="4" pos="22752" userDrawn="1">
          <p15:clr>
            <a:srgbClr val="A4A3A4"/>
          </p15:clr>
        </p15:guide>
        <p15:guide id="5" pos="14352" userDrawn="1">
          <p15:clr>
            <a:srgbClr val="A4A3A4"/>
          </p15:clr>
        </p15:guide>
        <p15:guide id="6" pos="8640" userDrawn="1">
          <p15:clr>
            <a:srgbClr val="A4A3A4"/>
          </p15:clr>
        </p15:guide>
        <p15:guide id="7" orient="horz" pos="9480" userDrawn="1">
          <p15:clr>
            <a:srgbClr val="A4A3A4"/>
          </p15:clr>
        </p15:guide>
        <p15:guide id="8" pos="29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Nabila Shawki" initials="NS" lastIdx="4" clrIdx="1">
    <p:extLst>
      <p:ext uri="{19B8F6BF-5375-455C-9EA6-DF929625EA0E}">
        <p15:presenceInfo xmlns:p15="http://schemas.microsoft.com/office/powerpoint/2012/main" userId="898a87b9b53413d5" providerId="Windows Live"/>
      </p:ext>
    </p:extLst>
  </p:cmAuthor>
  <p:cmAuthor id="3" name="Joseph Picone" initials="JP" lastIdx="13" clrIdx="2">
    <p:extLst>
      <p:ext uri="{19B8F6BF-5375-455C-9EA6-DF929625EA0E}">
        <p15:presenceInfo xmlns:p15="http://schemas.microsoft.com/office/powerpoint/2012/main" userId="S::picone@temple.edu::5dfa8936-62e2-4ea1-b5e9-753690ee7549" providerId="AD"/>
      </p:ext>
    </p:extLst>
  </p:cmAuthor>
  <p:cmAuthor id="4" name="Matthew Miranda" initials="MM" lastIdx="3" clrIdx="3">
    <p:extLst>
      <p:ext uri="{19B8F6BF-5375-455C-9EA6-DF929625EA0E}">
        <p15:presenceInfo xmlns:p15="http://schemas.microsoft.com/office/powerpoint/2012/main" userId="Matthew Miran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432FF"/>
    <a:srgbClr val="B30738"/>
    <a:srgbClr val="333385"/>
    <a:srgbClr val="9A2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6327" autoAdjust="0"/>
  </p:normalViewPr>
  <p:slideViewPr>
    <p:cSldViewPr snapToGrid="0">
      <p:cViewPr varScale="1">
        <p:scale>
          <a:sx n="29" d="100"/>
          <a:sy n="29" d="100"/>
        </p:scale>
        <p:origin x="2744" y="336"/>
      </p:cViewPr>
      <p:guideLst>
        <p:guide orient="horz" pos="2136"/>
        <p:guide pos="264"/>
        <p:guide pos="20016"/>
        <p:guide pos="22752"/>
        <p:guide pos="14352"/>
        <p:guide pos="8640"/>
        <p:guide orient="horz" pos="9480"/>
        <p:guide pos="2976"/>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12/12/21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dirty="0"/>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dirty="0"/>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dirty="0"/>
              <a:t>Click icon to add picture</a:t>
            </a:r>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dirty="0"/>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12/12/21</a:t>
            </a:fld>
            <a:endParaRPr lang="en-US" dirty="0"/>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dirty="0"/>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isip.piconepress.com/" TargetMode="External"/><Relationship Id="rId5" Type="http://schemas.openxmlformats.org/officeDocument/2006/relationships/hyperlink" Target="mailto:help@nedcdata.org" TargetMode="External"/><Relationship Id="rId10" Type="http://schemas.openxmlformats.org/officeDocument/2006/relationships/image" Target="../media/image6.PNG"/><Relationship Id="rId4" Type="http://schemas.openxmlformats.org/officeDocument/2006/relationships/image" Target="../media/image2.gif"/><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5" y="391589"/>
            <a:ext cx="35582065" cy="2614208"/>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b="1" dirty="0">
                <a:effectLst/>
                <a:ea typeface="Times New Roman" panose="02020603050405020304" pitchFamily="18" charset="0"/>
              </a:rPr>
              <a:t>Recent Advances in the TUH EEG Corpus:</a:t>
            </a:r>
            <a:br>
              <a:rPr lang="en-US" sz="4800" b="1" dirty="0">
                <a:effectLst/>
                <a:ea typeface="Times New Roman" panose="02020603050405020304" pitchFamily="18" charset="0"/>
              </a:rPr>
            </a:br>
            <a:r>
              <a:rPr lang="en-US" sz="4800" b="1" dirty="0">
                <a:effectLst/>
                <a:ea typeface="Times New Roman" panose="02020603050405020304" pitchFamily="18" charset="0"/>
              </a:rPr>
              <a:t>Improving the Interrater Agreement for Artifacts and Epileptiform Events</a:t>
            </a:r>
            <a:endParaRPr lang="en-US" sz="4800" dirty="0">
              <a:effectLst/>
              <a:ea typeface="Arial" panose="020B0604020202020204" pitchFamily="34" charset="0"/>
            </a:endParaRPr>
          </a:p>
          <a:p>
            <a:pPr algn="ctr"/>
            <a:r>
              <a:rPr lang="en-US" sz="3200" dirty="0">
                <a:solidFill>
                  <a:schemeClr val="tx1"/>
                </a:solidFill>
              </a:rPr>
              <a:t>G. Buckwalter, S. Chhin, S. Rahman, I. Obeid and J. Picone</a:t>
            </a: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a:latin typeface="Monotype Corsiva"/>
                <a:cs typeface="Monotype Corsiva"/>
              </a:rPr>
              <a:t>www.nedcdata.org</a:t>
            </a:r>
            <a:endParaRPr lang="en-US" sz="3200" i="1" dirty="0">
              <a:solidFill>
                <a:srgbClr val="000000"/>
              </a:solidFill>
              <a:latin typeface="Monotype Corsiva"/>
              <a:cs typeface="Monotype Corsiva"/>
            </a:endParaRPr>
          </a:p>
        </p:txBody>
      </p:sp>
      <p:sp>
        <p:nvSpPr>
          <p:cNvPr id="40" name="TextBox 39"/>
          <p:cNvSpPr txBox="1">
            <a:spLocks/>
          </p:cNvSpPr>
          <p:nvPr/>
        </p:nvSpPr>
        <p:spPr>
          <a:xfrm>
            <a:off x="457200" y="15066651"/>
            <a:ext cx="8577072" cy="1188275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3200" dirty="0"/>
              <a:t>Introduction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solidFill>
                  <a:schemeClr val="tx1"/>
                </a:solidFill>
                <a:effectLst/>
                <a:ea typeface="Calibri" panose="020F0502020204030204" pitchFamily="34" charset="0"/>
              </a:rPr>
              <a:t>In TUSZ, every seizure event that occurs in a file has been annotated.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solidFill>
                  <a:schemeClr val="tx1"/>
                </a:solidFill>
                <a:effectLst/>
                <a:ea typeface="Calibri" panose="020F0502020204030204" pitchFamily="34" charset="0"/>
              </a:rPr>
              <a:t>This latest version of the corpus uses updated annotation standards to reduce the amount of mislabeled background that was contained in seizure files. This helps machine learning algorithms reduce their false alarm rate.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solidFill>
                  <a:schemeClr val="tx1"/>
                </a:solidFill>
                <a:effectLst/>
                <a:ea typeface="Calibri" panose="020F0502020204030204" pitchFamily="34" charset="0"/>
              </a:rPr>
              <a:t>New documentation for the corpus includes:</a:t>
            </a:r>
          </a:p>
          <a:p>
            <a:pPr marL="846138" lvl="1" indent="-465138" defTabSz="695291">
              <a:lnSpc>
                <a:spcPct val="107000"/>
              </a:lnSpc>
              <a:spcBef>
                <a:spcPts val="0"/>
              </a:spcBef>
              <a:spcAft>
                <a:spcPts val="1200"/>
              </a:spcAft>
              <a:buSzPct val="75000"/>
              <a:buFont typeface="Wingdings" charset="2"/>
              <a:buChar char="q"/>
              <a:tabLst>
                <a:tab pos="379413" algn="l"/>
              </a:tabLst>
              <a:defRPr/>
            </a:pPr>
            <a:r>
              <a:rPr lang="en-US" sz="2400" dirty="0">
                <a:ea typeface="+mn-ea"/>
              </a:rPr>
              <a:t>Annotation guidelines were updated to include high frequency seizures. </a:t>
            </a:r>
          </a:p>
          <a:p>
            <a:pPr marL="846138" lvl="1" indent="-465138" defTabSz="695291">
              <a:lnSpc>
                <a:spcPct val="107000"/>
              </a:lnSpc>
              <a:spcBef>
                <a:spcPts val="0"/>
              </a:spcBef>
              <a:spcAft>
                <a:spcPts val="1200"/>
              </a:spcAft>
              <a:buSzPct val="75000"/>
              <a:buFont typeface="Wingdings" charset="2"/>
              <a:buChar char="q"/>
              <a:tabLst>
                <a:tab pos="379413" algn="l"/>
              </a:tabLst>
              <a:defRPr/>
            </a:pPr>
            <a:r>
              <a:rPr lang="en-US" sz="2400" dirty="0">
                <a:ea typeface="+mn-ea"/>
              </a:rPr>
              <a:t>The overlap of subjects in training, development, and blind evaluation was removed. </a:t>
            </a:r>
          </a:p>
          <a:p>
            <a:pPr marL="846138" lvl="1" indent="-465138" defTabSz="695291">
              <a:lnSpc>
                <a:spcPct val="107000"/>
              </a:lnSpc>
              <a:spcBef>
                <a:spcPts val="0"/>
              </a:spcBef>
              <a:spcAft>
                <a:spcPts val="1200"/>
              </a:spcAft>
              <a:buSzPct val="75000"/>
              <a:buFont typeface="Wingdings" charset="2"/>
              <a:buChar char="q"/>
              <a:tabLst>
                <a:tab pos="379413" algn="l"/>
              </a:tabLst>
              <a:defRPr/>
            </a:pPr>
            <a:r>
              <a:rPr lang="en-US" sz="2400" dirty="0">
                <a:ea typeface="+mn-ea"/>
              </a:rPr>
              <a:t>Files &gt; 1 hour were split into shorter segments to reduce computing memory requirements.</a:t>
            </a:r>
          </a:p>
          <a:p>
            <a:pPr marL="846138" lvl="1" indent="-465138" defTabSz="695291">
              <a:lnSpc>
                <a:spcPct val="107000"/>
              </a:lnSpc>
              <a:spcAft>
                <a:spcPts val="1200"/>
              </a:spcAft>
              <a:buSzPct val="75000"/>
              <a:buFont typeface="Wingdings" charset="2"/>
              <a:buChar char="q"/>
              <a:tabLst>
                <a:tab pos="379413" algn="l"/>
              </a:tabLst>
              <a:defRPr/>
            </a:pPr>
            <a:r>
              <a:rPr lang="en-US" sz="2400" dirty="0">
                <a:ea typeface="+mn-ea"/>
              </a:rPr>
              <a:t>I</a:t>
            </a:r>
            <a:r>
              <a:rPr lang="en-US" sz="2400" b="1" dirty="0">
                <a:latin typeface="Arial" pitchFamily="34" charset="0"/>
                <a:cs typeface="Arial" pitchFamily="34" charset="0"/>
              </a:rPr>
              <a:t>ncluded absence (</a:t>
            </a:r>
            <a:r>
              <a:rPr lang="en-US" sz="2400" b="1" dirty="0" err="1">
                <a:latin typeface="Arial" pitchFamily="34" charset="0"/>
                <a:cs typeface="Arial" pitchFamily="34" charset="0"/>
              </a:rPr>
              <a:t>absz</a:t>
            </a:r>
            <a:r>
              <a:rPr lang="en-US" sz="2400" b="1" dirty="0">
                <a:latin typeface="Arial" pitchFamily="34" charset="0"/>
                <a:cs typeface="Arial" pitchFamily="34" charset="0"/>
              </a:rPr>
              <a:t>), complex partial (</a:t>
            </a:r>
            <a:r>
              <a:rPr lang="en-US" sz="2400" b="1" dirty="0" err="1">
                <a:latin typeface="Arial" pitchFamily="34" charset="0"/>
                <a:cs typeface="Arial" pitchFamily="34" charset="0"/>
              </a:rPr>
              <a:t>cpsz</a:t>
            </a:r>
            <a:r>
              <a:rPr lang="en-US" sz="2400" b="1" dirty="0">
                <a:latin typeface="Arial" pitchFamily="34" charset="0"/>
                <a:cs typeface="Arial" pitchFamily="34" charset="0"/>
              </a:rPr>
              <a:t>),  generalized (</a:t>
            </a:r>
            <a:r>
              <a:rPr lang="en-US" sz="2400" b="1" dirty="0" err="1">
                <a:latin typeface="Arial" pitchFamily="34" charset="0"/>
                <a:cs typeface="Arial" pitchFamily="34" charset="0"/>
              </a:rPr>
              <a:t>gnsz</a:t>
            </a:r>
            <a:r>
              <a:rPr lang="en-US" sz="2400" b="1" dirty="0">
                <a:latin typeface="Arial" pitchFamily="34" charset="0"/>
                <a:cs typeface="Arial" pitchFamily="34" charset="0"/>
              </a:rPr>
              <a:t>)</a:t>
            </a:r>
            <a:r>
              <a:rPr lang="en-US" sz="2400" dirty="0"/>
              <a:t>, focal non-specific (</a:t>
            </a:r>
            <a:r>
              <a:rPr lang="en-US" sz="2400" b="1" dirty="0" err="1">
                <a:latin typeface="Arial" pitchFamily="34" charset="0"/>
                <a:cs typeface="Arial" pitchFamily="34" charset="0"/>
              </a:rPr>
              <a:t>fnsz</a:t>
            </a:r>
            <a:r>
              <a:rPr lang="en-US" sz="2400" b="1" dirty="0">
                <a:latin typeface="Arial" pitchFamily="34" charset="0"/>
                <a:cs typeface="Arial" pitchFamily="34" charset="0"/>
              </a:rPr>
              <a:t>), simple partial (</a:t>
            </a:r>
            <a:r>
              <a:rPr lang="en-US" sz="2400" b="1" dirty="0" err="1">
                <a:latin typeface="Arial" pitchFamily="34" charset="0"/>
                <a:cs typeface="Arial" pitchFamily="34" charset="0"/>
              </a:rPr>
              <a:t>spsz</a:t>
            </a:r>
            <a:r>
              <a:rPr lang="en-US" sz="2400" b="1" dirty="0">
                <a:latin typeface="Arial" pitchFamily="34" charset="0"/>
                <a:cs typeface="Arial" pitchFamily="34" charset="0"/>
              </a:rPr>
              <a:t>,) tonic-</a:t>
            </a:r>
            <a:r>
              <a:rPr lang="en-US" sz="2400" b="1" dirty="0" err="1">
                <a:latin typeface="Arial" pitchFamily="34" charset="0"/>
                <a:cs typeface="Arial" pitchFamily="34" charset="0"/>
              </a:rPr>
              <a:t>clonic</a:t>
            </a:r>
            <a:r>
              <a:rPr lang="en-US" sz="2400" b="1" dirty="0">
                <a:latin typeface="Arial" pitchFamily="34" charset="0"/>
                <a:cs typeface="Arial" pitchFamily="34" charset="0"/>
              </a:rPr>
              <a:t> (</a:t>
            </a:r>
            <a:r>
              <a:rPr lang="en-US" sz="2400" b="1" dirty="0" err="1">
                <a:latin typeface="Arial" pitchFamily="34" charset="0"/>
                <a:cs typeface="Arial" pitchFamily="34" charset="0"/>
              </a:rPr>
              <a:t>tcsz</a:t>
            </a:r>
            <a:r>
              <a:rPr lang="en-US" sz="2400" b="1" dirty="0">
                <a:latin typeface="Arial" pitchFamily="34" charset="0"/>
                <a:cs typeface="Arial" pitchFamily="34" charset="0"/>
              </a:rPr>
              <a:t>), and tonic (</a:t>
            </a:r>
            <a:r>
              <a:rPr lang="en-US" sz="2400" b="1" dirty="0" err="1">
                <a:latin typeface="Arial" pitchFamily="34" charset="0"/>
                <a:cs typeface="Arial" pitchFamily="34" charset="0"/>
              </a:rPr>
              <a:t>tnsz</a:t>
            </a:r>
            <a:r>
              <a:rPr lang="en-US" sz="2400" b="1" dirty="0">
                <a:latin typeface="Arial" pitchFamily="34" charset="0"/>
                <a:cs typeface="Arial" pitchFamily="34" charset="0"/>
              </a:rPr>
              <a:t>)</a:t>
            </a:r>
            <a:endParaRPr lang="en-US" sz="2400" dirty="0">
              <a:ea typeface="+mn-ea"/>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solidFill>
                  <a:schemeClr val="tx1"/>
                </a:solidFill>
                <a:ea typeface="Calibri" panose="020F0502020204030204" pitchFamily="34" charset="0"/>
              </a:rPr>
              <a:t>However, artifacts were not annotated and are a major source of error for machine learning systems.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solidFill>
                  <a:schemeClr val="tx1"/>
                </a:solidFill>
                <a:ea typeface="Calibri" panose="020F0502020204030204" pitchFamily="34" charset="0"/>
              </a:rPr>
              <a:t>In TUAR, every artifact event present in a file has been annotated. </a:t>
            </a:r>
          </a:p>
          <a:p>
            <a:pPr marL="342900" indent="-342900">
              <a:lnSpc>
                <a:spcPct val="107000"/>
              </a:lnSpc>
              <a:spcAft>
                <a:spcPts val="800"/>
              </a:spcAft>
              <a:buFont typeface="Arial" panose="020B0604020202020204" pitchFamily="34" charset="0"/>
              <a:buChar char="•"/>
              <a:tabLst>
                <a:tab pos="457200" algn="l"/>
              </a:tabLst>
            </a:pPr>
            <a:r>
              <a:rPr lang="en-US" sz="2400" dirty="0">
                <a:solidFill>
                  <a:schemeClr val="tx1"/>
                </a:solidFill>
              </a:rPr>
              <a:t>Our annotation file format was modified to use XML, which enabled multiple artifact tags to be used at one time without causing clutter. </a:t>
            </a:r>
          </a:p>
          <a:p>
            <a:pPr marL="342900" indent="-342900">
              <a:lnSpc>
                <a:spcPct val="107000"/>
              </a:lnSpc>
              <a:spcAft>
                <a:spcPts val="800"/>
              </a:spcAft>
              <a:buFont typeface="Arial" panose="020B0604020202020204" pitchFamily="34" charset="0"/>
              <a:buChar char="•"/>
              <a:tabLst>
                <a:tab pos="457200" algn="l"/>
              </a:tabLst>
            </a:pPr>
            <a:endParaRPr lang="en-US" sz="2400" dirty="0">
              <a:ea typeface="+mn-ea"/>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3200" dirty="0">
              <a:ea typeface="+mn-ea"/>
            </a:endParaRPr>
          </a:p>
        </p:txBody>
      </p:sp>
      <p:sp>
        <p:nvSpPr>
          <p:cNvPr id="38" name="Text Box 7"/>
          <p:cNvSpPr txBox="1">
            <a:spLocks noChangeArrowheads="1"/>
          </p:cNvSpPr>
          <p:nvPr/>
        </p:nvSpPr>
        <p:spPr bwMode="auto">
          <a:xfrm>
            <a:off x="457198" y="3390901"/>
            <a:ext cx="8577072" cy="1141573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anose="020B0604020202020204" pitchFamily="34" charset="0"/>
                <a:cs typeface="Arial" pitchFamily="34" charset="0"/>
              </a:rPr>
              <a:t>Abstract</a:t>
            </a:r>
          </a:p>
          <a:p>
            <a:pPr marL="342900" marR="0" lvl="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latest version of TUSZ (v1.5.3) and TUAR (v2.0.0) represents our efforts to review the quality of the annotations based on feedback from the community.  </a:t>
            </a:r>
          </a:p>
          <a:p>
            <a:pPr marL="342900" marR="0" lvl="0" indent="-342900" defTabSz="695291">
              <a:spcAft>
                <a:spcPts val="1200"/>
              </a:spcAft>
              <a:buFont typeface="Arial" panose="020B0604020202020204" pitchFamily="34" charset="0"/>
              <a:buChar char="•"/>
              <a:defRPr/>
            </a:pPr>
            <a:r>
              <a:rPr lang="en-US" sz="2400" b="1" dirty="0">
                <a:latin typeface="Arial" pitchFamily="34" charset="0"/>
                <a:cs typeface="Arial" pitchFamily="34" charset="0"/>
              </a:rPr>
              <a:t>Enhancements to TUSZ include:</a:t>
            </a:r>
          </a:p>
          <a:p>
            <a:pPr marL="846138" marR="0"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High frequency seizures (above 3 Hz frequency) were annotated.</a:t>
            </a:r>
          </a:p>
          <a:p>
            <a:pPr marL="846138" marR="0"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The overlap of subjects in training, development, and blind evaluation was removed. </a:t>
            </a:r>
          </a:p>
          <a:p>
            <a:pPr marL="846138" marR="0"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All annotations were reviewed by two annotators to ensure there is high interrater agreement among the annotators. </a:t>
            </a:r>
          </a:p>
          <a:p>
            <a:pPr marL="846138" marR="0"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Long files were split into smaller sections to eliminate memory issues in the Python code. </a:t>
            </a:r>
          </a:p>
          <a:p>
            <a:pPr marL="342900" indent="-342900" defTabSz="695291">
              <a:spcAft>
                <a:spcPts val="1200"/>
              </a:spcAft>
              <a:buFont typeface="Arial" panose="020B0604020202020204" pitchFamily="34" charset="0"/>
              <a:buChar char="•"/>
              <a:defRPr/>
            </a:pPr>
            <a:r>
              <a:rPr lang="en-US" sz="2400" b="1" dirty="0">
                <a:latin typeface="Arial" pitchFamily="34" charset="0"/>
                <a:cs typeface="Arial" pitchFamily="34" charset="0"/>
              </a:rPr>
              <a:t>Enhancements to TUAR include:</a:t>
            </a:r>
          </a:p>
          <a:p>
            <a:pPr marL="846138" marR="0"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Support of an XML format that allows annotations to be arbitrarily complex and support overlaps in time. </a:t>
            </a:r>
          </a:p>
          <a:p>
            <a:pPr marL="846138" marR="0"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Eye movements and other artifacts were annotated with greater precision.</a:t>
            </a:r>
          </a:p>
          <a:p>
            <a:pPr marL="846138" marR="0" lvl="1" indent="-465138" defTabSz="695291">
              <a:spcAft>
                <a:spcPts val="1200"/>
              </a:spcAft>
              <a:buSzPct val="75000"/>
              <a:buFont typeface="Wingdings" charset="2"/>
              <a:buChar char="q"/>
              <a:tabLst>
                <a:tab pos="379413" algn="l"/>
              </a:tabLst>
              <a:defRPr/>
            </a:pPr>
            <a:r>
              <a:rPr lang="en-US" sz="2400" b="1" dirty="0">
                <a:latin typeface="Arial" pitchFamily="34" charset="0"/>
                <a:cs typeface="Arial" pitchFamily="34" charset="0"/>
              </a:rPr>
              <a:t>Inclusion of artifact bleeding among channels</a:t>
            </a:r>
          </a:p>
          <a:p>
            <a:pPr marL="342900" marR="0" lvl="0" indent="-342900">
              <a:spcAft>
                <a:spcPts val="1200"/>
              </a:spcAft>
              <a:buFont typeface="Arial" panose="020B0604020202020204" pitchFamily="34" charset="0"/>
              <a:buChar char="•"/>
              <a:tabLst>
                <a:tab pos="457200" algn="l"/>
              </a:tabLst>
            </a:pPr>
            <a:r>
              <a:rPr lang="en-US" sz="2400" b="1" dirty="0">
                <a:latin typeface="Arial" panose="020B0604020202020204" pitchFamily="34" charset="0"/>
                <a:ea typeface="Calibri" panose="020F0502020204030204" pitchFamily="34" charset="0"/>
                <a:cs typeface="Arial" panose="020B0604020202020204" pitchFamily="34" charset="0"/>
              </a:rPr>
              <a:t>The Temple University Hospital Seizure Detection Corpus (TUSZ) and TUH EEG Artifact Corpus (TUAR) are subsets of the TUH EEG Corpus (TUEG).</a:t>
            </a:r>
          </a:p>
          <a:p>
            <a:pPr marL="342900" marR="0" lvl="0" indent="-342900">
              <a:spcAft>
                <a:spcPts val="1200"/>
              </a:spcAft>
              <a:buFont typeface="Arial" panose="020B0604020202020204" pitchFamily="34" charset="0"/>
              <a:buChar char="•"/>
              <a:tabLst>
                <a:tab pos="457200" algn="l"/>
              </a:tabLst>
            </a:pPr>
            <a:r>
              <a:rPr lang="en-US" sz="2400" b="1" dirty="0">
                <a:latin typeface="Arial" panose="020B0604020202020204" pitchFamily="34" charset="0"/>
                <a:ea typeface="Calibri" panose="020F0502020204030204" pitchFamily="34" charset="0"/>
                <a:cs typeface="Arial" panose="020B0604020202020204" pitchFamily="34" charset="0"/>
              </a:rPr>
              <a:t>TUEG currently includes over 5,000 subscribers.</a:t>
            </a:r>
          </a:p>
          <a:p>
            <a:pPr marR="0" lvl="0">
              <a:lnSpc>
                <a:spcPct val="107000"/>
              </a:lnSpc>
              <a:spcBef>
                <a:spcPts val="0"/>
              </a:spcBef>
              <a:spcAft>
                <a:spcPts val="800"/>
              </a:spcAft>
              <a:tabLst>
                <a:tab pos="457200" algn="l"/>
              </a:tabLs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2" name="Text Box 7"/>
          <p:cNvSpPr txBox="1">
            <a:spLocks noChangeArrowheads="1"/>
          </p:cNvSpPr>
          <p:nvPr/>
        </p:nvSpPr>
        <p:spPr bwMode="auto">
          <a:xfrm>
            <a:off x="18489168" y="3390899"/>
            <a:ext cx="8577072" cy="1143635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Annotation Process</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In v1.5.2, each file was reviewed by a minimum of three annotators. </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In v1.5.3, the previous annotations from v1.5.2 were reviewed using updated annotation guidelines. </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The files are divided amongst the annotators and are annotated individually.</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After each file has been reviewed once, the annotators review their annotations together. This second step is repeated to ensure complex epileptic form activity present in files is consistently accurate.</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Inter-rater agreement is quite high (kappa &gt; 0.8) for this process.</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Machine learning experiments are underway to assess the impact of the new annotations.</a:t>
            </a:r>
          </a:p>
          <a:p>
            <a:pPr marL="342900" indent="-342900" defTabSz="695291">
              <a:spcAft>
                <a:spcPts val="1200"/>
              </a:spcAft>
              <a:buClr>
                <a:schemeClr val="dk1"/>
              </a:buClr>
              <a:buSzPct val="125000"/>
              <a:buFont typeface="Arial" charset="0"/>
              <a:buChar char="•"/>
              <a:tabLst>
                <a:tab pos="342900" algn="l"/>
              </a:tabLst>
              <a:defRPr/>
            </a:pPr>
            <a:endParaRPr lang="en-US" sz="2400" b="1" dirty="0">
              <a:latin typeface="Arial" pitchFamily="34" charset="0"/>
              <a:cs typeface="Arial" pitchFamily="34" charset="0"/>
            </a:endParaRPr>
          </a:p>
        </p:txBody>
      </p:sp>
      <p:sp>
        <p:nvSpPr>
          <p:cNvPr id="39" name="Text Box 7"/>
          <p:cNvSpPr txBox="1">
            <a:spLocks noChangeArrowheads="1"/>
          </p:cNvSpPr>
          <p:nvPr/>
        </p:nvSpPr>
        <p:spPr bwMode="auto">
          <a:xfrm>
            <a:off x="27505152" y="3390899"/>
            <a:ext cx="8577072" cy="11415738"/>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File Formats</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anose="020B0604020202020204" pitchFamily="34" charset="0"/>
                <a:ea typeface="Calibri" panose="020F0502020204030204" pitchFamily="34" charset="0"/>
                <a:cs typeface="Arial" panose="020B0604020202020204" pitchFamily="34" charset="0"/>
              </a:rPr>
              <a:t>The longest duration files in the corpus can extend for hours, requiring Gbytes of memory in Python, making it difficult to annotate on laptops.</a:t>
            </a:r>
          </a:p>
          <a:p>
            <a:pPr marL="342900" indent="-342900" defTabSz="695291">
              <a:spcAft>
                <a:spcPts val="1200"/>
              </a:spcAft>
              <a:buSzPct val="125000"/>
              <a:buFont typeface="Arial" panose="020B0604020202020204" pitchFamily="34" charset="0"/>
              <a:buChar char="•"/>
              <a:tabLst>
                <a:tab pos="380981" algn="l"/>
              </a:tabLst>
              <a:defRPr/>
            </a:pPr>
            <a:r>
              <a:rPr lang="en-US" sz="2400" b="1" dirty="0">
                <a:effectLst/>
                <a:latin typeface="Arial" panose="020B0604020202020204" pitchFamily="34" charset="0"/>
                <a:ea typeface="Calibri" panose="020F0502020204030204" pitchFamily="34" charset="0"/>
                <a:cs typeface="Arial" panose="020B0604020202020204" pitchFamily="34" charset="0"/>
              </a:rPr>
              <a:t>Long files were split into smaller sections of one hour or less to eliminate these memory issues.</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anose="020B0604020202020204" pitchFamily="34" charset="0"/>
                <a:ea typeface="Calibri" panose="020F0502020204030204" pitchFamily="34" charset="0"/>
                <a:cs typeface="Arial" panose="020B0604020202020204" pitchFamily="34" charset="0"/>
              </a:rPr>
              <a:t>We also deprecated our rec file format in favor of CSV and XML formats. </a:t>
            </a:r>
            <a:r>
              <a:rPr lang="en-US" sz="2400" b="1" dirty="0">
                <a:latin typeface="Arial" panose="020B0604020202020204" pitchFamily="34" charset="0"/>
                <a:cs typeface="Arial" panose="020B0604020202020204" pitchFamily="34" charset="0"/>
              </a:rPr>
              <a:t>Our users expressed a strong preference for CSV formats because it is an easy format to manipulate in Python.</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anose="020B0604020202020204" pitchFamily="34" charset="0"/>
                <a:cs typeface="Arial" panose="020B0604020202020204" pitchFamily="34" charset="0"/>
              </a:rPr>
              <a:t>XML files allow more flexible descriptions of the annotations and allow annotations to be represented as directed graphs. </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anose="020B0604020202020204" pitchFamily="34" charset="0"/>
                <a:cs typeface="Arial" panose="020B0604020202020204" pitchFamily="34" charset="0"/>
              </a:rPr>
              <a:t>Below is a typical XML file (00000258_s002_t000):</a:t>
            </a:r>
          </a:p>
          <a:p>
            <a:pPr marL="736600" indent="-177800"/>
            <a:r>
              <a:rPr lang="en-US" sz="1400" b="1" dirty="0">
                <a:latin typeface="Arial" panose="020B0604020202020204" pitchFamily="34" charset="0"/>
                <a:cs typeface="Arial" panose="020B0604020202020204" pitchFamily="34" charset="0"/>
              </a:rPr>
              <a:t>&lt;?xml version="1.0" ?&gt;</a:t>
            </a:r>
          </a:p>
          <a:p>
            <a:pPr marL="736600" indent="-177800"/>
            <a:r>
              <a:rPr lang="en-US" sz="1400" b="1" dirty="0">
                <a:latin typeface="Arial" panose="020B0604020202020204" pitchFamily="34" charset="0"/>
                <a:cs typeface="Arial" panose="020B0604020202020204" pitchFamily="34" charset="0"/>
              </a:rPr>
              <a:t>&lt;label name="00000258_s002_t000" </a:t>
            </a:r>
            <a:r>
              <a:rPr lang="en-US" sz="1400" b="1" dirty="0" err="1">
                <a:latin typeface="Arial" panose="020B0604020202020204" pitchFamily="34" charset="0"/>
                <a:cs typeface="Arial" panose="020B0604020202020204" pitchFamily="34" charset="0"/>
              </a:rPr>
              <a:t>dtype</a:t>
            </a:r>
            <a:r>
              <a:rPr lang="en-US" sz="1400" b="1" dirty="0">
                <a:latin typeface="Arial" panose="020B0604020202020204" pitchFamily="34" charset="0"/>
                <a:cs typeface="Arial" panose="020B0604020202020204" pitchFamily="34" charset="0"/>
              </a:rPr>
              <a:t>="parent"&gt;</a:t>
            </a:r>
          </a:p>
          <a:p>
            <a:pPr marL="736600" indent="-177800"/>
            <a:r>
              <a:rPr lang="en-US" sz="1400" b="1" dirty="0">
                <a:latin typeface="Arial" panose="020B0604020202020204" pitchFamily="34" charset="0"/>
                <a:cs typeface="Arial" panose="020B0604020202020204" pitchFamily="34" charset="0"/>
              </a:rPr>
              <a:t> &lt;endpoints name="endpoints" </a:t>
            </a:r>
            <a:r>
              <a:rPr lang="en-US" sz="1400" b="1" dirty="0" err="1">
                <a:latin typeface="Arial" panose="020B0604020202020204" pitchFamily="34" charset="0"/>
                <a:cs typeface="Arial" panose="020B0604020202020204" pitchFamily="34" charset="0"/>
              </a:rPr>
              <a:t>dtype</a:t>
            </a:r>
            <a:r>
              <a:rPr lang="en-US" sz="1400" b="1" dirty="0">
                <a:latin typeface="Arial" panose="020B0604020202020204" pitchFamily="34" charset="0"/>
                <a:cs typeface="Arial" panose="020B0604020202020204" pitchFamily="34" charset="0"/>
              </a:rPr>
              <a:t>="list"&gt;[[0.0, 1.0255]]&lt;/endpoints&gt;</a:t>
            </a:r>
          </a:p>
          <a:p>
            <a:pPr marL="736600" indent="-177800"/>
            <a:r>
              <a:rPr lang="en-US" sz="1400" b="1" dirty="0">
                <a:latin typeface="Arial" panose="020B0604020202020204" pitchFamily="34" charset="0"/>
                <a:cs typeface="Arial" panose="020B0604020202020204" pitchFamily="34" charset="0"/>
              </a:rPr>
              <a:t> &lt;probability name="probability" </a:t>
            </a:r>
            <a:r>
              <a:rPr lang="en-US" sz="1400" b="1" dirty="0" err="1">
                <a:latin typeface="Arial" panose="020B0604020202020204" pitchFamily="34" charset="0"/>
                <a:cs typeface="Arial" panose="020B0604020202020204" pitchFamily="34" charset="0"/>
              </a:rPr>
              <a:t>dtype</a:t>
            </a:r>
            <a:r>
              <a:rPr lang="en-US" sz="1400" b="1" dirty="0">
                <a:latin typeface="Arial" panose="020B0604020202020204" pitchFamily="34" charset="0"/>
                <a:cs typeface="Arial" panose="020B0604020202020204" pitchFamily="34" charset="0"/>
              </a:rPr>
              <a:t>="list"&gt;[1.0, 1.0]&lt;/probability&gt;</a:t>
            </a:r>
          </a:p>
          <a:p>
            <a:pPr marL="736600" indent="-177800"/>
            <a:r>
              <a:rPr lang="en-US" sz="1400" b="1" dirty="0">
                <a:latin typeface="Arial" panose="020B0604020202020204" pitchFamily="34" charset="0"/>
                <a:cs typeface="Arial" panose="020B0604020202020204" pitchFamily="34" charset="0"/>
              </a:rPr>
              <a:t> &lt;</a:t>
            </a:r>
            <a:r>
              <a:rPr lang="en-US" sz="1400" b="1" dirty="0" err="1">
                <a:latin typeface="Arial" panose="020B0604020202020204" pitchFamily="34" charset="0"/>
                <a:cs typeface="Arial" panose="020B0604020202020204" pitchFamily="34" charset="0"/>
              </a:rPr>
              <a:t>tcp_ar</a:t>
            </a:r>
            <a:r>
              <a:rPr lang="en-US" sz="1400" b="1" dirty="0">
                <a:latin typeface="Arial" panose="020B0604020202020204" pitchFamily="34" charset="0"/>
                <a:cs typeface="Arial" panose="020B0604020202020204" pitchFamily="34" charset="0"/>
              </a:rPr>
              <a:t> name="</a:t>
            </a:r>
            <a:r>
              <a:rPr lang="en-US" sz="1400" b="1" dirty="0" err="1">
                <a:latin typeface="Arial" panose="020B0604020202020204" pitchFamily="34" charset="0"/>
                <a:cs typeface="Arial" panose="020B0604020202020204" pitchFamily="34" charset="0"/>
              </a:rPr>
              <a:t>tcp_ar</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dtype</a:t>
            </a:r>
            <a:r>
              <a:rPr lang="en-US" sz="1400" b="1" dirty="0">
                <a:latin typeface="Arial" panose="020B0604020202020204" pitchFamily="34" charset="0"/>
                <a:cs typeface="Arial" panose="020B0604020202020204" pitchFamily="34" charset="0"/>
              </a:rPr>
              <a:t>="parent"&gt;</a:t>
            </a:r>
          </a:p>
          <a:p>
            <a:pPr marL="736600" indent="-177800"/>
            <a:r>
              <a:rPr lang="en-US" sz="1400" b="1" dirty="0">
                <a:latin typeface="Arial" panose="020B0604020202020204" pitchFamily="34" charset="0"/>
                <a:cs typeface="Arial" panose="020B0604020202020204" pitchFamily="34" charset="0"/>
              </a:rPr>
              <a:t>  &lt;FP1-F7 name="FP1-F7" </a:t>
            </a:r>
            <a:r>
              <a:rPr lang="en-US" sz="1400" b="1" dirty="0" err="1">
                <a:latin typeface="Arial" panose="020B0604020202020204" pitchFamily="34" charset="0"/>
                <a:cs typeface="Arial" panose="020B0604020202020204" pitchFamily="34" charset="0"/>
              </a:rPr>
              <a:t>dtype</a:t>
            </a:r>
            <a:r>
              <a:rPr lang="en-US" sz="1400" b="1" dirty="0">
                <a:latin typeface="Arial" panose="020B0604020202020204" pitchFamily="34" charset="0"/>
                <a:cs typeface="Arial" panose="020B0604020202020204" pitchFamily="34" charset="0"/>
              </a:rPr>
              <a:t>="*"&gt;</a:t>
            </a:r>
          </a:p>
          <a:p>
            <a:pPr marL="736600" indent="-177800"/>
            <a:r>
              <a:rPr lang="en-US" sz="1400" b="1" dirty="0">
                <a:latin typeface="Arial" panose="020B0604020202020204" pitchFamily="34" charset="0"/>
                <a:cs typeface="Arial" panose="020B0604020202020204" pitchFamily="34" charset="0"/>
              </a:rPr>
              <a:t>   &lt;bckg name="bckg" </a:t>
            </a:r>
            <a:r>
              <a:rPr lang="en-US" sz="1400" b="1" dirty="0" err="1">
                <a:latin typeface="Arial" panose="020B0604020202020204" pitchFamily="34" charset="0"/>
                <a:cs typeface="Arial" panose="020B0604020202020204" pitchFamily="34" charset="0"/>
              </a:rPr>
              <a:t>dtype</a:t>
            </a:r>
            <a:r>
              <a:rPr lang="en-US" sz="1400" b="1" dirty="0">
                <a:latin typeface="Arial" panose="020B0604020202020204" pitchFamily="34" charset="0"/>
                <a:cs typeface="Arial" panose="020B0604020202020204" pitchFamily="34" charset="0"/>
              </a:rPr>
              <a:t>="parent"&gt;</a:t>
            </a:r>
          </a:p>
          <a:p>
            <a:pPr marL="736600" indent="-177800"/>
            <a:r>
              <a:rPr lang="en-US" sz="1400" b="1" dirty="0">
                <a:latin typeface="Arial" panose="020B0604020202020204" pitchFamily="34" charset="0"/>
                <a:cs typeface="Arial" panose="020B0604020202020204" pitchFamily="34" charset="0"/>
              </a:rPr>
              <a:t>    &lt;endpoints name="endpoints" </a:t>
            </a:r>
            <a:r>
              <a:rPr lang="en-US" sz="1400" b="1" dirty="0" err="1">
                <a:latin typeface="Arial" panose="020B0604020202020204" pitchFamily="34" charset="0"/>
                <a:cs typeface="Arial" panose="020B0604020202020204" pitchFamily="34" charset="0"/>
              </a:rPr>
              <a:t>dtype</a:t>
            </a:r>
            <a:r>
              <a:rPr lang="en-US" sz="1400" b="1" dirty="0">
                <a:latin typeface="Arial" panose="020B0604020202020204" pitchFamily="34" charset="0"/>
                <a:cs typeface="Arial" panose="020B0604020202020204" pitchFamily="34" charset="0"/>
              </a:rPr>
              <a:t>="list"&gt;[[0.0, 1.0255]]&lt;/endpoints&gt;</a:t>
            </a:r>
          </a:p>
          <a:p>
            <a:pPr marL="736600" indent="-177800"/>
            <a:r>
              <a:rPr lang="en-US" sz="1400" b="1" dirty="0">
                <a:latin typeface="Arial" panose="020B0604020202020204" pitchFamily="34" charset="0"/>
                <a:cs typeface="Arial" panose="020B0604020202020204" pitchFamily="34" charset="0"/>
              </a:rPr>
              <a:t>    &lt;probability name="probability" </a:t>
            </a:r>
            <a:r>
              <a:rPr lang="en-US" sz="1400" b="1" dirty="0" err="1">
                <a:latin typeface="Arial" panose="020B0604020202020204" pitchFamily="34" charset="0"/>
                <a:cs typeface="Arial" panose="020B0604020202020204" pitchFamily="34" charset="0"/>
              </a:rPr>
              <a:t>dtype</a:t>
            </a:r>
            <a:r>
              <a:rPr lang="en-US" sz="1400" b="1" dirty="0">
                <a:latin typeface="Arial" panose="020B0604020202020204" pitchFamily="34" charset="0"/>
                <a:cs typeface="Arial" panose="020B0604020202020204" pitchFamily="34" charset="0"/>
              </a:rPr>
              <a:t>="list"&gt;[1.0]&lt;/probability&gt;</a:t>
            </a:r>
          </a:p>
          <a:p>
            <a:pPr marL="736600" indent="-177800"/>
            <a:r>
              <a:rPr lang="en-US" sz="1400" b="1" dirty="0">
                <a:latin typeface="Arial" panose="020B0604020202020204" pitchFamily="34" charset="0"/>
                <a:cs typeface="Arial" panose="020B0604020202020204" pitchFamily="34" charset="0"/>
              </a:rPr>
              <a:t>   &lt;/bckg&gt;</a:t>
            </a:r>
          </a:p>
          <a:p>
            <a:pPr marL="736600" indent="-177800"/>
            <a:r>
              <a:rPr lang="en-US" sz="1400" b="1" dirty="0">
                <a:latin typeface="Arial" panose="020B0604020202020204" pitchFamily="34" charset="0"/>
                <a:cs typeface="Arial" panose="020B0604020202020204" pitchFamily="34" charset="0"/>
              </a:rPr>
              <a:t>  &lt;/FP1-F7&gt;</a:t>
            </a:r>
          </a:p>
          <a:p>
            <a:pPr marL="736600" indent="-177800"/>
            <a:r>
              <a:rPr lang="en-US" sz="1400" b="1" dirty="0">
                <a:latin typeface="Arial" panose="020B0604020202020204" pitchFamily="34" charset="0"/>
                <a:cs typeface="Arial" panose="020B0604020202020204" pitchFamily="34" charset="0"/>
              </a:rPr>
              <a:t> &lt;/</a:t>
            </a:r>
            <a:r>
              <a:rPr lang="en-US" sz="1400" b="1" dirty="0" err="1">
                <a:latin typeface="Arial" panose="020B0604020202020204" pitchFamily="34" charset="0"/>
                <a:cs typeface="Arial" panose="020B0604020202020204" pitchFamily="34" charset="0"/>
              </a:rPr>
              <a:t>tcp_ar</a:t>
            </a:r>
            <a:r>
              <a:rPr lang="en-US" sz="1400" b="1" dirty="0">
                <a:latin typeface="Arial" panose="020B0604020202020204" pitchFamily="34" charset="0"/>
                <a:cs typeface="Arial" panose="020B0604020202020204" pitchFamily="34" charset="0"/>
              </a:rPr>
              <a:t>&gt;</a:t>
            </a:r>
          </a:p>
          <a:p>
            <a:pPr marL="736600" indent="-177800">
              <a:spcAft>
                <a:spcPts val="1200"/>
              </a:spcAft>
            </a:pPr>
            <a:r>
              <a:rPr lang="en-US" sz="1400" b="1" dirty="0">
                <a:latin typeface="Arial" panose="020B0604020202020204" pitchFamily="34" charset="0"/>
                <a:cs typeface="Arial" panose="020B0604020202020204" pitchFamily="34" charset="0"/>
              </a:rPr>
              <a:t>&lt;/label&gt;</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anose="020B0604020202020204" pitchFamily="34" charset="0"/>
                <a:cs typeface="Arial" panose="020B0604020202020204" pitchFamily="34" charset="0"/>
              </a:rPr>
              <a:t>The CSV equivalent is:</a:t>
            </a:r>
          </a:p>
          <a:p>
            <a:pPr marL="736600" indent="-177800"/>
            <a:r>
              <a:rPr lang="en-US" sz="1400" b="1" dirty="0">
                <a:latin typeface="Arial" panose="020B0604020202020204" pitchFamily="34" charset="0"/>
                <a:cs typeface="Arial" panose="020B0604020202020204" pitchFamily="34" charset="0"/>
              </a:rPr>
              <a:t># version = csv_v1.0.0</a:t>
            </a:r>
          </a:p>
          <a:p>
            <a:pPr marL="736600" indent="-177800"/>
            <a:r>
              <a:rPr lang="en-US" sz="1400" b="1" dirty="0">
                <a:latin typeface="Arial" panose="020B0604020202020204" pitchFamily="34" charset="0"/>
                <a:cs typeface="Arial" panose="020B0604020202020204" pitchFamily="34" charset="0"/>
              </a:rPr>
              <a:t># montage file: C:\Users\Grace\Desktop\</a:t>
            </a:r>
            <a:r>
              <a:rPr lang="en-US" sz="1400" b="1" dirty="0" err="1">
                <a:latin typeface="Arial" panose="020B0604020202020204" pitchFamily="34" charset="0"/>
                <a:cs typeface="Arial" panose="020B0604020202020204" pitchFamily="34" charset="0"/>
              </a:rPr>
              <a:t>EEGResearch</a:t>
            </a:r>
            <a:r>
              <a:rPr lang="en-US" sz="1400" b="1" dirty="0">
                <a:latin typeface="Arial" panose="020B0604020202020204" pitchFamily="34" charset="0"/>
                <a:cs typeface="Arial" panose="020B0604020202020204" pitchFamily="34" charset="0"/>
              </a:rPr>
              <a:t>\nedc_annotator_v5.0.3\lib\</a:t>
            </a:r>
            <a:r>
              <a:rPr lang="en-US" sz="1400" b="1" dirty="0" err="1">
                <a:latin typeface="Arial" panose="020B0604020202020204" pitchFamily="34" charset="0"/>
                <a:cs typeface="Arial" panose="020B0604020202020204" pitchFamily="34" charset="0"/>
              </a:rPr>
              <a:t>ned</a:t>
            </a:r>
            <a:endParaRPr lang="en-US" sz="1400" b="1" dirty="0">
              <a:latin typeface="Arial" panose="020B0604020202020204" pitchFamily="34" charset="0"/>
              <a:cs typeface="Arial" panose="020B0604020202020204" pitchFamily="34" charset="0"/>
            </a:endParaRPr>
          </a:p>
          <a:p>
            <a:pPr marL="736600" indent="-177800"/>
            <a:r>
              <a:rPr lang="en-US" sz="1400" b="1" dirty="0">
                <a:latin typeface="Arial" panose="020B0604020202020204" pitchFamily="34" charset="0"/>
                <a:cs typeface="Arial" panose="020B0604020202020204" pitchFamily="34" charset="0"/>
              </a:rPr>
              <a:t>c_ann_eeg_tools_map_v01.txt</a:t>
            </a:r>
          </a:p>
          <a:p>
            <a:pPr marL="736600" indent="-177800"/>
            <a:r>
              <a:rPr lang="en-US" sz="1400" b="1" dirty="0">
                <a:latin typeface="Arial" panose="020B0604020202020204" pitchFamily="34" charset="0"/>
                <a:cs typeface="Arial" panose="020B0604020202020204" pitchFamily="34" charset="0"/>
              </a:rPr>
              <a:t># annotation label file: C:\Users\Grace\Desktop\</a:t>
            </a:r>
            <a:r>
              <a:rPr lang="en-US" sz="1400" b="1" dirty="0" err="1">
                <a:latin typeface="Arial" panose="020B0604020202020204" pitchFamily="34" charset="0"/>
                <a:cs typeface="Arial" panose="020B0604020202020204" pitchFamily="34" charset="0"/>
              </a:rPr>
              <a:t>EEGResearch</a:t>
            </a:r>
            <a:r>
              <a:rPr lang="en-US" sz="1400" b="1" dirty="0">
                <a:latin typeface="Arial" panose="020B0604020202020204" pitchFamily="34" charset="0"/>
                <a:cs typeface="Arial" panose="020B0604020202020204" pitchFamily="34" charset="0"/>
              </a:rPr>
              <a:t>\nedc_annotator_v5.0.</a:t>
            </a:r>
          </a:p>
          <a:p>
            <a:pPr marL="736600" indent="-177800"/>
            <a:r>
              <a:rPr lang="en-US" sz="1400" b="1" dirty="0">
                <a:latin typeface="Arial" panose="020B0604020202020204" pitchFamily="34" charset="0"/>
                <a:cs typeface="Arial" panose="020B0604020202020204" pitchFamily="34" charset="0"/>
              </a:rPr>
              <a:t>3\lib\nedc_ann_eeg_tools_map_v01.txt</a:t>
            </a:r>
          </a:p>
          <a:p>
            <a:pPr marL="736600" indent="-177800"/>
            <a:r>
              <a:rPr lang="en-US" sz="1400" b="1" dirty="0">
                <a:latin typeface="Arial" panose="020B0604020202020204" pitchFamily="34" charset="0"/>
                <a:cs typeface="Arial" panose="020B0604020202020204" pitchFamily="34" charset="0"/>
              </a:rPr>
              <a:t>#</a:t>
            </a:r>
          </a:p>
          <a:p>
            <a:pPr marL="736600" indent="-177800"/>
            <a:r>
              <a:rPr lang="en-US" sz="1400" b="1" dirty="0">
                <a:latin typeface="Arial" panose="020B0604020202020204" pitchFamily="34" charset="0"/>
                <a:cs typeface="Arial" panose="020B0604020202020204" pitchFamily="34" charset="0"/>
              </a:rPr>
              <a:t>00000258_s002_t000, FP1-F7, 0.0000, 1.0255, bckg, 1.0000</a:t>
            </a:r>
          </a:p>
          <a:p>
            <a:pPr defTabSz="695291">
              <a:spcAft>
                <a:spcPts val="1200"/>
              </a:spcAft>
              <a:buSzPct val="125000"/>
              <a:tabLst>
                <a:tab pos="380981" algn="l"/>
              </a:tabLst>
              <a:defRPr/>
            </a:pPr>
            <a:endParaRPr lang="en-US" sz="2400" b="1" dirty="0">
              <a:latin typeface="Arial" panose="020B0604020202020204" pitchFamily="34" charset="0"/>
              <a:cs typeface="Arial" panose="020B0604020202020204" pitchFamily="34" charset="0"/>
            </a:endParaRPr>
          </a:p>
        </p:txBody>
      </p:sp>
      <p:sp>
        <p:nvSpPr>
          <p:cNvPr id="47" name="Text Box 7"/>
          <p:cNvSpPr txBox="1">
            <a:spLocks noChangeArrowheads="1"/>
          </p:cNvSpPr>
          <p:nvPr/>
        </p:nvSpPr>
        <p:spPr bwMode="auto">
          <a:xfrm>
            <a:off x="27505151" y="15066650"/>
            <a:ext cx="8577072" cy="1187845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a:t>
            </a:r>
          </a:p>
          <a:p>
            <a:pPr marL="342900" indent="-342900" defTabSz="695291">
              <a:spcAft>
                <a:spcPts val="6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These corpora and supporting tools are open source and freely available at:</a:t>
            </a:r>
          </a:p>
          <a:p>
            <a:pPr marL="471488" defTabSz="695291">
              <a:spcAft>
                <a:spcPts val="600"/>
              </a:spcAft>
              <a:buSzPct val="125000"/>
              <a:defRPr/>
            </a:pPr>
            <a:r>
              <a:rPr lang="en-US" sz="2400" b="1" u="sng" dirty="0">
                <a:solidFill>
                  <a:srgbClr val="0070C0"/>
                </a:solidFill>
                <a:latin typeface="Arial" pitchFamily="34" charset="0"/>
                <a:cs typeface="Arial" pitchFamily="34" charset="0"/>
              </a:rPr>
              <a:t>https://www.isip.piconepress.com/projects/tuh_eeg</a:t>
            </a:r>
          </a:p>
          <a:p>
            <a:pPr marL="344488" defTabSz="695291">
              <a:spcAft>
                <a:spcPts val="1200"/>
              </a:spcAft>
              <a:buSzPct val="125000"/>
              <a:defRPr/>
            </a:pPr>
            <a:r>
              <a:rPr lang="en-US" sz="2400" b="1" dirty="0">
                <a:latin typeface="Arial" pitchFamily="34" charset="0"/>
                <a:cs typeface="Arial" pitchFamily="34" charset="0"/>
              </a:rPr>
              <a:t>For further information, contact </a:t>
            </a:r>
            <a:r>
              <a:rPr lang="en-US" sz="2400" b="1" dirty="0">
                <a:latin typeface="Arial" pitchFamily="34" charset="0"/>
                <a:cs typeface="Arial" pitchFamily="34" charset="0"/>
                <a:hlinkClick r:id="rId5"/>
              </a:rPr>
              <a:t>help@nedcdata.org</a:t>
            </a:r>
            <a:r>
              <a:rPr lang="en-US" sz="2400" b="1" dirty="0">
                <a:latin typeface="Arial" pitchFamily="34" charset="0"/>
                <a:cs typeface="Arial" pitchFamily="34" charset="0"/>
              </a:rPr>
              <a:t>.</a:t>
            </a:r>
          </a:p>
          <a:p>
            <a:pPr marL="342900" indent="-342900" defTabSz="695291">
              <a:spcAft>
                <a:spcPts val="3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Future release plans include:</a:t>
            </a:r>
          </a:p>
          <a:p>
            <a:pPr defTabSz="695291">
              <a:spcAft>
                <a:spcPts val="1200"/>
              </a:spcAft>
              <a:buSzPct val="125000"/>
              <a:tabLst>
                <a:tab pos="380981" algn="l"/>
              </a:tabLst>
              <a:defRPr/>
            </a:pPr>
            <a:r>
              <a:rPr lang="en-US" sz="3200" b="1" dirty="0">
                <a:solidFill>
                  <a:srgbClr val="333399"/>
                </a:solidFill>
                <a:latin typeface="Arial" pitchFamily="34" charset="0"/>
                <a:cs typeface="Arial" pitchFamily="34" charset="0"/>
              </a:rPr>
              <a:t>Acknowledgements</a:t>
            </a:r>
            <a:endParaRPr lang="en-US" sz="3200" b="1" dirty="0">
              <a:latin typeface="Arial" pitchFamily="34" charset="0"/>
              <a:cs typeface="Arial" pitchFamily="34" charset="0"/>
            </a:endParaRP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Science Foundation Partnership for Innovation award no. IIP-1827565. Any opinions, findings, and conclusions or recommendations expressed in this material are those of the author(s) and do not necessarily reflect the official views of any of these organizations.</a:t>
            </a:r>
          </a:p>
          <a:p>
            <a:pPr marL="342900" indent="-342900" defTabSz="695291">
              <a:spcBef>
                <a:spcPts val="0"/>
              </a:spcBef>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We are deeply indebted to Dr. Mercedes Jacobson for her continued support of this project, and to Dr. Vinit Shah, a recent PhD graduate from our program, who was instrumental in training our annotators.</a:t>
            </a:r>
          </a:p>
        </p:txBody>
      </p:sp>
      <p:sp>
        <p:nvSpPr>
          <p:cNvPr id="15" name="Text Box 7"/>
          <p:cNvSpPr txBox="1">
            <a:spLocks noChangeArrowheads="1"/>
          </p:cNvSpPr>
          <p:nvPr/>
        </p:nvSpPr>
        <p:spPr bwMode="auto">
          <a:xfrm>
            <a:off x="18489168" y="15066650"/>
            <a:ext cx="8577072" cy="1187845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Updated Annotation Guidelines</a:t>
            </a:r>
          </a:p>
          <a:p>
            <a:pPr marL="342900" indent="-342900" defTabSz="695291">
              <a:spcAft>
                <a:spcPts val="1200"/>
              </a:spcAft>
              <a:buClr>
                <a:schemeClr val="dk1"/>
              </a:buClr>
              <a:buSzPct val="125000"/>
              <a:buFont typeface="Arial" charset="0"/>
              <a:buChar char="•"/>
              <a:defRPr/>
            </a:pPr>
            <a:r>
              <a:rPr lang="en-US" sz="2400" b="1" dirty="0">
                <a:latin typeface="Arial" pitchFamily="34" charset="0"/>
                <a:cs typeface="Arial" pitchFamily="34" charset="0"/>
              </a:rPr>
              <a:t>The official annotation guidelines used by NEDC can be found here: https://www</a:t>
            </a:r>
            <a:r>
              <a:rPr lang="en-US" sz="2400" b="1" dirty="0">
                <a:latin typeface="Arial" pitchFamily="34" charset="0"/>
                <a:cs typeface="Arial" pitchFamily="34" charset="0"/>
                <a:hlinkClick r:id="rId6">
                  <a:extLst>
                    <a:ext uri="{A12FA001-AC4F-418D-AE19-62706E023703}">
                      <ahyp:hlinkClr xmlns:ahyp="http://schemas.microsoft.com/office/drawing/2018/hyperlinkcolor" val="tx"/>
                    </a:ext>
                  </a:extLst>
                </a:hlinkClick>
              </a:rPr>
              <a:t>.</a:t>
            </a:r>
            <a:r>
              <a:rPr lang="en-US" sz="2400" b="1" dirty="0">
                <a:latin typeface="Arial" pitchFamily="34" charset="0"/>
                <a:cs typeface="Arial" pitchFamily="34" charset="0"/>
              </a:rPr>
              <a:t>isip.piconepress.com/ publications/ reports/2020/</a:t>
            </a:r>
            <a:r>
              <a:rPr lang="en-US" sz="2400" b="1" dirty="0" err="1">
                <a:latin typeface="Arial" pitchFamily="34" charset="0"/>
                <a:cs typeface="Arial" pitchFamily="34" charset="0"/>
              </a:rPr>
              <a:t>tuh_eeg</a:t>
            </a:r>
            <a:r>
              <a:rPr lang="en-US" sz="2400" b="1" dirty="0">
                <a:latin typeface="Arial" pitchFamily="34" charset="0"/>
                <a:cs typeface="Arial" pitchFamily="34" charset="0"/>
              </a:rPr>
              <a:t>/annotations/.</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High frequency seizures have a frequency greater than 3 Hz. These seizures were not previously annotated in v1.5.2. </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In v1.5.2 there were 718 seizures, while in v1.5.3 there were 843 seizures annotated. </a:t>
            </a: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Instead of using only general seizures (</a:t>
            </a:r>
            <a:r>
              <a:rPr lang="en-US" sz="2400" b="1" dirty="0" err="1">
                <a:latin typeface="Arial" pitchFamily="34" charset="0"/>
                <a:cs typeface="Arial" pitchFamily="34" charset="0"/>
              </a:rPr>
              <a:t>gnsz</a:t>
            </a:r>
            <a:r>
              <a:rPr lang="en-US" sz="2400" b="1" dirty="0">
                <a:latin typeface="Arial" pitchFamily="34" charset="0"/>
                <a:cs typeface="Arial" pitchFamily="34" charset="0"/>
              </a:rPr>
              <a:t>) and focal seizures (</a:t>
            </a:r>
            <a:r>
              <a:rPr lang="en-US" sz="2400" b="1" dirty="0" err="1">
                <a:latin typeface="Arial" pitchFamily="34" charset="0"/>
                <a:cs typeface="Arial" pitchFamily="34" charset="0"/>
              </a:rPr>
              <a:t>fnsz</a:t>
            </a:r>
            <a:r>
              <a:rPr lang="en-US" sz="2400" b="1" dirty="0">
                <a:latin typeface="Arial" pitchFamily="34" charset="0"/>
                <a:cs typeface="Arial" pitchFamily="34" charset="0"/>
              </a:rPr>
              <a:t>) tags, the specific types of seizures were also annotated, including </a:t>
            </a:r>
            <a:r>
              <a:rPr lang="en-US" sz="2400" b="1" dirty="0" err="1">
                <a:latin typeface="Arial" pitchFamily="34" charset="0"/>
                <a:cs typeface="Arial" pitchFamily="34" charset="0"/>
              </a:rPr>
              <a:t>absz</a:t>
            </a:r>
            <a:r>
              <a:rPr lang="en-US" sz="2400" b="1" dirty="0">
                <a:latin typeface="Arial" pitchFamily="34" charset="0"/>
                <a:cs typeface="Arial" pitchFamily="34" charset="0"/>
              </a:rPr>
              <a:t>, </a:t>
            </a:r>
            <a:r>
              <a:rPr lang="en-US" sz="2400" b="1" dirty="0" err="1">
                <a:latin typeface="Arial" pitchFamily="34" charset="0"/>
                <a:cs typeface="Arial" pitchFamily="34" charset="0"/>
              </a:rPr>
              <a:t>cpsz</a:t>
            </a:r>
            <a:r>
              <a:rPr lang="en-US" sz="2400" b="1" dirty="0">
                <a:latin typeface="Arial" pitchFamily="34" charset="0"/>
                <a:cs typeface="Arial" pitchFamily="34" charset="0"/>
              </a:rPr>
              <a:t>, </a:t>
            </a:r>
            <a:r>
              <a:rPr lang="en-US" sz="2400" b="1" dirty="0" err="1">
                <a:latin typeface="Arial" pitchFamily="34" charset="0"/>
                <a:cs typeface="Arial" pitchFamily="34" charset="0"/>
              </a:rPr>
              <a:t>fnsz</a:t>
            </a:r>
            <a:r>
              <a:rPr lang="en-US" sz="2400" b="1" dirty="0">
                <a:latin typeface="Arial" pitchFamily="34" charset="0"/>
                <a:cs typeface="Arial" pitchFamily="34" charset="0"/>
              </a:rPr>
              <a:t>, </a:t>
            </a:r>
            <a:r>
              <a:rPr lang="en-US" sz="2400" b="1" dirty="0" err="1">
                <a:latin typeface="Arial" pitchFamily="34" charset="0"/>
                <a:cs typeface="Arial" pitchFamily="34" charset="0"/>
              </a:rPr>
              <a:t>spsz</a:t>
            </a:r>
            <a:r>
              <a:rPr lang="en-US" sz="2400" b="1" dirty="0">
                <a:latin typeface="Arial" pitchFamily="34" charset="0"/>
                <a:cs typeface="Arial" pitchFamily="34" charset="0"/>
              </a:rPr>
              <a:t>, </a:t>
            </a:r>
            <a:r>
              <a:rPr lang="en-US" sz="2400" b="1" dirty="0" err="1">
                <a:latin typeface="Arial" pitchFamily="34" charset="0"/>
                <a:cs typeface="Arial" pitchFamily="34" charset="0"/>
              </a:rPr>
              <a:t>tcsz</a:t>
            </a:r>
            <a:r>
              <a:rPr lang="en-US" sz="2400" b="1" dirty="0">
                <a:latin typeface="Arial" pitchFamily="34" charset="0"/>
                <a:cs typeface="Arial" pitchFamily="34" charset="0"/>
              </a:rPr>
              <a:t>, and </a:t>
            </a:r>
            <a:r>
              <a:rPr lang="en-US" sz="2400" b="1" dirty="0" err="1">
                <a:latin typeface="Arial" pitchFamily="34" charset="0"/>
                <a:cs typeface="Arial" pitchFamily="34" charset="0"/>
              </a:rPr>
              <a:t>tnsz</a:t>
            </a:r>
            <a:endParaRPr lang="en-US" sz="2400" b="1" dirty="0">
              <a:latin typeface="Arial" pitchFamily="34" charset="0"/>
              <a:cs typeface="Arial" pitchFamily="34" charset="0"/>
            </a:endParaRPr>
          </a:p>
          <a:p>
            <a:pPr marL="342900" indent="-342900" defTabSz="695291">
              <a:spcAft>
                <a:spcPts val="1200"/>
              </a:spcAft>
              <a:buClr>
                <a:schemeClr val="dk1"/>
              </a:buClr>
              <a:buSzPct val="125000"/>
              <a:buFont typeface="Arial" charset="0"/>
              <a:buChar char="•"/>
              <a:tabLst>
                <a:tab pos="342900" algn="l"/>
              </a:tabLst>
              <a:defRPr/>
            </a:pPr>
            <a:r>
              <a:rPr lang="en-US" sz="2400" b="1" dirty="0">
                <a:latin typeface="Arial" pitchFamily="34" charset="0"/>
                <a:cs typeface="Arial" pitchFamily="34" charset="0"/>
              </a:rPr>
              <a:t>All annotations were reviewed by two annotators to ensure accuracy and consistency among annotators. </a:t>
            </a:r>
          </a:p>
          <a:p>
            <a:pPr defTabSz="695291">
              <a:spcAft>
                <a:spcPts val="1200"/>
              </a:spcAft>
              <a:buClr>
                <a:schemeClr val="dk1"/>
              </a:buClr>
              <a:buSzPct val="125000"/>
              <a:tabLst>
                <a:tab pos="342900" algn="l"/>
              </a:tabLst>
              <a:defRPr/>
            </a:pPr>
            <a:endParaRPr lang="en-US" sz="1600" b="1" dirty="0">
              <a:latin typeface="Arial" pitchFamily="34" charset="0"/>
              <a:cs typeface="Arial" pitchFamily="34" charset="0"/>
            </a:endParaRPr>
          </a:p>
        </p:txBody>
      </p:sp>
      <p:sp>
        <p:nvSpPr>
          <p:cNvPr id="17" name="Text Box 7"/>
          <p:cNvSpPr txBox="1">
            <a:spLocks noChangeArrowheads="1"/>
          </p:cNvSpPr>
          <p:nvPr/>
        </p:nvSpPr>
        <p:spPr bwMode="auto">
          <a:xfrm>
            <a:off x="9473184" y="15049501"/>
            <a:ext cx="8577072" cy="11925298"/>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TUH EEG Artifact Corpus (TUAR: v2.1.0)</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This is a subset of TUH EEG (TUEG) developed to differentiate artifacts from seizure activity.</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The types of annotation tags include eye movement (</a:t>
            </a:r>
            <a:r>
              <a:rPr lang="en-US" sz="2400" b="1" dirty="0" err="1">
                <a:latin typeface="Arial" pitchFamily="34" charset="0"/>
                <a:cs typeface="Arial" pitchFamily="34" charset="0"/>
              </a:rPr>
              <a:t>eyem</a:t>
            </a:r>
            <a:r>
              <a:rPr lang="en-US" sz="2400" b="1" dirty="0">
                <a:latin typeface="Arial" pitchFamily="34" charset="0"/>
                <a:cs typeface="Arial" pitchFamily="34" charset="0"/>
              </a:rPr>
              <a:t>), muscle (</a:t>
            </a:r>
            <a:r>
              <a:rPr lang="en-US" sz="2400" b="1" dirty="0" err="1">
                <a:latin typeface="Arial" pitchFamily="34" charset="0"/>
                <a:cs typeface="Arial" pitchFamily="34" charset="0"/>
              </a:rPr>
              <a:t>musc</a:t>
            </a:r>
            <a:r>
              <a:rPr lang="en-US" sz="2400" b="1" dirty="0">
                <a:latin typeface="Arial" pitchFamily="34" charset="0"/>
                <a:cs typeface="Arial" pitchFamily="34" charset="0"/>
              </a:rPr>
              <a:t>), shivering (shiv), chewing (chew), and electrode (</a:t>
            </a:r>
            <a:r>
              <a:rPr lang="en-US" sz="2400" b="1" dirty="0" err="1">
                <a:latin typeface="Arial" pitchFamily="34" charset="0"/>
                <a:cs typeface="Arial" pitchFamily="34" charset="0"/>
              </a:rPr>
              <a:t>elec</a:t>
            </a:r>
            <a:r>
              <a:rPr lang="en-US" sz="2400" b="1" dirty="0">
                <a:latin typeface="Arial" pitchFamily="34" charset="0"/>
                <a:cs typeface="Arial" pitchFamily="34" charset="0"/>
              </a:rPr>
              <a:t>).</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In the case of multiple simultaneous artifact events, there are coupled tags (ex: </a:t>
            </a:r>
            <a:r>
              <a:rPr lang="en-US" sz="2400" b="1" dirty="0" err="1">
                <a:latin typeface="Arial" pitchFamily="34" charset="0"/>
                <a:cs typeface="Arial" pitchFamily="34" charset="0"/>
              </a:rPr>
              <a:t>musc+elec</a:t>
            </a:r>
            <a:r>
              <a:rPr lang="en-US" sz="2400" b="1" dirty="0">
                <a:latin typeface="Arial" pitchFamily="34" charset="0"/>
                <a:cs typeface="Arial" pitchFamily="34" charset="0"/>
              </a:rPr>
              <a:t>).</a:t>
            </a:r>
          </a:p>
          <a:p>
            <a:pPr marL="342900" indent="-342900" defTabSz="695291">
              <a:spcAft>
                <a:spcPts val="376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Eye movement is often mistaken as seizure activity as seen below:</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TUAR v2.1.0 consists of eye movements that were annotated individually, as opposed to one continuous tag. </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There are 310 files, 259 sessions, and 213 patients in the TUAR Corpus. It has been a popular choice to benchmark the performance of artifact detection. </a:t>
            </a:r>
          </a:p>
          <a:p>
            <a:pPr marL="342900" indent="-342900" defTabSz="695291">
              <a:spcAft>
                <a:spcPts val="1200"/>
              </a:spcAft>
              <a:buSzPct val="125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p:txBody>
      </p:sp>
      <p:graphicFrame>
        <p:nvGraphicFramePr>
          <p:cNvPr id="26" name="Table 25">
            <a:extLst>
              <a:ext uri="{FF2B5EF4-FFF2-40B4-BE49-F238E27FC236}">
                <a16:creationId xmlns:a16="http://schemas.microsoft.com/office/drawing/2014/main" id="{9908F806-B27A-0840-94ED-82EB930FB0F6}"/>
              </a:ext>
            </a:extLst>
          </p:cNvPr>
          <p:cNvGraphicFramePr>
            <a:graphicFrameLocks noGrp="1"/>
          </p:cNvGraphicFramePr>
          <p:nvPr>
            <p:extLst>
              <p:ext uri="{D42A27DB-BD31-4B8C-83A1-F6EECF244321}">
                <p14:modId xmlns:p14="http://schemas.microsoft.com/office/powerpoint/2010/main" val="3805280170"/>
              </p:ext>
            </p:extLst>
          </p:nvPr>
        </p:nvGraphicFramePr>
        <p:xfrm>
          <a:off x="28064777" y="18264003"/>
          <a:ext cx="7512059" cy="3297810"/>
        </p:xfrm>
        <a:graphic>
          <a:graphicData uri="http://schemas.openxmlformats.org/drawingml/2006/table">
            <a:tbl>
              <a:tblPr firstRow="1" bandRow="1">
                <a:tableStyleId>{073A0DAA-6AF3-43AB-8588-CEC1D06C72B9}</a:tableStyleId>
              </a:tblPr>
              <a:tblGrid>
                <a:gridCol w="1251366">
                  <a:extLst>
                    <a:ext uri="{9D8B030D-6E8A-4147-A177-3AD203B41FA5}">
                      <a16:colId xmlns:a16="http://schemas.microsoft.com/office/drawing/2014/main" val="398926950"/>
                    </a:ext>
                  </a:extLst>
                </a:gridCol>
                <a:gridCol w="1055031">
                  <a:extLst>
                    <a:ext uri="{9D8B030D-6E8A-4147-A177-3AD203B41FA5}">
                      <a16:colId xmlns:a16="http://schemas.microsoft.com/office/drawing/2014/main" val="1010640316"/>
                    </a:ext>
                  </a:extLst>
                </a:gridCol>
                <a:gridCol w="3798112">
                  <a:extLst>
                    <a:ext uri="{9D8B030D-6E8A-4147-A177-3AD203B41FA5}">
                      <a16:colId xmlns:a16="http://schemas.microsoft.com/office/drawing/2014/main" val="2424669095"/>
                    </a:ext>
                  </a:extLst>
                </a:gridCol>
                <a:gridCol w="1407550">
                  <a:extLst>
                    <a:ext uri="{9D8B030D-6E8A-4147-A177-3AD203B41FA5}">
                      <a16:colId xmlns:a16="http://schemas.microsoft.com/office/drawing/2014/main" val="1600190794"/>
                    </a:ext>
                  </a:extLst>
                </a:gridCol>
              </a:tblGrid>
              <a:tr h="659562">
                <a:tc>
                  <a:txBody>
                    <a:bodyPr/>
                    <a:lstStyle/>
                    <a:p>
                      <a:pPr algn="ctr"/>
                      <a:r>
                        <a:rPr lang="en-US" sz="1800" b="1" i="0" kern="1200" dirty="0">
                          <a:solidFill>
                            <a:schemeClr val="tx1"/>
                          </a:solidFill>
                          <a:latin typeface="Arial" panose="020B0604020202020204" pitchFamily="34" charset="0"/>
                          <a:ea typeface="+mn-ea"/>
                          <a:cs typeface="Arial" panose="020B0604020202020204" pitchFamily="34" charset="0"/>
                        </a:rPr>
                        <a:t>Database</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Version</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Description</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Expected Date</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68298334"/>
                  </a:ext>
                </a:extLst>
              </a:tr>
              <a:tr h="659562">
                <a:tc>
                  <a:txBody>
                    <a:bodyPr/>
                    <a:lstStyle/>
                    <a:p>
                      <a:pPr algn="ctr"/>
                      <a:r>
                        <a:rPr lang="en-US" sz="1800" b="1" dirty="0">
                          <a:latin typeface="Arial" panose="020B0604020202020204" pitchFamily="34" charset="0"/>
                          <a:cs typeface="Arial" panose="020B0604020202020204" pitchFamily="34" charset="0"/>
                        </a:rPr>
                        <a:t>TUSZ</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v1.5.3</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kern="1200" dirty="0">
                          <a:solidFill>
                            <a:schemeClr val="dk1"/>
                          </a:solidFill>
                          <a:effectLst/>
                          <a:latin typeface="Arial" panose="020B0604020202020204" pitchFamily="34" charset="0"/>
                          <a:ea typeface="+mn-ea"/>
                          <a:cs typeface="Arial" panose="020B0604020202020204" pitchFamily="34" charset="0"/>
                        </a:rPr>
                        <a:t>Improved annotations of /dev and elimination of patient overlap</a:t>
                      </a:r>
                      <a:endParaRPr lang="en-US" sz="1800" b="1" dirty="0">
                        <a:latin typeface="Arial" panose="020B0604020202020204" pitchFamily="34" charset="0"/>
                        <a:cs typeface="Arial" panose="020B0604020202020204" pitchFamily="34" charset="0"/>
                      </a:endParaRP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December 2021</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279994"/>
                  </a:ext>
                </a:extLst>
              </a:tr>
              <a:tr h="659562">
                <a:tc>
                  <a:txBody>
                    <a:bodyPr/>
                    <a:lstStyle/>
                    <a:p>
                      <a:pPr algn="ctr"/>
                      <a:r>
                        <a:rPr lang="en-US" sz="1800" b="1" dirty="0">
                          <a:latin typeface="Arial" panose="020B0604020202020204" pitchFamily="34" charset="0"/>
                          <a:cs typeface="Arial" panose="020B0604020202020204" pitchFamily="34" charset="0"/>
                        </a:rPr>
                        <a:t>TUAR</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v2.1.0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Improved annotations of eye movement</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December 2021</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8267140"/>
                  </a:ext>
                </a:extLst>
              </a:tr>
              <a:tr h="659562">
                <a:tc>
                  <a:txBody>
                    <a:bodyPr/>
                    <a:lstStyle/>
                    <a:p>
                      <a:pPr algn="ctr"/>
                      <a:r>
                        <a:rPr lang="en-US" sz="1800" b="1" dirty="0">
                          <a:latin typeface="Arial" panose="020B0604020202020204" pitchFamily="34" charset="0"/>
                          <a:cs typeface="Arial" panose="020B0604020202020204" pitchFamily="34" charset="0"/>
                        </a:rPr>
                        <a:t>TUSZ</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v1.5.4</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Improved annotations of /train </a:t>
                      </a:r>
                    </a:p>
                    <a:p>
                      <a:pPr algn="ctr"/>
                      <a:r>
                        <a:rPr lang="en-US" sz="1800" b="1" dirty="0">
                          <a:latin typeface="Arial" panose="020B0604020202020204" pitchFamily="34" charset="0"/>
                          <a:cs typeface="Arial" panose="020B0604020202020204" pitchFamily="34" charset="0"/>
                        </a:rPr>
                        <a:t>and /eval</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March 2022</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5659303"/>
                  </a:ext>
                </a:extLst>
              </a:tr>
              <a:tr h="659562">
                <a:tc>
                  <a:txBody>
                    <a:bodyPr/>
                    <a:lstStyle/>
                    <a:p>
                      <a:pPr algn="ctr"/>
                      <a:r>
                        <a:rPr lang="en-US" sz="1800" b="1" dirty="0">
                          <a:latin typeface="Arial" panose="020B0604020202020204" pitchFamily="34" charset="0"/>
                          <a:cs typeface="Arial" panose="020B0604020202020204" pitchFamily="34" charset="0"/>
                        </a:rPr>
                        <a:t>TUEG</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v2.0.0</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Includes data from 2016-2021</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latin typeface="Arial" panose="020B0604020202020204" pitchFamily="34" charset="0"/>
                          <a:cs typeface="Arial" panose="020B0604020202020204" pitchFamily="34" charset="0"/>
                        </a:rPr>
                        <a:t>May</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2022</a:t>
                      </a:r>
                    </a:p>
                  </a:txBody>
                  <a:tcPr marL="31651" marR="31651" marT="15827" marB="158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0457245"/>
                  </a:ext>
                </a:extLst>
              </a:tr>
            </a:tbl>
          </a:graphicData>
        </a:graphic>
      </p:graphicFrame>
      <p:pic>
        <p:nvPicPr>
          <p:cNvPr id="24" name="Picture 23" descr="Graphical user interface, application&#10;&#10;Description automatically generated">
            <a:extLst>
              <a:ext uri="{FF2B5EF4-FFF2-40B4-BE49-F238E27FC236}">
                <a16:creationId xmlns:a16="http://schemas.microsoft.com/office/drawing/2014/main" id="{09080B5F-F5E6-4FFA-B3D4-C559EE43FB6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10070" y="22240124"/>
            <a:ext cx="8147460" cy="4387204"/>
          </a:xfrm>
          <a:prstGeom prst="rect">
            <a:avLst/>
          </a:prstGeom>
          <a:noFill/>
          <a:ln>
            <a:noFill/>
          </a:ln>
        </p:spPr>
      </p:pic>
      <p:pic>
        <p:nvPicPr>
          <p:cNvPr id="21" name="Picture 20" descr="Graphical user interface, application&#10;&#10;Description automatically generated">
            <a:extLst>
              <a:ext uri="{FF2B5EF4-FFF2-40B4-BE49-F238E27FC236}">
                <a16:creationId xmlns:a16="http://schemas.microsoft.com/office/drawing/2014/main" id="{6309424C-4C61-44D1-8F86-B89B761AA608}"/>
              </a:ext>
            </a:extLst>
          </p:cNvPr>
          <p:cNvPicPr>
            <a:picLocks noChangeAspect="1"/>
          </p:cNvPicPr>
          <p:nvPr/>
        </p:nvPicPr>
        <p:blipFill rotWithShape="1">
          <a:blip r:embed="rId8"/>
          <a:srcRect l="25160" t="21218" r="2125" b="14772"/>
          <a:stretch/>
        </p:blipFill>
        <p:spPr bwMode="auto">
          <a:xfrm>
            <a:off x="10047364" y="19821468"/>
            <a:ext cx="7438081" cy="4365307"/>
          </a:xfrm>
          <a:prstGeom prst="rect">
            <a:avLst/>
          </a:prstGeom>
          <a:ln>
            <a:noFill/>
          </a:ln>
          <a:extLst>
            <a:ext uri="{53640926-AAD7-44D8-BBD7-CCE9431645EC}">
              <a14:shadowObscured xmlns:a14="http://schemas.microsoft.com/office/drawing/2010/main"/>
            </a:ext>
          </a:extLst>
        </p:spPr>
      </p:pic>
      <p:sp>
        <p:nvSpPr>
          <p:cNvPr id="20" name="Text Box 7">
            <a:extLst>
              <a:ext uri="{FF2B5EF4-FFF2-40B4-BE49-F238E27FC236}">
                <a16:creationId xmlns:a16="http://schemas.microsoft.com/office/drawing/2014/main" id="{7B42F6C6-BACC-4F63-A766-EF20266F75A3}"/>
              </a:ext>
            </a:extLst>
          </p:cNvPr>
          <p:cNvSpPr txBox="1">
            <a:spLocks noChangeArrowheads="1"/>
          </p:cNvSpPr>
          <p:nvPr/>
        </p:nvSpPr>
        <p:spPr bwMode="auto">
          <a:xfrm>
            <a:off x="9473182" y="3411512"/>
            <a:ext cx="8577072" cy="11415738"/>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TUH EEG Seizure Corpus (TUSZ: v1.5.3) </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anose="020B0604020202020204" pitchFamily="34" charset="0"/>
                <a:cs typeface="Arial" panose="020B0604020202020204" pitchFamily="34" charset="0"/>
              </a:rPr>
              <a:t>This is a subset of TUH EEG (TUEG) developed to identify seizure activity</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anose="020B0604020202020204" pitchFamily="34" charset="0"/>
                <a:cs typeface="Arial" panose="020B0604020202020204" pitchFamily="34" charset="0"/>
              </a:rPr>
              <a:t>In v1.5.3, there are three subsets; development, training, and blind evaluations</a:t>
            </a:r>
          </a:p>
          <a:p>
            <a:pPr marL="342900" indent="-342900" defTabSz="695291">
              <a:spcAft>
                <a:spcPts val="1200"/>
              </a:spcAft>
              <a:buSzPct val="125000"/>
              <a:buFont typeface="Arial" panose="020B0604020202020204" pitchFamily="34" charset="0"/>
              <a:buChar char="•"/>
              <a:tabLst>
                <a:tab pos="380981" algn="l"/>
              </a:tabLst>
              <a:defRPr/>
            </a:pPr>
            <a:r>
              <a:rPr lang="en-US" sz="2400" b="1" dirty="0">
                <a:latin typeface="Arial" panose="020B0604020202020204" pitchFamily="34" charset="0"/>
                <a:cs typeface="Arial" panose="020B0604020202020204" pitchFamily="34" charset="0"/>
              </a:rPr>
              <a:t>Statistics for development subset for latest releases:</a:t>
            </a:r>
          </a:p>
          <a:p>
            <a:pPr marL="342900" indent="-342900" defTabSz="695291">
              <a:spcAft>
                <a:spcPts val="1200"/>
              </a:spcAft>
              <a:buSzPct val="125000"/>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SzPct val="125000"/>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SzPct val="125000"/>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defTabSz="695291">
              <a:spcAft>
                <a:spcPts val="1200"/>
              </a:spcAft>
              <a:buSzPct val="125000"/>
              <a:tabLst>
                <a:tab pos="380981" algn="l"/>
              </a:tabLst>
              <a:defRPr/>
            </a:pPr>
            <a:endParaRPr lang="en-US" sz="2400" b="1"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9B686E63-8DA9-47F5-88B4-EC771E248F35}"/>
              </a:ext>
            </a:extLst>
          </p:cNvPr>
          <p:cNvGraphicFramePr>
            <a:graphicFrameLocks noGrp="1"/>
          </p:cNvGraphicFramePr>
          <p:nvPr>
            <p:extLst>
              <p:ext uri="{D42A27DB-BD31-4B8C-83A1-F6EECF244321}">
                <p14:modId xmlns:p14="http://schemas.microsoft.com/office/powerpoint/2010/main" val="1118664804"/>
              </p:ext>
            </p:extLst>
          </p:nvPr>
        </p:nvGraphicFramePr>
        <p:xfrm>
          <a:off x="10056737" y="6731462"/>
          <a:ext cx="7428708" cy="3566160"/>
        </p:xfrm>
        <a:graphic>
          <a:graphicData uri="http://schemas.openxmlformats.org/drawingml/2006/table">
            <a:tbl>
              <a:tblPr firstRow="1" bandRow="1">
                <a:tableStyleId>{073A0DAA-6AF3-43AB-8588-CEC1D06C72B9}</a:tableStyleId>
              </a:tblPr>
              <a:tblGrid>
                <a:gridCol w="2895600">
                  <a:extLst>
                    <a:ext uri="{9D8B030D-6E8A-4147-A177-3AD203B41FA5}">
                      <a16:colId xmlns:a16="http://schemas.microsoft.com/office/drawing/2014/main" val="398926950"/>
                    </a:ext>
                  </a:extLst>
                </a:gridCol>
                <a:gridCol w="1511036">
                  <a:extLst>
                    <a:ext uri="{9D8B030D-6E8A-4147-A177-3AD203B41FA5}">
                      <a16:colId xmlns:a16="http://schemas.microsoft.com/office/drawing/2014/main" val="1010640316"/>
                    </a:ext>
                  </a:extLst>
                </a:gridCol>
                <a:gridCol w="1552482">
                  <a:extLst>
                    <a:ext uri="{9D8B030D-6E8A-4147-A177-3AD203B41FA5}">
                      <a16:colId xmlns:a16="http://schemas.microsoft.com/office/drawing/2014/main" val="689927304"/>
                    </a:ext>
                  </a:extLst>
                </a:gridCol>
                <a:gridCol w="1469590">
                  <a:extLst>
                    <a:ext uri="{9D8B030D-6E8A-4147-A177-3AD203B41FA5}">
                      <a16:colId xmlns:a16="http://schemas.microsoft.com/office/drawing/2014/main" val="1755318467"/>
                    </a:ext>
                  </a:extLst>
                </a:gridCol>
              </a:tblGrid>
              <a:tr h="457200">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Development Releases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v1.5.1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v1.5.2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v1.5.3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68298334"/>
                  </a:ext>
                </a:extLst>
              </a:tr>
              <a:tr h="457200">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Patients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279994"/>
                  </a:ext>
                </a:extLst>
              </a:tr>
              <a:tr h="457200">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Sessions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259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9627434"/>
                  </a:ext>
                </a:extLst>
              </a:tr>
              <a:tr h="0">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Files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1152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1012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1832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3768667"/>
                  </a:ext>
                </a:extLst>
              </a:tr>
              <a:tr h="457200">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Seizure Files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309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88476"/>
                  </a:ext>
                </a:extLst>
              </a:tr>
              <a:tr h="457200">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Total No. Seizure Events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718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673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1239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8653260"/>
                  </a:ext>
                </a:extLst>
              </a:tr>
              <a:tr h="457200">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Total Duration (Hours)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191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170.3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lvl="0" indent="0" algn="ctr" defTabSz="3657418"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rial" panose="020B0604020202020204" pitchFamily="34" charset="0"/>
                          <a:cs typeface="Arial" panose="020B0604020202020204" pitchFamily="34" charset="0"/>
                        </a:rPr>
                        <a:t>435.5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7063300"/>
                  </a:ext>
                </a:extLst>
              </a:tr>
              <a:tr h="457200">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Seizure Duration (Hours)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274320" algn="ctr" fontAlgn="ctr">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274320" marR="0" lvl="0" indent="0" algn="ctr" defTabSz="3657418"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rial" panose="020B0604020202020204" pitchFamily="34" charset="0"/>
                          <a:cs typeface="Arial" panose="020B0604020202020204" pitchFamily="34" charset="0"/>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3477275"/>
                  </a:ext>
                </a:extLst>
              </a:tr>
            </a:tbl>
          </a:graphicData>
        </a:graphic>
      </p:graphicFrame>
      <p:pic>
        <p:nvPicPr>
          <p:cNvPr id="22" name="Picture 21" descr="Text&#10;&#10;Description automatically generated with low confidence">
            <a:extLst>
              <a:ext uri="{FF2B5EF4-FFF2-40B4-BE49-F238E27FC236}">
                <a16:creationId xmlns:a16="http://schemas.microsoft.com/office/drawing/2014/main" id="{C30BF288-3E4C-42E5-8F34-3C6BE166936C}"/>
              </a:ext>
            </a:extLst>
          </p:cNvPr>
          <p:cNvPicPr>
            <a:picLocks noChangeAspect="1"/>
          </p:cNvPicPr>
          <p:nvPr/>
        </p:nvPicPr>
        <p:blipFill rotWithShape="1">
          <a:blip r:embed="rId9"/>
          <a:srcRect l="24799" t="21108" r="2199" b="14244"/>
          <a:stretch/>
        </p:blipFill>
        <p:spPr bwMode="auto">
          <a:xfrm>
            <a:off x="10785774" y="10934236"/>
            <a:ext cx="5970633" cy="3524684"/>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A54248B5-4578-42DF-A435-BF7F3109B6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523022" y="10471901"/>
            <a:ext cx="6703837" cy="3987019"/>
          </a:xfrm>
          <a:prstGeom prst="rect">
            <a:avLst/>
          </a:prstGeom>
        </p:spPr>
      </p:pic>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36676</TotalTime>
  <Words>1421</Words>
  <Application>Microsoft Macintosh PowerPoint</Application>
  <PresentationFormat>Custom</PresentationFormat>
  <Paragraphs>145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Monotype Corsiva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Joseph Picone</cp:lastModifiedBy>
  <cp:revision>641</cp:revision>
  <dcterms:created xsi:type="dcterms:W3CDTF">2015-07-15T21:31:39Z</dcterms:created>
  <dcterms:modified xsi:type="dcterms:W3CDTF">2021-12-13T02:41:02Z</dcterms:modified>
</cp:coreProperties>
</file>