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587822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1175644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763466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23512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939110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3526932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4114754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4702576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BE0F34"/>
    <a:srgbClr val="F0F0FA"/>
    <a:srgbClr val="C9C9ED"/>
    <a:srgbClr val="0000FF"/>
    <a:srgbClr val="FFFFE1"/>
    <a:srgbClr val="FFF3F3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3" autoAdjust="0"/>
    <p:restoredTop sz="96552" autoAdjust="0"/>
  </p:normalViewPr>
  <p:slideViewPr>
    <p:cSldViewPr snapToGrid="0" showGuides="1">
      <p:cViewPr varScale="1">
        <p:scale>
          <a:sx n="21" d="100"/>
          <a:sy n="21" d="100"/>
        </p:scale>
        <p:origin x="-1936" y="-104"/>
      </p:cViewPr>
      <p:guideLst>
        <p:guide orient="horz" pos="19048"/>
        <p:guide orient="horz" pos="3915"/>
        <p:guide pos="22975"/>
        <p:guide pos="112"/>
        <p:guide pos="8050"/>
        <p:guide pos="31497"/>
        <p:guide pos="2017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3/23/12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3/23/12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696913"/>
            <a:ext cx="5740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587822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1175644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763466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2351288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939110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35000" y="696913"/>
            <a:ext cx="57404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231" y="11590232"/>
            <a:ext cx="60936505" cy="7995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455" y="21140209"/>
            <a:ext cx="50184050" cy="9535583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79721" y="3315865"/>
            <a:ext cx="15233015" cy="2984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228" y="3315865"/>
            <a:ext cx="45490130" cy="2984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33" y="23973897"/>
            <a:ext cx="60936505" cy="74089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2933" y="15812876"/>
            <a:ext cx="60936505" cy="816102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6229" y="10778809"/>
            <a:ext cx="30361572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1162" y="10778809"/>
            <a:ext cx="30361573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6" y="1493308"/>
            <a:ext cx="64519175" cy="6217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893" y="8351732"/>
            <a:ext cx="31675070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893" y="11831320"/>
            <a:ext cx="31675070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7887" y="8351732"/>
            <a:ext cx="31686183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7887" y="11831320"/>
            <a:ext cx="31686183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3" y="1486113"/>
            <a:ext cx="23585170" cy="632047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948" y="1486113"/>
            <a:ext cx="40076120" cy="318398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893" y="7806585"/>
            <a:ext cx="23585170" cy="2551938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648" y="26114905"/>
            <a:ext cx="43014265" cy="308377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0648" y="3333857"/>
            <a:ext cx="43014265" cy="22383432"/>
          </a:xfrm>
        </p:spPr>
        <p:txBody>
          <a:bodyPr lIns="523996" tIns="261999" rIns="523996" bIns="261999"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0648" y="29198677"/>
            <a:ext cx="43014265" cy="4377372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2763520"/>
            <a:ext cx="4352544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8983240"/>
            <a:ext cx="43525440" cy="18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28326080"/>
            <a:ext cx="1621536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22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44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466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288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089" indent="-1496089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145" indent="-1245040" algn="l" defTabSz="398616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201" indent="-996032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pitchFamily="-65" charset="-128"/>
        </a:defRPr>
      </a:lvl3pPr>
      <a:lvl4pPr marL="6976305" indent="-996032" algn="l" defTabSz="398616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368" indent="-993991" algn="l" defTabSz="398616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6920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4742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2564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386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20" Type="http://schemas.openxmlformats.org/officeDocument/2006/relationships/oleObject" Target="../embeddings/Microsoft_Equation1.bin"/><Relationship Id="rId21" Type="http://schemas.openxmlformats.org/officeDocument/2006/relationships/image" Target="../media/image6.emf"/><Relationship Id="rId22" Type="http://schemas.openxmlformats.org/officeDocument/2006/relationships/image" Target="../media/image14.png"/><Relationship Id="rId23" Type="http://schemas.openxmlformats.org/officeDocument/2006/relationships/oleObject" Target="../embeddings/Microsoft_Equation2.bin"/><Relationship Id="rId24" Type="http://schemas.openxmlformats.org/officeDocument/2006/relationships/image" Target="../media/image7.emf"/><Relationship Id="rId25" Type="http://schemas.openxmlformats.org/officeDocument/2006/relationships/oleObject" Target="../embeddings/Microsoft_Equation3.bin"/><Relationship Id="rId26" Type="http://schemas.openxmlformats.org/officeDocument/2006/relationships/image" Target="../media/image8.emf"/><Relationship Id="rId27" Type="http://schemas.openxmlformats.org/officeDocument/2006/relationships/image" Target="../media/image15.png"/><Relationship Id="rId10" Type="http://schemas.openxmlformats.org/officeDocument/2006/relationships/image" Target="../media/image10.png"/><Relationship Id="rId11" Type="http://schemas.openxmlformats.org/officeDocument/2006/relationships/oleObject" Target="../embeddings/oleObject3.bin"/><Relationship Id="rId12" Type="http://schemas.openxmlformats.org/officeDocument/2006/relationships/image" Target="../media/image3.emf"/><Relationship Id="rId13" Type="http://schemas.openxmlformats.org/officeDocument/2006/relationships/image" Target="../media/image11.jpeg"/><Relationship Id="rId14" Type="http://schemas.openxmlformats.org/officeDocument/2006/relationships/image" Target="../media/image12.png"/><Relationship Id="rId15" Type="http://schemas.openxmlformats.org/officeDocument/2006/relationships/image" Target="../media/image13.jpeg"/><Relationship Id="rId16" Type="http://schemas.openxmlformats.org/officeDocument/2006/relationships/oleObject" Target="../embeddings/oleObject4.bin"/><Relationship Id="rId17" Type="http://schemas.openxmlformats.org/officeDocument/2006/relationships/image" Target="../media/image4.emf"/><Relationship Id="rId18" Type="http://schemas.openxmlformats.org/officeDocument/2006/relationships/oleObject" Target="../embeddings/oleObject5.bin"/><Relationship Id="rId19" Type="http://schemas.openxmlformats.org/officeDocument/2006/relationships/image" Target="../media/image5.emf"/><Relationship Id="rId1" Type="http://schemas.openxmlformats.org/officeDocument/2006/relationships/themeOverride" Target="../theme/themeOverride1.xml"/><Relationship Id="rId2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1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w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0" y="1731062"/>
            <a:ext cx="51206399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3979">
              <a:spcAft>
                <a:spcPts val="1543"/>
              </a:spcAft>
              <a:tabLst>
                <a:tab pos="19050000" algn="ctr"/>
                <a:tab pos="31638875" algn="ctr"/>
              </a:tabLst>
            </a:pPr>
            <a:r>
              <a:rPr lang="en-US" sz="4800" b="1" dirty="0" smtClean="0">
                <a:latin typeface="Arial" charset="0"/>
                <a:cs typeface="Arial" charset="0"/>
              </a:rPr>
              <a:t>	</a:t>
            </a:r>
            <a:endParaRPr lang="en-US" sz="4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180"/>
          <p:cNvSpPr>
            <a:spLocks noChangeArrowheads="1"/>
          </p:cNvSpPr>
          <p:nvPr/>
        </p:nvSpPr>
        <p:spPr bwMode="auto">
          <a:xfrm>
            <a:off x="12288838" y="11628"/>
            <a:ext cx="38917562" cy="341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444" tIns="44722" rIns="89444" bIns="44722">
            <a:spAutoFit/>
          </a:bodyPr>
          <a:lstStyle/>
          <a:p>
            <a:pPr algn="ctr"/>
            <a:r>
              <a:rPr lang="en-US" sz="7200" b="1" cap="all" dirty="0">
                <a:solidFill>
                  <a:srgbClr val="333399"/>
                </a:solidFill>
              </a:rPr>
              <a:t>Applications of Dirichlet Process </a:t>
            </a:r>
            <a:r>
              <a:rPr lang="en-US" sz="7200" b="1" cap="all" dirty="0" smtClean="0">
                <a:solidFill>
                  <a:srgbClr val="333399"/>
                </a:solidFill>
              </a:rPr>
              <a:t>Mixtures to </a:t>
            </a:r>
            <a:r>
              <a:rPr lang="en-US" sz="7200" b="1" cap="all" dirty="0">
                <a:solidFill>
                  <a:srgbClr val="333399"/>
                </a:solidFill>
              </a:rPr>
              <a:t>Speaker </a:t>
            </a:r>
            <a:r>
              <a:rPr lang="en-US" sz="7200" b="1" cap="all" dirty="0" smtClean="0">
                <a:solidFill>
                  <a:srgbClr val="333399"/>
                </a:solidFill>
              </a:rPr>
              <a:t>Adaptation</a:t>
            </a:r>
          </a:p>
          <a:p>
            <a:pPr defTabSz="893979">
              <a:spcAft>
                <a:spcPts val="0"/>
              </a:spcAft>
              <a:tabLst>
                <a:tab pos="13196888" algn="ctr"/>
                <a:tab pos="30591125" algn="ctr"/>
              </a:tabLst>
            </a:pP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Amir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Harati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Joseph Picone	Marc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Sobel</a:t>
            </a:r>
            <a:endParaRPr lang="en-US" sz="4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79">
              <a:spcAft>
                <a:spcPts val="0"/>
              </a:spcAft>
              <a:tabLst>
                <a:tab pos="13196888" algn="ctr"/>
                <a:tab pos="30591125" algn="ctr"/>
              </a:tabLst>
            </a:pP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Institute for Signal and Information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Processing, Temple University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Department of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Statistics, Temple University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13230168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Application to Speaker Adaption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Adapting speaker independent models requires balancing complexity (e.g., parameter counts) with the amount of adaptation data.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Classical solutions to speaker adaptation include the use of Maximum Likelihood Linear Regression (MLLR) and regression trees.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Our goal is to replace the regression tree with a DPM and to achieve better performance at a comparable or reduced level of complexity.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3230168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Training Algorithm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Train speaker independent (SI) model. Collect mixture components and their frequencies.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Generate samples for each component and cluster them using a DPM model.  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Construct a tree structure of the final result using a bottom-up approach. Merge leaf nodes based on a Euclidean distance.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Assign clusters to each component using a majority vote scheme.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Compute the transformation matrix using a maximum likelihood approach.</a:t>
            </a:r>
          </a:p>
          <a:p>
            <a:pPr lvl="0"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Inference Algorithms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lvl="1" indent="222250" defTabSz="695325">
              <a:spcBef>
                <a:spcPts val="0"/>
              </a:spcBef>
              <a:spcAft>
                <a:spcPts val="1200"/>
              </a:spcAft>
              <a:tabLst>
                <a:tab pos="222250" algn="l"/>
                <a:tab pos="457200" algn="l"/>
              </a:tabLst>
              <a:defRPr/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Three different variational algorithms:</a:t>
            </a:r>
          </a:p>
          <a:p>
            <a:pPr marL="920750" lvl="1" indent="-571500" defTabSz="6953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  <a:defRPr/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Accelerated </a:t>
            </a: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variational Dirichlet process mixture (AVDP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).</a:t>
            </a:r>
            <a:endParaRPr lang="en-US" sz="36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920750" lvl="1" indent="-571500" defTabSz="6953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  <a:defRPr/>
            </a:pP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Collapsed variational stick-breaking (CSB).</a:t>
            </a:r>
          </a:p>
          <a:p>
            <a:pPr marL="920750" lvl="1" indent="-571500" defTabSz="6953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  <a:defRPr/>
            </a:pP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Collapsed Dirichlet priors (CDP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).</a:t>
            </a:r>
            <a:endParaRPr lang="en-US" sz="3600" b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8928504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Observations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10% reduction in WER over MLLR.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DPMs produce meaningful interpretations of the acoustic distances between data (e.g., broad phonetic classes).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Decreases in performance may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be related to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tree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construction approach. </a:t>
            </a:r>
          </a:p>
          <a:p>
            <a:pPr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Extensions To This Work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Generalize the assignment of a distribution to one cluster using soft-tying.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Expand statistical models to multiple mixtures.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nonparametric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Bayesian framework provides two important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features: </a:t>
            </a:r>
          </a:p>
          <a:p>
            <a:pPr marL="1159322" lvl="1" indent="-571500" defTabSz="893979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number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of clusters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not known a priori and could possibly grow with obtaining new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data</a:t>
            </a:r>
          </a:p>
          <a:p>
            <a:pPr marL="1159322" lvl="1" indent="-571500" defTabSz="893979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generalization of parameter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sharing and model (and state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 tying.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8928504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Work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DPM to discover new acoustic units.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HDP-HMM to relax the standard HMM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left-to-right topology.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Integrate HDP-HMM into the training loop so that training and testing operate under matched conditions.</a:t>
            </a:r>
          </a:p>
          <a:p>
            <a:pPr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Key References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Sudderth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“Graphical models for visual object recognition and tracking,” Ph.D.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dissertation,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MIT,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May 2006.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J.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Paisley, “Machine learning with Dirichlet and beta process priors: Theory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Applications,” Ph.D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Dissertation, Duke University, May 2010.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P.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Liang,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et al., “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Probabilistic grammars and hierarchical Dirichlet processes”, The Handbook of Applied Bayesian Analysis, Oxford University Press, 2010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1000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Dirichlet </a:t>
            </a: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Processes</a:t>
            </a:r>
            <a:endParaRPr lang="en-US" sz="48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Random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probability measure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over          such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that for any  measurable partition over 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    is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the base distribution and acts like mean 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DP.     is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the concentration parameter and is proportional to the inverse of the variance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Example: Chinese restaurant process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Dirichlet Process Mixture (DPM) models place a prior on the number of clusters.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Hierarchical Dirichlet Processes (HDP): extend this by allowing sharing of parameters (atoms) across clusters.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81000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Major challenge in machine learning is generalization – can systems successfully recognize previously unseen data?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Controlling complexity is key to good generalization.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Data-driven modeling must be capable of preserving important modalities in the data.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complexity of the model should be adapted to available data.</a:t>
            </a: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326758"/>
              </p:ext>
            </p:extLst>
          </p:nvPr>
        </p:nvGraphicFramePr>
        <p:xfrm>
          <a:off x="5622691" y="5056380"/>
          <a:ext cx="128016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" name="Equation" r:id="rId5" imgW="914400" imgH="190080" progId="">
                  <p:embed/>
                </p:oleObj>
              </mc:Choice>
              <mc:Fallback>
                <p:oleObj name="Equation" r:id="rId5" imgW="914400" imgH="190080" progId="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691" y="5056380"/>
                        <a:ext cx="128016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390418"/>
              </p:ext>
            </p:extLst>
          </p:nvPr>
        </p:nvGraphicFramePr>
        <p:xfrm>
          <a:off x="6182761" y="5092363"/>
          <a:ext cx="160020" cy="14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" name="Equation" r:id="rId7" imgW="114120" imgH="126720" progId="">
                  <p:embed/>
                </p:oleObj>
              </mc:Choice>
              <mc:Fallback>
                <p:oleObj name="Equation" r:id="rId7" imgW="114120" imgH="126720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2761" y="5092363"/>
                        <a:ext cx="160020" cy="143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6079336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Pilot Experiment: </a:t>
            </a:r>
            <a:r>
              <a:rPr lang="en-US" sz="48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Monophones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Experiments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Resource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Management (RM)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different speakers with 600 training utterances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Models use a single Gaussian mixture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Word error rate (WER) can be reduced by more than 10%.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DPM preserves 6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clusters in the data while the regression tree finds only 2 clusters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6079336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Pilot Experiment: </a:t>
            </a:r>
            <a:r>
              <a:rPr lang="en-US" sz="48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Triphones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ADVP better for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moderate amounts of data while CDP and CSB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better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for larger amounts of data.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0" t="4905" r="38991"/>
          <a:stretch/>
        </p:blipFill>
        <p:spPr bwMode="auto">
          <a:xfrm>
            <a:off x="27863112" y="25176465"/>
            <a:ext cx="8338925" cy="42542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48" name="Text Box 161"/>
          <p:cNvSpPr txBox="1">
            <a:spLocks noChangeArrowheads="1"/>
          </p:cNvSpPr>
          <p:nvPr/>
        </p:nvSpPr>
        <p:spPr bwMode="auto">
          <a:xfrm>
            <a:off x="26079266" y="24192265"/>
            <a:ext cx="11906618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117564" tIns="58782" rIns="117564" bIns="58782">
            <a:spAutoFit/>
          </a:bodyPr>
          <a:lstStyle/>
          <a:p>
            <a:pPr algn="ctr" defTabSz="893979"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4.  The Number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Discovered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lusters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161"/>
          <p:cNvSpPr txBox="1">
            <a:spLocks noChangeArrowheads="1"/>
          </p:cNvSpPr>
          <p:nvPr/>
        </p:nvSpPr>
        <p:spPr bwMode="auto">
          <a:xfrm>
            <a:off x="26385068" y="29494242"/>
            <a:ext cx="11271599" cy="122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117564" tIns="58782" rIns="117564" bIns="58782">
            <a:spAutoFit/>
          </a:bodyPr>
          <a:lstStyle/>
          <a:p>
            <a:pPr algn="ctr" defTabSz="893979"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Figure 5.  Regression Tree vs. Several DPM Inference Algorithms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9613" y="20485146"/>
            <a:ext cx="6685924" cy="349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430932"/>
              </p:ext>
            </p:extLst>
          </p:nvPr>
        </p:nvGraphicFramePr>
        <p:xfrm>
          <a:off x="20622608" y="11814853"/>
          <a:ext cx="2374666" cy="410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4666"/>
              </a:tblGrid>
              <a:tr h="41016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698781"/>
              </p:ext>
            </p:extLst>
          </p:nvPr>
        </p:nvGraphicFramePr>
        <p:xfrm>
          <a:off x="561975" y="25720561"/>
          <a:ext cx="11350625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" name="Equation" r:id="rId11" imgW="7645400" imgH="1003300" progId="Equation.3">
                  <p:embed/>
                </p:oleObj>
              </mc:Choice>
              <mc:Fallback>
                <p:oleObj name="Equation" r:id="rId11" imgW="7645400" imgH="1003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5720561"/>
                        <a:ext cx="11350625" cy="1487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9" r="26759"/>
          <a:stretch/>
        </p:blipFill>
        <p:spPr bwMode="auto">
          <a:xfrm>
            <a:off x="26399626" y="11270676"/>
            <a:ext cx="10990049" cy="48103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5" name="Text Box 161"/>
          <p:cNvSpPr txBox="1">
            <a:spLocks noChangeArrowheads="1"/>
          </p:cNvSpPr>
          <p:nvPr/>
        </p:nvSpPr>
        <p:spPr bwMode="auto">
          <a:xfrm>
            <a:off x="26512072" y="16371074"/>
            <a:ext cx="11049342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117564" tIns="58782" rIns="117564" bIns="58782">
            <a:spAutoFit/>
          </a:bodyPr>
          <a:lstStyle/>
          <a:p>
            <a:pPr algn="ctr" defTabSz="893979"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3.  Regression Tree vs. ADVP</a:t>
            </a:r>
            <a:endParaRPr lang="en-US" sz="2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552210"/>
            <a:ext cx="12240727" cy="2264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39956" y="2264075"/>
            <a:ext cx="6018598" cy="82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 smtClean="0">
                <a:latin typeface="Monotype Corsiva"/>
                <a:cs typeface="Monotype Corsiva"/>
              </a:rPr>
              <a:t>www.isip.piconepress.com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6" t="4248" r="7285"/>
          <a:stretch/>
        </p:blipFill>
        <p:spPr bwMode="auto">
          <a:xfrm>
            <a:off x="1549399" y="11616337"/>
            <a:ext cx="9558849" cy="42078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7" name="Text Box 161"/>
          <p:cNvSpPr txBox="1">
            <a:spLocks noChangeArrowheads="1"/>
          </p:cNvSpPr>
          <p:nvPr/>
        </p:nvSpPr>
        <p:spPr bwMode="auto">
          <a:xfrm>
            <a:off x="635278" y="15917083"/>
            <a:ext cx="113870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  Model Complexity as a Function of Available Data. (a) 20 (b) 200 (c) 2000 data points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069142"/>
              </p:ext>
            </p:extLst>
          </p:nvPr>
        </p:nvGraphicFramePr>
        <p:xfrm>
          <a:off x="8909050" y="19075400"/>
          <a:ext cx="1079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" name="Equation" r:id="rId16" imgW="1079500" imgH="457200" progId="Equation.3">
                  <p:embed/>
                </p:oleObj>
              </mc:Choice>
              <mc:Fallback>
                <p:oleObj name="Equation" r:id="rId16" imgW="1079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909050" y="19075400"/>
                        <a:ext cx="1079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419975"/>
              </p:ext>
            </p:extLst>
          </p:nvPr>
        </p:nvGraphicFramePr>
        <p:xfrm>
          <a:off x="9728200" y="19672300"/>
          <a:ext cx="355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" name="Equation" r:id="rId18" imgW="355600" imgH="381000" progId="Equation.3">
                  <p:embed/>
                </p:oleObj>
              </mc:Choice>
              <mc:Fallback>
                <p:oleObj name="Equation" r:id="rId18" imgW="355600" imgH="38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728200" y="19672300"/>
                        <a:ext cx="355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608672"/>
              </p:ext>
            </p:extLst>
          </p:nvPr>
        </p:nvGraphicFramePr>
        <p:xfrm>
          <a:off x="2540000" y="20415258"/>
          <a:ext cx="7416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" name="Equation" r:id="rId20" imgW="7416800" imgH="469900" progId="Equation.3">
                  <p:embed/>
                </p:oleObj>
              </mc:Choice>
              <mc:Fallback>
                <p:oleObj name="Equation" r:id="rId20" imgW="74168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540000" y="20415258"/>
                        <a:ext cx="7416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" name="Picture 30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4" y="23863446"/>
            <a:ext cx="8731588" cy="1791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418241"/>
              </p:ext>
            </p:extLst>
          </p:nvPr>
        </p:nvGraphicFramePr>
        <p:xfrm>
          <a:off x="1269869" y="21139185"/>
          <a:ext cx="419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" name="Equation" r:id="rId23" imgW="419100" imgH="469900" progId="Equation.3">
                  <p:embed/>
                </p:oleObj>
              </mc:Choice>
              <mc:Fallback>
                <p:oleObj name="Equation" r:id="rId23" imgW="4191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269869" y="21139185"/>
                        <a:ext cx="4191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474803"/>
              </p:ext>
            </p:extLst>
          </p:nvPr>
        </p:nvGraphicFramePr>
        <p:xfrm>
          <a:off x="2184436" y="21844229"/>
          <a:ext cx="292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" name="Equation" r:id="rId25" imgW="292100" imgH="254000" progId="Equation.3">
                  <p:embed/>
                </p:oleObj>
              </mc:Choice>
              <mc:Fallback>
                <p:oleObj name="Equation" r:id="rId25" imgW="2921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184436" y="21844229"/>
                        <a:ext cx="2921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13455649" y="11588160"/>
            <a:ext cx="11506200" cy="5493007"/>
            <a:chOff x="660003" y="23938267"/>
            <a:chExt cx="11506200" cy="5493007"/>
          </a:xfrm>
        </p:grpSpPr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820230" y="24542434"/>
              <a:ext cx="9021127" cy="1757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9444" tIns="89444" rIns="89444" bIns="89444"/>
            <a:lstStyle/>
            <a:p>
              <a:pPr defTabSz="893979" eaLnBrk="0" hangingPunct="0"/>
              <a:endParaRPr lang="en-US" sz="1900" dirty="0">
                <a:latin typeface="Arial" charset="0"/>
                <a:cs typeface="Arial" charset="0"/>
              </a:endParaRPr>
            </a:p>
          </p:txBody>
        </p:sp>
        <p:pic>
          <p:nvPicPr>
            <p:cNvPr id="69" name="Picture 2"/>
            <p:cNvPicPr>
              <a:picLocks noChangeAspect="1" noChangeArrowheads="1"/>
            </p:cNvPicPr>
            <p:nvPr/>
          </p:nvPicPr>
          <p:blipFill rotWithShape="1"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3" r="2438"/>
            <a:stretch/>
          </p:blipFill>
          <p:spPr bwMode="auto">
            <a:xfrm>
              <a:off x="660003" y="23938267"/>
              <a:ext cx="11506200" cy="3980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" name="Text Box 161"/>
            <p:cNvSpPr txBox="1">
              <a:spLocks noChangeArrowheads="1"/>
            </p:cNvSpPr>
            <p:nvPr/>
          </p:nvSpPr>
          <p:spPr bwMode="auto">
            <a:xfrm>
              <a:off x="825526" y="28204566"/>
              <a:ext cx="11144595" cy="1226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 lIns="117564" tIns="58782" rIns="117564" bIns="58782">
              <a:spAutoFit/>
            </a:bodyPr>
            <a:lstStyle/>
            <a:p>
              <a:pPr algn="ctr" defTabSz="893979"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Figure 2.  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Mapping </a:t>
              </a:r>
              <a:r>
                <a:rPr lang="en-US" sz="3600" b="1" dirty="0">
                  <a:latin typeface="Arial" pitchFamily="34" charset="0"/>
                  <a:cs typeface="Arial" pitchFamily="34" charset="0"/>
                </a:rPr>
                <a:t>Speaker Independent Models to Speaker Dependent Models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8838</TotalTime>
  <Words>585</Words>
  <Application>Microsoft Macintosh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Design</vt:lpstr>
      <vt:lpstr>Equation</vt:lpstr>
      <vt:lpstr>Microsoft Equation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Joseph Picone</cp:lastModifiedBy>
  <cp:revision>624</cp:revision>
  <cp:lastPrinted>2009-04-08T18:36:54Z</cp:lastPrinted>
  <dcterms:created xsi:type="dcterms:W3CDTF">2009-07-23T17:37:26Z</dcterms:created>
  <dcterms:modified xsi:type="dcterms:W3CDTF">2012-03-23T06:11:45Z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