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51206400" cy="310896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100" kern="1200">
        <a:solidFill>
          <a:schemeClr val="tx1"/>
        </a:solidFill>
        <a:latin typeface="Helvetica" pitchFamily="-111" charset="0"/>
        <a:ea typeface="ＭＳ Ｐゴシック" pitchFamily="-111" charset="-128"/>
        <a:cs typeface="+mn-cs"/>
      </a:defRPr>
    </a:lvl1pPr>
    <a:lvl2pPr marL="587822" algn="l" rtl="0" fontAlgn="base">
      <a:spcBef>
        <a:spcPct val="0"/>
      </a:spcBef>
      <a:spcAft>
        <a:spcPct val="0"/>
      </a:spcAft>
      <a:defRPr sz="3100" kern="1200">
        <a:solidFill>
          <a:schemeClr val="tx1"/>
        </a:solidFill>
        <a:latin typeface="Helvetica" pitchFamily="-111" charset="0"/>
        <a:ea typeface="ＭＳ Ｐゴシック" pitchFamily="-111" charset="-128"/>
        <a:cs typeface="+mn-cs"/>
      </a:defRPr>
    </a:lvl2pPr>
    <a:lvl3pPr marL="1175644" algn="l" rtl="0" fontAlgn="base">
      <a:spcBef>
        <a:spcPct val="0"/>
      </a:spcBef>
      <a:spcAft>
        <a:spcPct val="0"/>
      </a:spcAft>
      <a:defRPr sz="3100" kern="1200">
        <a:solidFill>
          <a:schemeClr val="tx1"/>
        </a:solidFill>
        <a:latin typeface="Helvetica" pitchFamily="-111" charset="0"/>
        <a:ea typeface="ＭＳ Ｐゴシック" pitchFamily="-111" charset="-128"/>
        <a:cs typeface="+mn-cs"/>
      </a:defRPr>
    </a:lvl3pPr>
    <a:lvl4pPr marL="1763466" algn="l" rtl="0" fontAlgn="base">
      <a:spcBef>
        <a:spcPct val="0"/>
      </a:spcBef>
      <a:spcAft>
        <a:spcPct val="0"/>
      </a:spcAft>
      <a:defRPr sz="3100" kern="1200">
        <a:solidFill>
          <a:schemeClr val="tx1"/>
        </a:solidFill>
        <a:latin typeface="Helvetica" pitchFamily="-111" charset="0"/>
        <a:ea typeface="ＭＳ Ｐゴシック" pitchFamily="-111" charset="-128"/>
        <a:cs typeface="+mn-cs"/>
      </a:defRPr>
    </a:lvl4pPr>
    <a:lvl5pPr marL="2351288" algn="l" rtl="0" fontAlgn="base">
      <a:spcBef>
        <a:spcPct val="0"/>
      </a:spcBef>
      <a:spcAft>
        <a:spcPct val="0"/>
      </a:spcAft>
      <a:defRPr sz="3100" kern="1200">
        <a:solidFill>
          <a:schemeClr val="tx1"/>
        </a:solidFill>
        <a:latin typeface="Helvetica" pitchFamily="-111" charset="0"/>
        <a:ea typeface="ＭＳ Ｐゴシック" pitchFamily="-111" charset="-128"/>
        <a:cs typeface="+mn-cs"/>
      </a:defRPr>
    </a:lvl5pPr>
    <a:lvl6pPr marL="2939110" algn="l" defTabSz="1175644" rtl="0" eaLnBrk="1" latinLnBrk="0" hangingPunct="1">
      <a:defRPr sz="3100" kern="1200">
        <a:solidFill>
          <a:schemeClr val="tx1"/>
        </a:solidFill>
        <a:latin typeface="Helvetica" pitchFamily="-111" charset="0"/>
        <a:ea typeface="ＭＳ Ｐゴシック" pitchFamily="-111" charset="-128"/>
        <a:cs typeface="+mn-cs"/>
      </a:defRPr>
    </a:lvl6pPr>
    <a:lvl7pPr marL="3526932" algn="l" defTabSz="1175644" rtl="0" eaLnBrk="1" latinLnBrk="0" hangingPunct="1">
      <a:defRPr sz="3100" kern="1200">
        <a:solidFill>
          <a:schemeClr val="tx1"/>
        </a:solidFill>
        <a:latin typeface="Helvetica" pitchFamily="-111" charset="0"/>
        <a:ea typeface="ＭＳ Ｐゴシック" pitchFamily="-111" charset="-128"/>
        <a:cs typeface="+mn-cs"/>
      </a:defRPr>
    </a:lvl7pPr>
    <a:lvl8pPr marL="4114754" algn="l" defTabSz="1175644" rtl="0" eaLnBrk="1" latinLnBrk="0" hangingPunct="1">
      <a:defRPr sz="3100" kern="1200">
        <a:solidFill>
          <a:schemeClr val="tx1"/>
        </a:solidFill>
        <a:latin typeface="Helvetica" pitchFamily="-111" charset="0"/>
        <a:ea typeface="ＭＳ Ｐゴシック" pitchFamily="-111" charset="-128"/>
        <a:cs typeface="+mn-cs"/>
      </a:defRPr>
    </a:lvl8pPr>
    <a:lvl9pPr marL="4702576" algn="l" defTabSz="1175644" rtl="0" eaLnBrk="1" latinLnBrk="0" hangingPunct="1">
      <a:defRPr sz="3100" kern="1200">
        <a:solidFill>
          <a:schemeClr val="tx1"/>
        </a:solidFill>
        <a:latin typeface="Helvetica" pitchFamily="-111" charset="0"/>
        <a:ea typeface="ＭＳ Ｐゴシック" pitchFamily="-11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BE0F34"/>
    <a:srgbClr val="F0F0FA"/>
    <a:srgbClr val="C9C9ED"/>
    <a:srgbClr val="0000FF"/>
    <a:srgbClr val="FFFFE1"/>
    <a:srgbClr val="FFF3F3"/>
    <a:srgbClr val="8000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73" autoAdjust="0"/>
    <p:restoredTop sz="96552" autoAdjust="0"/>
  </p:normalViewPr>
  <p:slideViewPr>
    <p:cSldViewPr snapToGrid="0" showGuides="1">
      <p:cViewPr>
        <p:scale>
          <a:sx n="35" d="100"/>
          <a:sy n="35" d="100"/>
        </p:scale>
        <p:origin x="-80" y="2464"/>
      </p:cViewPr>
      <p:guideLst>
        <p:guide orient="horz" pos="19048"/>
        <p:guide orient="horz" pos="3915"/>
        <p:guide pos="22975"/>
        <p:guide pos="112"/>
        <p:guide pos="8050"/>
        <p:guide pos="31497"/>
        <p:guide pos="20178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4" Type="http://schemas.openxmlformats.org/officeDocument/2006/relationships/image" Target="../media/image4.emf"/><Relationship Id="rId5" Type="http://schemas.openxmlformats.org/officeDocument/2006/relationships/image" Target="../media/image5.emf"/><Relationship Id="rId6" Type="http://schemas.openxmlformats.org/officeDocument/2006/relationships/image" Target="../media/image6.emf"/><Relationship Id="rId1" Type="http://schemas.openxmlformats.org/officeDocument/2006/relationships/image" Target="../media/image1.emf"/><Relationship Id="rId2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7721" tIns="8861" rIns="17721" bIns="8861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7721" tIns="8861" rIns="17721" bIns="8861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200"/>
            </a:lvl1pPr>
          </a:lstStyle>
          <a:p>
            <a:pPr>
              <a:defRPr/>
            </a:pPr>
            <a:fld id="{1D941F17-B025-4BAA-9A7A-F5801763A34F}" type="datetime1">
              <a:rPr lang="en-US"/>
              <a:pPr>
                <a:defRPr/>
              </a:pPr>
              <a:t>4/2/12</a:t>
            </a:fld>
            <a:endParaRPr lang="en-US" dirty="0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7721" tIns="8861" rIns="17721" bIns="8861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7721" tIns="8861" rIns="17721" bIns="8861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200"/>
            </a:lvl1pPr>
          </a:lstStyle>
          <a:p>
            <a:pPr>
              <a:defRPr/>
            </a:pPr>
            <a:fld id="{7164F600-FCDE-4693-AEFA-BCE463254DD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14084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17721" tIns="8861" rIns="17721" bIns="8861" rtlCol="0"/>
          <a:lstStyle>
            <a:lvl1pPr algn="l">
              <a:defRPr sz="200"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wrap="square" lIns="17721" tIns="8861" rIns="17721" bIns="8861" numCol="1" anchor="t" anchorCtr="0" compatLnSpc="1">
            <a:prstTxWarp prst="textNoShape">
              <a:avLst/>
            </a:prstTxWarp>
          </a:bodyPr>
          <a:lstStyle>
            <a:lvl1pPr algn="r">
              <a:defRPr sz="200"/>
            </a:lvl1pPr>
          </a:lstStyle>
          <a:p>
            <a:pPr>
              <a:defRPr/>
            </a:pPr>
            <a:fld id="{718A947C-AE5D-4AA4-B479-7DBBBB3EE248}" type="datetime1">
              <a:rPr lang="en-US"/>
              <a:pPr>
                <a:defRPr/>
              </a:pPr>
              <a:t>4/2/12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35000" y="696913"/>
            <a:ext cx="57404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7721" tIns="8861" rIns="17721" bIns="8861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17721" tIns="8861" rIns="17721" bIns="8861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17721" tIns="8861" rIns="17721" bIns="8861" rtlCol="0" anchor="b"/>
          <a:lstStyle>
            <a:lvl1pPr algn="l">
              <a:defRPr sz="200"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17721" tIns="8861" rIns="17721" bIns="8861" numCol="1" anchor="b" anchorCtr="0" compatLnSpc="1">
            <a:prstTxWarp prst="textNoShape">
              <a:avLst/>
            </a:prstTxWarp>
          </a:bodyPr>
          <a:lstStyle>
            <a:lvl1pPr algn="r">
              <a:defRPr sz="200"/>
            </a:lvl1pPr>
          </a:lstStyle>
          <a:p>
            <a:pPr>
              <a:defRPr/>
            </a:pPr>
            <a:fld id="{ECB238E2-453A-49B1-BA45-8712F4F11F7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37614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587822" rtl="0" eaLnBrk="0" fontAlgn="base" hangingPunct="0">
      <a:spcBef>
        <a:spcPct val="30000"/>
      </a:spcBef>
      <a:spcAft>
        <a:spcPct val="0"/>
      </a:spcAft>
      <a:defRPr sz="1500" kern="1200">
        <a:solidFill>
          <a:schemeClr val="tx1"/>
        </a:solidFill>
        <a:latin typeface="+mn-lt"/>
        <a:ea typeface="ＭＳ Ｐゴシック" pitchFamily="-111" charset="-128"/>
        <a:cs typeface="ＭＳ Ｐゴシック" pitchFamily="-111" charset="-128"/>
      </a:defRPr>
    </a:lvl1pPr>
    <a:lvl2pPr marL="587822" algn="l" defTabSz="587822" rtl="0" eaLnBrk="0" fontAlgn="base" hangingPunct="0">
      <a:spcBef>
        <a:spcPct val="30000"/>
      </a:spcBef>
      <a:spcAft>
        <a:spcPct val="0"/>
      </a:spcAft>
      <a:defRPr sz="1500" kern="1200">
        <a:solidFill>
          <a:schemeClr val="tx1"/>
        </a:solidFill>
        <a:latin typeface="+mn-lt"/>
        <a:ea typeface="ＭＳ Ｐゴシック" pitchFamily="-111" charset="-128"/>
        <a:cs typeface="+mn-cs"/>
      </a:defRPr>
    </a:lvl2pPr>
    <a:lvl3pPr marL="1175644" algn="l" defTabSz="587822" rtl="0" eaLnBrk="0" fontAlgn="base" hangingPunct="0">
      <a:spcBef>
        <a:spcPct val="30000"/>
      </a:spcBef>
      <a:spcAft>
        <a:spcPct val="0"/>
      </a:spcAft>
      <a:defRPr sz="1500" kern="1200">
        <a:solidFill>
          <a:schemeClr val="tx1"/>
        </a:solidFill>
        <a:latin typeface="+mn-lt"/>
        <a:ea typeface="ＭＳ Ｐゴシック" pitchFamily="-111" charset="-128"/>
        <a:cs typeface="+mn-cs"/>
      </a:defRPr>
    </a:lvl3pPr>
    <a:lvl4pPr marL="1763466" algn="l" defTabSz="587822" rtl="0" eaLnBrk="0" fontAlgn="base" hangingPunct="0">
      <a:spcBef>
        <a:spcPct val="30000"/>
      </a:spcBef>
      <a:spcAft>
        <a:spcPct val="0"/>
      </a:spcAft>
      <a:defRPr sz="1500" kern="1200">
        <a:solidFill>
          <a:schemeClr val="tx1"/>
        </a:solidFill>
        <a:latin typeface="+mn-lt"/>
        <a:ea typeface="ＭＳ Ｐゴシック" pitchFamily="-111" charset="-128"/>
        <a:cs typeface="+mn-cs"/>
      </a:defRPr>
    </a:lvl4pPr>
    <a:lvl5pPr marL="2351288" algn="l" defTabSz="587822" rtl="0" eaLnBrk="0" fontAlgn="base" hangingPunct="0">
      <a:spcBef>
        <a:spcPct val="30000"/>
      </a:spcBef>
      <a:spcAft>
        <a:spcPct val="0"/>
      </a:spcAft>
      <a:defRPr sz="1500" kern="1200">
        <a:solidFill>
          <a:schemeClr val="tx1"/>
        </a:solidFill>
        <a:latin typeface="+mn-lt"/>
        <a:ea typeface="ＭＳ Ｐゴシック" pitchFamily="-111" charset="-128"/>
        <a:cs typeface="+mn-cs"/>
      </a:defRPr>
    </a:lvl5pPr>
    <a:lvl6pPr marL="2939110" algn="l" defTabSz="58782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6pPr>
    <a:lvl7pPr marL="3526932" algn="l" defTabSz="58782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7pPr>
    <a:lvl8pPr marL="4114754" algn="l" defTabSz="58782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8pPr>
    <a:lvl9pPr marL="4702576" algn="l" defTabSz="58782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35000" y="696913"/>
            <a:ext cx="57404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6B63862-3AF5-4819-AC91-87370E59704A}" type="slidenum">
              <a:rPr lang="en-US" smtClean="0"/>
              <a:pPr/>
              <a:t>1</a:t>
            </a:fld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76231" y="11590232"/>
            <a:ext cx="60936505" cy="79954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52455" y="21140209"/>
            <a:ext cx="50184050" cy="9535583"/>
          </a:xfrm>
        </p:spPr>
        <p:txBody>
          <a:bodyPr/>
          <a:lstStyle>
            <a:lvl1pPr marL="0" indent="0" algn="ctr">
              <a:buNone/>
              <a:defRPr/>
            </a:lvl1pPr>
            <a:lvl2pPr marL="587822" indent="0" algn="ctr">
              <a:buNone/>
              <a:defRPr/>
            </a:lvl2pPr>
            <a:lvl3pPr marL="1175644" indent="0" algn="ctr">
              <a:buNone/>
              <a:defRPr/>
            </a:lvl3pPr>
            <a:lvl4pPr marL="1763466" indent="0" algn="ctr">
              <a:buNone/>
              <a:defRPr/>
            </a:lvl4pPr>
            <a:lvl5pPr marL="2351288" indent="0" algn="ctr">
              <a:buNone/>
              <a:defRPr/>
            </a:lvl5pPr>
            <a:lvl6pPr marL="2939110" indent="0" algn="ctr">
              <a:buNone/>
              <a:defRPr/>
            </a:lvl6pPr>
            <a:lvl7pPr marL="3526932" indent="0" algn="ctr">
              <a:buNone/>
              <a:defRPr/>
            </a:lvl7pPr>
            <a:lvl8pPr marL="4114754" indent="0" algn="ctr">
              <a:buNone/>
              <a:defRPr/>
            </a:lvl8pPr>
            <a:lvl9pPr marL="4702576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A5ACE8-194B-4A62-B460-7281DDF9DF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1953E-9503-4DD1-99A1-32841EFF5FC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079721" y="3315865"/>
            <a:ext cx="15233015" cy="298463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76228" y="3315865"/>
            <a:ext cx="45490130" cy="298463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584F1E-8517-4ADB-85E5-800CF21BA48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FC1027-0BBD-4C87-8DBE-7F6A416B1ED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62933" y="23973897"/>
            <a:ext cx="60936505" cy="7408968"/>
          </a:xfrm>
        </p:spPr>
        <p:txBody>
          <a:bodyPr anchor="t"/>
          <a:lstStyle>
            <a:lvl1pPr algn="l">
              <a:defRPr sz="51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62933" y="15812876"/>
            <a:ext cx="60936505" cy="8161020"/>
          </a:xfrm>
        </p:spPr>
        <p:txBody>
          <a:bodyPr anchor="b"/>
          <a:lstStyle>
            <a:lvl1pPr marL="0" indent="0">
              <a:buNone/>
              <a:defRPr sz="2600"/>
            </a:lvl1pPr>
            <a:lvl2pPr marL="587822" indent="0">
              <a:buNone/>
              <a:defRPr sz="2300"/>
            </a:lvl2pPr>
            <a:lvl3pPr marL="1175644" indent="0">
              <a:buNone/>
              <a:defRPr sz="2100"/>
            </a:lvl3pPr>
            <a:lvl4pPr marL="1763466" indent="0">
              <a:buNone/>
              <a:defRPr sz="1800"/>
            </a:lvl4pPr>
            <a:lvl5pPr marL="2351288" indent="0">
              <a:buNone/>
              <a:defRPr sz="1800"/>
            </a:lvl5pPr>
            <a:lvl6pPr marL="2939110" indent="0">
              <a:buNone/>
              <a:defRPr sz="1800"/>
            </a:lvl6pPr>
            <a:lvl7pPr marL="3526932" indent="0">
              <a:buNone/>
              <a:defRPr sz="1800"/>
            </a:lvl7pPr>
            <a:lvl8pPr marL="4114754" indent="0">
              <a:buNone/>
              <a:defRPr sz="1800"/>
            </a:lvl8pPr>
            <a:lvl9pPr marL="4702576" indent="0">
              <a:buNone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C167A8-4CA0-4DC2-8EF9-929AD6F129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76229" y="10778809"/>
            <a:ext cx="30361572" cy="22383432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951162" y="10778809"/>
            <a:ext cx="30361573" cy="22383432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CBB099-9A7D-4ECF-9460-FE7EFB36B4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4896" y="1493308"/>
            <a:ext cx="64519175" cy="621792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84893" y="8351732"/>
            <a:ext cx="31675070" cy="3479588"/>
          </a:xfrm>
        </p:spPr>
        <p:txBody>
          <a:bodyPr anchor="b"/>
          <a:lstStyle>
            <a:lvl1pPr marL="0" indent="0">
              <a:buNone/>
              <a:defRPr sz="3100" b="1"/>
            </a:lvl1pPr>
            <a:lvl2pPr marL="587822" indent="0">
              <a:buNone/>
              <a:defRPr sz="2600" b="1"/>
            </a:lvl2pPr>
            <a:lvl3pPr marL="1175644" indent="0">
              <a:buNone/>
              <a:defRPr sz="2300" b="1"/>
            </a:lvl3pPr>
            <a:lvl4pPr marL="1763466" indent="0">
              <a:buNone/>
              <a:defRPr sz="2100" b="1"/>
            </a:lvl4pPr>
            <a:lvl5pPr marL="2351288" indent="0">
              <a:buNone/>
              <a:defRPr sz="2100" b="1"/>
            </a:lvl5pPr>
            <a:lvl6pPr marL="2939110" indent="0">
              <a:buNone/>
              <a:defRPr sz="2100" b="1"/>
            </a:lvl6pPr>
            <a:lvl7pPr marL="3526932" indent="0">
              <a:buNone/>
              <a:defRPr sz="2100" b="1"/>
            </a:lvl7pPr>
            <a:lvl8pPr marL="4114754" indent="0">
              <a:buNone/>
              <a:defRPr sz="2100" b="1"/>
            </a:lvl8pPr>
            <a:lvl9pPr marL="4702576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84893" y="11831320"/>
            <a:ext cx="31675070" cy="21494645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417887" y="8351732"/>
            <a:ext cx="31686183" cy="3479588"/>
          </a:xfrm>
        </p:spPr>
        <p:txBody>
          <a:bodyPr anchor="b"/>
          <a:lstStyle>
            <a:lvl1pPr marL="0" indent="0">
              <a:buNone/>
              <a:defRPr sz="3100" b="1"/>
            </a:lvl1pPr>
            <a:lvl2pPr marL="587822" indent="0">
              <a:buNone/>
              <a:defRPr sz="2600" b="1"/>
            </a:lvl2pPr>
            <a:lvl3pPr marL="1175644" indent="0">
              <a:buNone/>
              <a:defRPr sz="2300" b="1"/>
            </a:lvl3pPr>
            <a:lvl4pPr marL="1763466" indent="0">
              <a:buNone/>
              <a:defRPr sz="2100" b="1"/>
            </a:lvl4pPr>
            <a:lvl5pPr marL="2351288" indent="0">
              <a:buNone/>
              <a:defRPr sz="2100" b="1"/>
            </a:lvl5pPr>
            <a:lvl6pPr marL="2939110" indent="0">
              <a:buNone/>
              <a:defRPr sz="2100" b="1"/>
            </a:lvl6pPr>
            <a:lvl7pPr marL="3526932" indent="0">
              <a:buNone/>
              <a:defRPr sz="2100" b="1"/>
            </a:lvl7pPr>
            <a:lvl8pPr marL="4114754" indent="0">
              <a:buNone/>
              <a:defRPr sz="2100" b="1"/>
            </a:lvl8pPr>
            <a:lvl9pPr marL="4702576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6417887" y="11831320"/>
            <a:ext cx="31686183" cy="21494645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E75151-BAFE-4106-AD5E-7981054C7E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B4E174-DED7-4029-8174-28A990BF0D2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9E7285-BD2F-4FA3-8A94-58E11AFDC35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4893" y="1486113"/>
            <a:ext cx="23585170" cy="6320473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027948" y="1486113"/>
            <a:ext cx="40076120" cy="31839853"/>
          </a:xfrm>
        </p:spPr>
        <p:txBody>
          <a:bodyPr/>
          <a:lstStyle>
            <a:lvl1pPr>
              <a:defRPr sz="4100"/>
            </a:lvl1pPr>
            <a:lvl2pPr>
              <a:defRPr sz="3600"/>
            </a:lvl2pPr>
            <a:lvl3pPr>
              <a:defRPr sz="31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84893" y="7806585"/>
            <a:ext cx="23585170" cy="25519380"/>
          </a:xfrm>
        </p:spPr>
        <p:txBody>
          <a:bodyPr/>
          <a:lstStyle>
            <a:lvl1pPr marL="0" indent="0">
              <a:buNone/>
              <a:defRPr sz="1800"/>
            </a:lvl1pPr>
            <a:lvl2pPr marL="587822" indent="0">
              <a:buNone/>
              <a:defRPr sz="1500"/>
            </a:lvl2pPr>
            <a:lvl3pPr marL="1175644" indent="0">
              <a:buNone/>
              <a:defRPr sz="1300"/>
            </a:lvl3pPr>
            <a:lvl4pPr marL="1763466" indent="0">
              <a:buNone/>
              <a:defRPr sz="1200"/>
            </a:lvl4pPr>
            <a:lvl5pPr marL="2351288" indent="0">
              <a:buNone/>
              <a:defRPr sz="1200"/>
            </a:lvl5pPr>
            <a:lvl6pPr marL="2939110" indent="0">
              <a:buNone/>
              <a:defRPr sz="1200"/>
            </a:lvl6pPr>
            <a:lvl7pPr marL="3526932" indent="0">
              <a:buNone/>
              <a:defRPr sz="1200"/>
            </a:lvl7pPr>
            <a:lvl8pPr marL="4114754" indent="0">
              <a:buNone/>
              <a:defRPr sz="1200"/>
            </a:lvl8pPr>
            <a:lvl9pPr marL="4702576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6CCDD1-AEC0-4305-B05E-533338B07BD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50648" y="26114905"/>
            <a:ext cx="43014265" cy="3083772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050648" y="3333857"/>
            <a:ext cx="43014265" cy="22383432"/>
          </a:xfrm>
        </p:spPr>
        <p:txBody>
          <a:bodyPr lIns="523996" tIns="261999" rIns="523996" bIns="261999"/>
          <a:lstStyle>
            <a:lvl1pPr marL="0" indent="0">
              <a:buNone/>
              <a:defRPr sz="4100"/>
            </a:lvl1pPr>
            <a:lvl2pPr marL="587822" indent="0">
              <a:buNone/>
              <a:defRPr sz="3600"/>
            </a:lvl2pPr>
            <a:lvl3pPr marL="1175644" indent="0">
              <a:buNone/>
              <a:defRPr sz="3100"/>
            </a:lvl3pPr>
            <a:lvl4pPr marL="1763466" indent="0">
              <a:buNone/>
              <a:defRPr sz="2600"/>
            </a:lvl4pPr>
            <a:lvl5pPr marL="2351288" indent="0">
              <a:buNone/>
              <a:defRPr sz="2600"/>
            </a:lvl5pPr>
            <a:lvl6pPr marL="2939110" indent="0">
              <a:buNone/>
              <a:defRPr sz="2600"/>
            </a:lvl6pPr>
            <a:lvl7pPr marL="3526932" indent="0">
              <a:buNone/>
              <a:defRPr sz="2600"/>
            </a:lvl7pPr>
            <a:lvl8pPr marL="4114754" indent="0">
              <a:buNone/>
              <a:defRPr sz="2600"/>
            </a:lvl8pPr>
            <a:lvl9pPr marL="4702576" indent="0">
              <a:buNone/>
              <a:defRPr sz="26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050648" y="29198677"/>
            <a:ext cx="43014265" cy="4377372"/>
          </a:xfrm>
        </p:spPr>
        <p:txBody>
          <a:bodyPr/>
          <a:lstStyle>
            <a:lvl1pPr marL="0" indent="0">
              <a:buNone/>
              <a:defRPr sz="1800"/>
            </a:lvl1pPr>
            <a:lvl2pPr marL="587822" indent="0">
              <a:buNone/>
              <a:defRPr sz="1500"/>
            </a:lvl2pPr>
            <a:lvl3pPr marL="1175644" indent="0">
              <a:buNone/>
              <a:defRPr sz="1300"/>
            </a:lvl3pPr>
            <a:lvl4pPr marL="1763466" indent="0">
              <a:buNone/>
              <a:defRPr sz="1200"/>
            </a:lvl4pPr>
            <a:lvl5pPr marL="2351288" indent="0">
              <a:buNone/>
              <a:defRPr sz="1200"/>
            </a:lvl5pPr>
            <a:lvl6pPr marL="2939110" indent="0">
              <a:buNone/>
              <a:defRPr sz="1200"/>
            </a:lvl6pPr>
            <a:lvl7pPr marL="3526932" indent="0">
              <a:buNone/>
              <a:defRPr sz="1200"/>
            </a:lvl7pPr>
            <a:lvl8pPr marL="4114754" indent="0">
              <a:buNone/>
              <a:defRPr sz="1200"/>
            </a:lvl8pPr>
            <a:lvl9pPr marL="4702576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2219F9-DB05-4D39-98A9-85EC91C4B9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40480" y="2763520"/>
            <a:ext cx="4352544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98656" tIns="199328" rIns="398656" bIns="19932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40480" y="8983240"/>
            <a:ext cx="43525440" cy="18651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98656" tIns="199328" rIns="398656" bIns="19932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40480" y="28326080"/>
            <a:ext cx="10668000" cy="2072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98656" tIns="199328" rIns="398656" bIns="199328" numCol="1" anchor="t" anchorCtr="0" compatLnSpc="1">
            <a:prstTxWarp prst="textNoShape">
              <a:avLst/>
            </a:prstTxWarp>
          </a:bodyPr>
          <a:lstStyle>
            <a:lvl1pPr>
              <a:defRPr sz="60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7495520" y="28326080"/>
            <a:ext cx="16215360" cy="2072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98656" tIns="199328" rIns="398656" bIns="199328" numCol="1" anchor="t" anchorCtr="0" compatLnSpc="1">
            <a:prstTxWarp prst="textNoShape">
              <a:avLst/>
            </a:prstTxWarp>
          </a:bodyPr>
          <a:lstStyle>
            <a:lvl1pPr algn="ctr">
              <a:defRPr sz="60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6697920" y="28326080"/>
            <a:ext cx="10668000" cy="2072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98656" tIns="199328" rIns="398656" bIns="199328" numCol="1" anchor="t" anchorCtr="0" compatLnSpc="1">
            <a:prstTxWarp prst="textNoShape">
              <a:avLst/>
            </a:prstTxWarp>
          </a:bodyPr>
          <a:lstStyle>
            <a:lvl1pPr algn="r">
              <a:defRPr sz="60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D7C10EFD-250F-4354-805C-9A21ADF9259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986169" rtl="0" eaLnBrk="0" fontAlgn="base" hangingPunct="0">
        <a:spcBef>
          <a:spcPct val="0"/>
        </a:spcBef>
        <a:spcAft>
          <a:spcPct val="0"/>
        </a:spcAft>
        <a:defRPr sz="19200">
          <a:solidFill>
            <a:schemeClr val="tx2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ctr" defTabSz="3986169" rtl="0" eaLnBrk="0" fontAlgn="base" hangingPunct="0">
        <a:spcBef>
          <a:spcPct val="0"/>
        </a:spcBef>
        <a:spcAft>
          <a:spcPct val="0"/>
        </a:spcAft>
        <a:defRPr sz="19200">
          <a:solidFill>
            <a:schemeClr val="tx2"/>
          </a:solidFill>
          <a:latin typeface="Times New Roman" pitchFamily="-65" charset="0"/>
          <a:ea typeface="ＭＳ Ｐゴシック" pitchFamily="-65" charset="-128"/>
          <a:cs typeface="ＭＳ Ｐゴシック" pitchFamily="-65" charset="-128"/>
        </a:defRPr>
      </a:lvl2pPr>
      <a:lvl3pPr algn="ctr" defTabSz="3986169" rtl="0" eaLnBrk="0" fontAlgn="base" hangingPunct="0">
        <a:spcBef>
          <a:spcPct val="0"/>
        </a:spcBef>
        <a:spcAft>
          <a:spcPct val="0"/>
        </a:spcAft>
        <a:defRPr sz="19200">
          <a:solidFill>
            <a:schemeClr val="tx2"/>
          </a:solidFill>
          <a:latin typeface="Times New Roman" pitchFamily="-65" charset="0"/>
          <a:ea typeface="ＭＳ Ｐゴシック" pitchFamily="-65" charset="-128"/>
          <a:cs typeface="ＭＳ Ｐゴシック" pitchFamily="-65" charset="-128"/>
        </a:defRPr>
      </a:lvl3pPr>
      <a:lvl4pPr algn="ctr" defTabSz="3986169" rtl="0" eaLnBrk="0" fontAlgn="base" hangingPunct="0">
        <a:spcBef>
          <a:spcPct val="0"/>
        </a:spcBef>
        <a:spcAft>
          <a:spcPct val="0"/>
        </a:spcAft>
        <a:defRPr sz="19200">
          <a:solidFill>
            <a:schemeClr val="tx2"/>
          </a:solidFill>
          <a:latin typeface="Times New Roman" pitchFamily="-65" charset="0"/>
          <a:ea typeface="ＭＳ Ｐゴシック" pitchFamily="-65" charset="-128"/>
          <a:cs typeface="ＭＳ Ｐゴシック" pitchFamily="-65" charset="-128"/>
        </a:defRPr>
      </a:lvl4pPr>
      <a:lvl5pPr algn="ctr" defTabSz="3986169" rtl="0" eaLnBrk="0" fontAlgn="base" hangingPunct="0">
        <a:spcBef>
          <a:spcPct val="0"/>
        </a:spcBef>
        <a:spcAft>
          <a:spcPct val="0"/>
        </a:spcAft>
        <a:defRPr sz="19200">
          <a:solidFill>
            <a:schemeClr val="tx2"/>
          </a:solidFill>
          <a:latin typeface="Times New Roman" pitchFamily="-65" charset="0"/>
          <a:ea typeface="ＭＳ Ｐゴシック" pitchFamily="-65" charset="-128"/>
          <a:cs typeface="ＭＳ Ｐゴシック" pitchFamily="-65" charset="-128"/>
        </a:defRPr>
      </a:lvl5pPr>
      <a:lvl6pPr marL="587822" algn="ctr" defTabSz="5239373" rtl="0" fontAlgn="base">
        <a:spcBef>
          <a:spcPct val="0"/>
        </a:spcBef>
        <a:spcAft>
          <a:spcPct val="0"/>
        </a:spcAft>
        <a:defRPr sz="25200">
          <a:solidFill>
            <a:schemeClr val="tx2"/>
          </a:solidFill>
          <a:latin typeface="Times New Roman" pitchFamily="-65" charset="0"/>
        </a:defRPr>
      </a:lvl6pPr>
      <a:lvl7pPr marL="1175644" algn="ctr" defTabSz="5239373" rtl="0" fontAlgn="base">
        <a:spcBef>
          <a:spcPct val="0"/>
        </a:spcBef>
        <a:spcAft>
          <a:spcPct val="0"/>
        </a:spcAft>
        <a:defRPr sz="25200">
          <a:solidFill>
            <a:schemeClr val="tx2"/>
          </a:solidFill>
          <a:latin typeface="Times New Roman" pitchFamily="-65" charset="0"/>
        </a:defRPr>
      </a:lvl7pPr>
      <a:lvl8pPr marL="1763466" algn="ctr" defTabSz="5239373" rtl="0" fontAlgn="base">
        <a:spcBef>
          <a:spcPct val="0"/>
        </a:spcBef>
        <a:spcAft>
          <a:spcPct val="0"/>
        </a:spcAft>
        <a:defRPr sz="25200">
          <a:solidFill>
            <a:schemeClr val="tx2"/>
          </a:solidFill>
          <a:latin typeface="Times New Roman" pitchFamily="-65" charset="0"/>
        </a:defRPr>
      </a:lvl8pPr>
      <a:lvl9pPr marL="2351288" algn="ctr" defTabSz="5239373" rtl="0" fontAlgn="base">
        <a:spcBef>
          <a:spcPct val="0"/>
        </a:spcBef>
        <a:spcAft>
          <a:spcPct val="0"/>
        </a:spcAft>
        <a:defRPr sz="25200">
          <a:solidFill>
            <a:schemeClr val="tx2"/>
          </a:solidFill>
          <a:latin typeface="Times New Roman" pitchFamily="-65" charset="0"/>
        </a:defRPr>
      </a:lvl9pPr>
    </p:titleStyle>
    <p:bodyStyle>
      <a:lvl1pPr marL="1496089" indent="-1496089" algn="l" defTabSz="3986169" rtl="0" eaLnBrk="0" fontAlgn="base" hangingPunct="0">
        <a:spcBef>
          <a:spcPct val="20000"/>
        </a:spcBef>
        <a:spcAft>
          <a:spcPct val="0"/>
        </a:spcAft>
        <a:buChar char="•"/>
        <a:defRPr sz="140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3239145" indent="-1245040" algn="l" defTabSz="3986169" rtl="0" eaLnBrk="0" fontAlgn="base" hangingPunct="0">
        <a:spcBef>
          <a:spcPct val="20000"/>
        </a:spcBef>
        <a:spcAft>
          <a:spcPct val="0"/>
        </a:spcAft>
        <a:buChar char="–"/>
        <a:defRPr sz="12200">
          <a:solidFill>
            <a:schemeClr val="tx1"/>
          </a:solidFill>
          <a:latin typeface="+mn-lt"/>
          <a:ea typeface="ＭＳ Ｐゴシック" pitchFamily="-65" charset="-128"/>
        </a:defRPr>
      </a:lvl2pPr>
      <a:lvl3pPr marL="4982201" indent="-996032" algn="l" defTabSz="3986169" rtl="0" eaLnBrk="0" fontAlgn="base" hangingPunct="0">
        <a:spcBef>
          <a:spcPct val="20000"/>
        </a:spcBef>
        <a:spcAft>
          <a:spcPct val="0"/>
        </a:spcAft>
        <a:buChar char="•"/>
        <a:defRPr sz="10400">
          <a:solidFill>
            <a:schemeClr val="tx1"/>
          </a:solidFill>
          <a:latin typeface="+mn-lt"/>
          <a:ea typeface="ＭＳ Ｐゴシック" pitchFamily="-65" charset="-128"/>
        </a:defRPr>
      </a:lvl3pPr>
      <a:lvl4pPr marL="6976305" indent="-996032" algn="l" defTabSz="3986169" rtl="0" eaLnBrk="0" fontAlgn="base" hangingPunct="0">
        <a:spcBef>
          <a:spcPct val="20000"/>
        </a:spcBef>
        <a:spcAft>
          <a:spcPct val="0"/>
        </a:spcAft>
        <a:buChar char="–"/>
        <a:defRPr sz="8700">
          <a:solidFill>
            <a:schemeClr val="tx1"/>
          </a:solidFill>
          <a:latin typeface="+mn-lt"/>
          <a:ea typeface="ＭＳ Ｐゴシック" pitchFamily="-65" charset="-128"/>
        </a:defRPr>
      </a:lvl4pPr>
      <a:lvl5pPr marL="8968368" indent="-993991" algn="l" defTabSz="3986169" rtl="0" eaLnBrk="0" fontAlgn="base" hangingPunct="0">
        <a:spcBef>
          <a:spcPct val="20000"/>
        </a:spcBef>
        <a:spcAft>
          <a:spcPct val="0"/>
        </a:spcAft>
        <a:buChar char="»"/>
        <a:defRPr sz="8700">
          <a:solidFill>
            <a:schemeClr val="tx1"/>
          </a:solidFill>
          <a:latin typeface="+mn-lt"/>
          <a:ea typeface="ＭＳ Ｐゴシック" pitchFamily="-65" charset="-128"/>
        </a:defRPr>
      </a:lvl5pPr>
      <a:lvl6pPr marL="12376920" indent="-1308313" algn="l" defTabSz="5239373" rtl="0" fontAlgn="base">
        <a:spcBef>
          <a:spcPct val="20000"/>
        </a:spcBef>
        <a:spcAft>
          <a:spcPct val="0"/>
        </a:spcAft>
        <a:buChar char="»"/>
        <a:defRPr sz="11400">
          <a:solidFill>
            <a:schemeClr val="tx1"/>
          </a:solidFill>
          <a:latin typeface="+mn-lt"/>
          <a:ea typeface="ＭＳ Ｐゴシック" pitchFamily="-65" charset="-128"/>
        </a:defRPr>
      </a:lvl6pPr>
      <a:lvl7pPr marL="12964742" indent="-1308313" algn="l" defTabSz="5239373" rtl="0" fontAlgn="base">
        <a:spcBef>
          <a:spcPct val="20000"/>
        </a:spcBef>
        <a:spcAft>
          <a:spcPct val="0"/>
        </a:spcAft>
        <a:buChar char="»"/>
        <a:defRPr sz="11400">
          <a:solidFill>
            <a:schemeClr val="tx1"/>
          </a:solidFill>
          <a:latin typeface="+mn-lt"/>
          <a:ea typeface="ＭＳ Ｐゴシック" pitchFamily="-65" charset="-128"/>
        </a:defRPr>
      </a:lvl7pPr>
      <a:lvl8pPr marL="13552564" indent="-1308313" algn="l" defTabSz="5239373" rtl="0" fontAlgn="base">
        <a:spcBef>
          <a:spcPct val="20000"/>
        </a:spcBef>
        <a:spcAft>
          <a:spcPct val="0"/>
        </a:spcAft>
        <a:buChar char="»"/>
        <a:defRPr sz="11400">
          <a:solidFill>
            <a:schemeClr val="tx1"/>
          </a:solidFill>
          <a:latin typeface="+mn-lt"/>
          <a:ea typeface="ＭＳ Ｐゴシック" pitchFamily="-65" charset="-128"/>
        </a:defRPr>
      </a:lvl8pPr>
      <a:lvl9pPr marL="14140386" indent="-1308313" algn="l" defTabSz="5239373" rtl="0" fontAlgn="base">
        <a:spcBef>
          <a:spcPct val="20000"/>
        </a:spcBef>
        <a:spcAft>
          <a:spcPct val="0"/>
        </a:spcAft>
        <a:buChar char="»"/>
        <a:defRPr sz="11400">
          <a:solidFill>
            <a:schemeClr val="tx1"/>
          </a:solidFill>
          <a:latin typeface="+mn-lt"/>
          <a:ea typeface="ＭＳ Ｐゴシック" pitchFamily="-65" charset="-128"/>
        </a:defRPr>
      </a:lvl9pPr>
    </p:bodyStyle>
    <p:otherStyle>
      <a:defPPr>
        <a:defRPr lang="en-US"/>
      </a:defPPr>
      <a:lvl1pPr marL="0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7822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175644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763466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51288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939110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526932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4114754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702576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9" Type="http://schemas.openxmlformats.org/officeDocument/2006/relationships/image" Target="../media/image9.jpeg"/><Relationship Id="rId20" Type="http://schemas.openxmlformats.org/officeDocument/2006/relationships/image" Target="../media/image5.emf"/><Relationship Id="rId21" Type="http://schemas.openxmlformats.org/officeDocument/2006/relationships/oleObject" Target="../embeddings/oleObject6.bin"/><Relationship Id="rId22" Type="http://schemas.openxmlformats.org/officeDocument/2006/relationships/image" Target="../media/image6.emf"/><Relationship Id="rId23" Type="http://schemas.openxmlformats.org/officeDocument/2006/relationships/image" Target="../media/image13.png"/><Relationship Id="rId10" Type="http://schemas.openxmlformats.org/officeDocument/2006/relationships/image" Target="../media/image10.png"/><Relationship Id="rId11" Type="http://schemas.openxmlformats.org/officeDocument/2006/relationships/image" Target="../media/image11.jpeg"/><Relationship Id="rId12" Type="http://schemas.openxmlformats.org/officeDocument/2006/relationships/oleObject" Target="../embeddings/oleObject2.bin"/><Relationship Id="rId13" Type="http://schemas.openxmlformats.org/officeDocument/2006/relationships/image" Target="../media/image2.emf"/><Relationship Id="rId14" Type="http://schemas.openxmlformats.org/officeDocument/2006/relationships/oleObject" Target="../embeddings/oleObject3.bin"/><Relationship Id="rId15" Type="http://schemas.openxmlformats.org/officeDocument/2006/relationships/image" Target="../media/image3.emf"/><Relationship Id="rId16" Type="http://schemas.openxmlformats.org/officeDocument/2006/relationships/oleObject" Target="../embeddings/oleObject4.bin"/><Relationship Id="rId17" Type="http://schemas.openxmlformats.org/officeDocument/2006/relationships/image" Target="../media/image4.emf"/><Relationship Id="rId18" Type="http://schemas.openxmlformats.org/officeDocument/2006/relationships/image" Target="../media/image12.png"/><Relationship Id="rId19" Type="http://schemas.openxmlformats.org/officeDocument/2006/relationships/oleObject" Target="../embeddings/oleObject5.bin"/><Relationship Id="rId1" Type="http://schemas.openxmlformats.org/officeDocument/2006/relationships/themeOverride" Target="../theme/themeOverride1.xml"/><Relationship Id="rId2" Type="http://schemas.openxmlformats.org/officeDocument/2006/relationships/vmlDrawing" Target="../drawings/vmlDrawing1.vml"/><Relationship Id="rId3" Type="http://schemas.openxmlformats.org/officeDocument/2006/relationships/slideLayout" Target="../slideLayouts/slideLayout7.xml"/><Relationship Id="rId4" Type="http://schemas.openxmlformats.org/officeDocument/2006/relationships/notesSlide" Target="../notesSlides/notesSlide1.xml"/><Relationship Id="rId5" Type="http://schemas.openxmlformats.org/officeDocument/2006/relationships/image" Target="../media/image7.jpeg"/><Relationship Id="rId6" Type="http://schemas.openxmlformats.org/officeDocument/2006/relationships/image" Target="../media/image8.png"/><Relationship Id="rId7" Type="http://schemas.openxmlformats.org/officeDocument/2006/relationships/oleObject" Target="../embeddings/oleObject1.bin"/><Relationship Id="rId8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Text Box 14"/>
          <p:cNvSpPr txBox="1">
            <a:spLocks noChangeArrowheads="1"/>
          </p:cNvSpPr>
          <p:nvPr/>
        </p:nvSpPr>
        <p:spPr bwMode="auto">
          <a:xfrm>
            <a:off x="0" y="1731062"/>
            <a:ext cx="51206399" cy="73866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defTabSz="893979">
              <a:spcAft>
                <a:spcPts val="1543"/>
              </a:spcAft>
              <a:tabLst>
                <a:tab pos="19050000" algn="ctr"/>
                <a:tab pos="31638875" algn="ctr"/>
              </a:tabLst>
            </a:pPr>
            <a:r>
              <a:rPr lang="en-US" sz="4800" b="1" dirty="0" smtClean="0">
                <a:latin typeface="Arial" charset="0"/>
                <a:cs typeface="Arial" charset="0"/>
              </a:rPr>
              <a:t>	</a:t>
            </a:r>
            <a:endParaRPr lang="en-US" sz="4800" b="1" dirty="0">
              <a:latin typeface="Arial" charset="0"/>
              <a:cs typeface="Arial" charset="0"/>
            </a:endParaRPr>
          </a:p>
        </p:txBody>
      </p:sp>
      <p:sp>
        <p:nvSpPr>
          <p:cNvPr id="1032" name="Rectangle 180"/>
          <p:cNvSpPr>
            <a:spLocks noChangeArrowheads="1"/>
          </p:cNvSpPr>
          <p:nvPr/>
        </p:nvSpPr>
        <p:spPr bwMode="auto">
          <a:xfrm>
            <a:off x="12288838" y="11628"/>
            <a:ext cx="38917562" cy="3414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9444" tIns="44722" rIns="89444" bIns="44722">
            <a:spAutoFit/>
          </a:bodyPr>
          <a:lstStyle/>
          <a:p>
            <a:pPr algn="ctr"/>
            <a:r>
              <a:rPr lang="en-US" sz="7200" b="1" cap="all" dirty="0">
                <a:solidFill>
                  <a:srgbClr val="333399"/>
                </a:solidFill>
              </a:rPr>
              <a:t>Applications of Dirichlet Process </a:t>
            </a:r>
            <a:r>
              <a:rPr lang="en-US" sz="7200" b="1" cap="all" dirty="0" smtClean="0">
                <a:solidFill>
                  <a:srgbClr val="333399"/>
                </a:solidFill>
              </a:rPr>
              <a:t>Mixtures to </a:t>
            </a:r>
            <a:r>
              <a:rPr lang="en-US" sz="7200" b="1" cap="all" dirty="0">
                <a:solidFill>
                  <a:srgbClr val="333399"/>
                </a:solidFill>
              </a:rPr>
              <a:t>Speaker </a:t>
            </a:r>
            <a:r>
              <a:rPr lang="en-US" sz="7200" b="1" cap="all" dirty="0" smtClean="0">
                <a:solidFill>
                  <a:srgbClr val="333399"/>
                </a:solidFill>
              </a:rPr>
              <a:t>Adaptation</a:t>
            </a:r>
          </a:p>
          <a:p>
            <a:pPr defTabSz="893979">
              <a:spcAft>
                <a:spcPts val="0"/>
              </a:spcAft>
              <a:tabLst>
                <a:tab pos="13196888" algn="ctr"/>
                <a:tab pos="30591125" algn="ctr"/>
              </a:tabLst>
            </a:pPr>
            <a:r>
              <a:rPr lang="en-US" sz="9600" b="1" dirty="0">
                <a:solidFill>
                  <a:srgbClr val="BE0F34"/>
                </a:solidFill>
                <a:latin typeface="Arial" charset="0"/>
                <a:cs typeface="Arial" charset="0"/>
              </a:rPr>
              <a:t>	</a:t>
            </a:r>
            <a:r>
              <a:rPr lang="en-US" sz="4800" b="1" dirty="0">
                <a:solidFill>
                  <a:srgbClr val="000000"/>
                </a:solidFill>
                <a:latin typeface="Arial" charset="0"/>
                <a:cs typeface="Arial" charset="0"/>
              </a:rPr>
              <a:t>Amir </a:t>
            </a:r>
            <a:r>
              <a:rPr lang="en-US" sz="4800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Harati</a:t>
            </a:r>
            <a:r>
              <a:rPr lang="en-US" sz="4800" b="1" dirty="0">
                <a:solidFill>
                  <a:srgbClr val="000000"/>
                </a:solidFill>
                <a:latin typeface="Arial" charset="0"/>
                <a:cs typeface="Arial" charset="0"/>
              </a:rPr>
              <a:t> and Joseph Picone	Marc </a:t>
            </a:r>
            <a:r>
              <a:rPr lang="en-US" sz="4800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Sobel</a:t>
            </a:r>
            <a:endParaRPr lang="en-US" sz="4800" b="1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defTabSz="893979">
              <a:spcAft>
                <a:spcPts val="0"/>
              </a:spcAft>
              <a:tabLst>
                <a:tab pos="13196888" algn="ctr"/>
                <a:tab pos="30591125" algn="ctr"/>
              </a:tabLst>
            </a:pPr>
            <a:r>
              <a:rPr lang="en-US" sz="4800" b="1" dirty="0">
                <a:solidFill>
                  <a:srgbClr val="000000"/>
                </a:solidFill>
                <a:latin typeface="Arial" charset="0"/>
                <a:cs typeface="Arial" charset="0"/>
              </a:rPr>
              <a:t>	Institute for Signal and Information </a:t>
            </a:r>
            <a:r>
              <a:rPr lang="en-US" sz="48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Processing, Temple University</a:t>
            </a:r>
            <a:r>
              <a:rPr lang="en-US" sz="4800" b="1" dirty="0">
                <a:solidFill>
                  <a:srgbClr val="000000"/>
                </a:solidFill>
                <a:latin typeface="Arial" charset="0"/>
                <a:cs typeface="Arial" charset="0"/>
              </a:rPr>
              <a:t>	Department of </a:t>
            </a:r>
            <a:r>
              <a:rPr lang="en-US" sz="48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Statistics, Temple University</a:t>
            </a:r>
            <a:endParaRPr lang="en-US" sz="4800" dirty="0">
              <a:solidFill>
                <a:srgbClr val="000000"/>
              </a:solidFill>
            </a:endParaRPr>
          </a:p>
        </p:txBody>
      </p:sp>
      <p:sp>
        <p:nvSpPr>
          <p:cNvPr id="14411" name="Rectangle 75"/>
          <p:cNvSpPr>
            <a:spLocks noChangeArrowheads="1"/>
          </p:cNvSpPr>
          <p:nvPr/>
        </p:nvSpPr>
        <p:spPr bwMode="auto">
          <a:xfrm>
            <a:off x="853440" y="-297884"/>
            <a:ext cx="237424" cy="595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lIns="117564" tIns="58782" rIns="117564" bIns="58782" anchor="ctr">
            <a:spAutoFit/>
          </a:bodyPr>
          <a:lstStyle/>
          <a:p>
            <a:pPr>
              <a:defRPr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413" name="Rectangle 77"/>
          <p:cNvSpPr>
            <a:spLocks noChangeArrowheads="1"/>
          </p:cNvSpPr>
          <p:nvPr/>
        </p:nvSpPr>
        <p:spPr bwMode="auto">
          <a:xfrm>
            <a:off x="853440" y="-297884"/>
            <a:ext cx="237424" cy="595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lIns="117564" tIns="58782" rIns="117564" bIns="58782" anchor="ctr">
            <a:spAutoFit/>
          </a:bodyPr>
          <a:lstStyle/>
          <a:p>
            <a:pPr>
              <a:defRPr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415" name="Rectangle 79"/>
          <p:cNvSpPr>
            <a:spLocks noChangeArrowheads="1"/>
          </p:cNvSpPr>
          <p:nvPr/>
        </p:nvSpPr>
        <p:spPr bwMode="auto">
          <a:xfrm>
            <a:off x="853440" y="-297884"/>
            <a:ext cx="237424" cy="595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lIns="117564" tIns="58782" rIns="117564" bIns="58782" anchor="ctr">
            <a:spAutoFit/>
          </a:bodyPr>
          <a:lstStyle/>
          <a:p>
            <a:pPr>
              <a:defRPr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527" name="Text Box 114"/>
          <p:cNvSpPr txBox="1">
            <a:spLocks noChangeArrowheads="1"/>
          </p:cNvSpPr>
          <p:nvPr/>
        </p:nvSpPr>
        <p:spPr bwMode="auto">
          <a:xfrm>
            <a:off x="13230168" y="4528147"/>
            <a:ext cx="11887200" cy="12801600"/>
          </a:xfrm>
          <a:prstGeom prst="rect">
            <a:avLst/>
          </a:prstGeom>
          <a:solidFill>
            <a:schemeClr val="bg1"/>
          </a:solidFill>
          <a:ln w="12700">
            <a:solidFill>
              <a:srgbClr val="BE0F34"/>
            </a:solidFill>
            <a:miter lim="800000"/>
            <a:headEnd/>
            <a:tailEnd/>
          </a:ln>
          <a:effectLst>
            <a:outerShdw blurRad="139700" dist="139700" dir="2700000" algn="tl" rotWithShape="0">
              <a:srgbClr val="BE0F34">
                <a:alpha val="40000"/>
              </a:srgbClr>
            </a:outerShdw>
          </a:effectLst>
        </p:spPr>
        <p:txBody>
          <a:bodyPr lIns="457200" tIns="45720" rIns="457200" bIns="45720"/>
          <a:lstStyle/>
          <a:p>
            <a:pPr defTabSz="893979">
              <a:spcAft>
                <a:spcPts val="1800"/>
              </a:spcAft>
              <a:tabLst>
                <a:tab pos="489852" algn="l"/>
              </a:tabLst>
              <a:defRPr/>
            </a:pPr>
            <a:r>
              <a:rPr lang="en-US" sz="4800" b="1" dirty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Application to Speaker Adaption</a:t>
            </a:r>
          </a:p>
          <a:p>
            <a:pPr marL="440867" indent="-440867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Adapting speaker independent models requires balancing complexity (e.g., parameter counts) with the amount of adaptation data.</a:t>
            </a:r>
          </a:p>
          <a:p>
            <a:pPr marL="440867" indent="-440867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Classical solutions to speaker adaptation include the use of Maximum Likelihood Linear Regression (MLLR) and regression trees.</a:t>
            </a:r>
          </a:p>
          <a:p>
            <a:pPr marL="440867" indent="-440867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Our goal is to replace the regression tree with a DPM and to achieve better performance at a comparable or reduced level of complexity.</a:t>
            </a:r>
          </a:p>
        </p:txBody>
      </p:sp>
      <p:sp>
        <p:nvSpPr>
          <p:cNvPr id="58" name="Text Box 7"/>
          <p:cNvSpPr txBox="1">
            <a:spLocks noChangeArrowheads="1"/>
          </p:cNvSpPr>
          <p:nvPr/>
        </p:nvSpPr>
        <p:spPr bwMode="auto">
          <a:xfrm>
            <a:off x="13230168" y="17983200"/>
            <a:ext cx="11887200" cy="12801600"/>
          </a:xfrm>
          <a:prstGeom prst="rect">
            <a:avLst/>
          </a:prstGeom>
          <a:solidFill>
            <a:schemeClr val="bg1"/>
          </a:solidFill>
          <a:ln w="12700">
            <a:solidFill>
              <a:srgbClr val="BE0F34"/>
            </a:solidFill>
            <a:miter lim="800000"/>
            <a:headEnd/>
            <a:tailEnd/>
          </a:ln>
          <a:effectLst>
            <a:outerShdw blurRad="139700" dist="139700" dir="2700000" algn="tl" rotWithShape="0">
              <a:srgbClr val="BE0F34">
                <a:alpha val="40000"/>
              </a:srgbClr>
            </a:outerShdw>
          </a:effectLst>
        </p:spPr>
        <p:txBody>
          <a:bodyPr lIns="457200" tIns="45720" rIns="457200" bIns="45720"/>
          <a:lstStyle/>
          <a:p>
            <a:pPr defTabSz="893979">
              <a:spcAft>
                <a:spcPts val="1800"/>
              </a:spcAft>
              <a:tabLst>
                <a:tab pos="489852" algn="l"/>
              </a:tabLst>
              <a:defRPr/>
            </a:pPr>
            <a:r>
              <a:rPr lang="en-US" sz="4800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Training Algorithm</a:t>
            </a:r>
            <a:endParaRPr lang="en-US" sz="4800" b="1" dirty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  <a:p>
            <a:pPr marL="984250" lvl="1" indent="-635000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  <a:tabLst>
                <a:tab pos="0" algn="l"/>
                <a:tab pos="920750" algn="l"/>
              </a:tabLst>
            </a:pPr>
            <a:r>
              <a:rPr lang="en-US" sz="3600" b="1" dirty="0" smtClean="0">
                <a:latin typeface="Arial" pitchFamily="34" charset="0"/>
                <a:ea typeface="Calibri"/>
                <a:cs typeface="Arial" pitchFamily="34" charset="0"/>
              </a:rPr>
              <a:t>Train speaker independent (SI) model. Collect mixture components and their frequencies.</a:t>
            </a:r>
          </a:p>
          <a:p>
            <a:pPr marL="984250" lvl="1" indent="-635000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  <a:tabLst>
                <a:tab pos="0" algn="l"/>
                <a:tab pos="920750" algn="l"/>
              </a:tabLst>
            </a:pPr>
            <a:r>
              <a:rPr lang="en-US" sz="3600" b="1" dirty="0" smtClean="0">
                <a:latin typeface="Arial" pitchFamily="34" charset="0"/>
                <a:ea typeface="Calibri"/>
                <a:cs typeface="Arial" pitchFamily="34" charset="0"/>
              </a:rPr>
              <a:t>Generate samples for each component and cluster them using a DPM model.  </a:t>
            </a:r>
          </a:p>
          <a:p>
            <a:pPr marL="984250" lvl="1" indent="-635000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  <a:tabLst>
                <a:tab pos="0" algn="l"/>
                <a:tab pos="920750" algn="l"/>
              </a:tabLst>
            </a:pPr>
            <a:r>
              <a:rPr lang="en-US" sz="3600" b="1" dirty="0" smtClean="0">
                <a:latin typeface="Arial" pitchFamily="34" charset="0"/>
                <a:ea typeface="Calibri"/>
                <a:cs typeface="Arial" pitchFamily="34" charset="0"/>
              </a:rPr>
              <a:t>Construct a tree structure of the final result using a bottom-up approach. Merge leaf nodes based on a Euclidean distance.</a:t>
            </a:r>
          </a:p>
          <a:p>
            <a:pPr marL="984250" lvl="1" indent="-635000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  <a:tabLst>
                <a:tab pos="0" algn="l"/>
                <a:tab pos="920750" algn="l"/>
              </a:tabLst>
            </a:pPr>
            <a:r>
              <a:rPr lang="en-US" sz="3600" b="1" dirty="0" smtClean="0">
                <a:latin typeface="Arial" pitchFamily="34" charset="0"/>
                <a:ea typeface="Calibri"/>
                <a:cs typeface="Arial" pitchFamily="34" charset="0"/>
              </a:rPr>
              <a:t>Assign clusters to each component using a majority vote scheme.</a:t>
            </a:r>
          </a:p>
          <a:p>
            <a:pPr marL="984250" lvl="1" indent="-635000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  <a:tabLst>
                <a:tab pos="0" algn="l"/>
                <a:tab pos="920750" algn="l"/>
              </a:tabLst>
            </a:pPr>
            <a:r>
              <a:rPr lang="en-US" sz="3600" b="1" dirty="0" smtClean="0">
                <a:latin typeface="Arial" pitchFamily="34" charset="0"/>
                <a:ea typeface="Calibri"/>
                <a:cs typeface="Arial" pitchFamily="34" charset="0"/>
              </a:rPr>
              <a:t>Compute the transformation matrix using a maximum likelihood approach.</a:t>
            </a:r>
          </a:p>
          <a:p>
            <a:pPr lvl="0" defTabSz="695325">
              <a:spcBef>
                <a:spcPts val="1800"/>
              </a:spcBef>
              <a:spcAft>
                <a:spcPts val="1200"/>
              </a:spcAft>
              <a:tabLst>
                <a:tab pos="381000" algn="l"/>
              </a:tabLst>
              <a:defRPr/>
            </a:pPr>
            <a:r>
              <a:rPr lang="en-US" sz="4800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Inference Algorithms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marL="0" lvl="1" indent="222250" defTabSz="695325">
              <a:spcBef>
                <a:spcPts val="0"/>
              </a:spcBef>
              <a:spcAft>
                <a:spcPts val="1200"/>
              </a:spcAft>
              <a:tabLst>
                <a:tab pos="222250" algn="l"/>
                <a:tab pos="457200" algn="l"/>
              </a:tabLst>
              <a:defRPr/>
            </a:pPr>
            <a:r>
              <a:rPr lang="en-US" sz="3600" b="1" dirty="0" smtClean="0">
                <a:latin typeface="Arial" pitchFamily="34" charset="0"/>
                <a:ea typeface="Calibri"/>
                <a:cs typeface="Arial" pitchFamily="34" charset="0"/>
              </a:rPr>
              <a:t>Three different variational algorithms:</a:t>
            </a:r>
          </a:p>
          <a:p>
            <a:pPr marL="920750" lvl="1" indent="-571500" defTabSz="695325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  <a:tabLst>
                <a:tab pos="0" algn="l"/>
                <a:tab pos="920750" algn="l"/>
              </a:tabLst>
              <a:defRPr/>
            </a:pPr>
            <a:r>
              <a:rPr lang="en-US" sz="3600" b="1" dirty="0" smtClean="0">
                <a:latin typeface="Arial" pitchFamily="34" charset="0"/>
                <a:ea typeface="Calibri"/>
                <a:cs typeface="Arial" pitchFamily="34" charset="0"/>
              </a:rPr>
              <a:t>Accelerated </a:t>
            </a:r>
            <a:r>
              <a:rPr lang="en-US" sz="3600" b="1" dirty="0">
                <a:latin typeface="Arial" pitchFamily="34" charset="0"/>
                <a:ea typeface="Calibri"/>
                <a:cs typeface="Arial" pitchFamily="34" charset="0"/>
              </a:rPr>
              <a:t>variational Dirichlet process mixture (AVDP</a:t>
            </a:r>
            <a:r>
              <a:rPr lang="en-US" sz="3600" b="1" dirty="0" smtClean="0">
                <a:latin typeface="Arial" pitchFamily="34" charset="0"/>
                <a:ea typeface="Calibri"/>
                <a:cs typeface="Arial" pitchFamily="34" charset="0"/>
              </a:rPr>
              <a:t>).</a:t>
            </a:r>
            <a:endParaRPr lang="en-US" sz="3600" b="1" dirty="0">
              <a:latin typeface="Arial" pitchFamily="34" charset="0"/>
              <a:ea typeface="Calibri"/>
              <a:cs typeface="Arial" pitchFamily="34" charset="0"/>
            </a:endParaRPr>
          </a:p>
          <a:p>
            <a:pPr marL="920750" lvl="1" indent="-571500" defTabSz="695325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  <a:tabLst>
                <a:tab pos="0" algn="l"/>
                <a:tab pos="920750" algn="l"/>
              </a:tabLst>
              <a:defRPr/>
            </a:pPr>
            <a:r>
              <a:rPr lang="en-US" sz="3600" b="1" dirty="0">
                <a:latin typeface="Arial" pitchFamily="34" charset="0"/>
                <a:ea typeface="Calibri"/>
                <a:cs typeface="Arial" pitchFamily="34" charset="0"/>
              </a:rPr>
              <a:t>Collapsed variational stick-breaking (CSB).</a:t>
            </a:r>
          </a:p>
          <a:p>
            <a:pPr marL="920750" lvl="1" indent="-571500" defTabSz="695325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  <a:tabLst>
                <a:tab pos="0" algn="l"/>
                <a:tab pos="920750" algn="l"/>
              </a:tabLst>
              <a:defRPr/>
            </a:pPr>
            <a:r>
              <a:rPr lang="en-US" sz="3600" b="1" dirty="0">
                <a:latin typeface="Arial" pitchFamily="34" charset="0"/>
                <a:ea typeface="Calibri"/>
                <a:cs typeface="Arial" pitchFamily="34" charset="0"/>
              </a:rPr>
              <a:t>Collapsed Dirichlet priors (CDP</a:t>
            </a:r>
            <a:r>
              <a:rPr lang="en-US" sz="3600" b="1" dirty="0" smtClean="0">
                <a:latin typeface="Arial" pitchFamily="34" charset="0"/>
                <a:ea typeface="Calibri"/>
                <a:cs typeface="Arial" pitchFamily="34" charset="0"/>
              </a:rPr>
              <a:t>).</a:t>
            </a:r>
            <a:endParaRPr lang="en-US" sz="3600" b="1" dirty="0">
              <a:latin typeface="Arial" pitchFamily="34" charset="0"/>
              <a:ea typeface="Calibri"/>
              <a:cs typeface="Arial" pitchFamily="34" charset="0"/>
            </a:endParaRPr>
          </a:p>
        </p:txBody>
      </p:sp>
      <p:sp>
        <p:nvSpPr>
          <p:cNvPr id="40" name="Text Box 7"/>
          <p:cNvSpPr txBox="1">
            <a:spLocks noChangeArrowheads="1"/>
          </p:cNvSpPr>
          <p:nvPr/>
        </p:nvSpPr>
        <p:spPr bwMode="auto">
          <a:xfrm>
            <a:off x="38928504" y="4528147"/>
            <a:ext cx="11887200" cy="12801600"/>
          </a:xfrm>
          <a:prstGeom prst="rect">
            <a:avLst/>
          </a:prstGeom>
          <a:solidFill>
            <a:schemeClr val="bg1"/>
          </a:solidFill>
          <a:ln w="12700">
            <a:solidFill>
              <a:srgbClr val="BE0F34"/>
            </a:solidFill>
            <a:miter lim="800000"/>
            <a:headEnd/>
            <a:tailEnd/>
          </a:ln>
          <a:effectLst>
            <a:outerShdw blurRad="139700" dist="139700" dir="2700000" algn="tl" rotWithShape="0">
              <a:srgbClr val="BE0F34">
                <a:alpha val="40000"/>
              </a:srgbClr>
            </a:outerShdw>
          </a:effectLst>
        </p:spPr>
        <p:txBody>
          <a:bodyPr lIns="457200" tIns="45720" rIns="457200" bIns="45720"/>
          <a:lstStyle/>
          <a:p>
            <a:pPr defTabSz="893979">
              <a:spcAft>
                <a:spcPts val="1543"/>
              </a:spcAft>
              <a:tabLst>
                <a:tab pos="489852" algn="l"/>
              </a:tabLst>
              <a:defRPr/>
            </a:pPr>
            <a:r>
              <a:rPr lang="en-US" sz="4800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Observations</a:t>
            </a:r>
          </a:p>
          <a:p>
            <a:pPr marL="440867" indent="-440867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10% reduction in WER over MLLR.</a:t>
            </a:r>
          </a:p>
          <a:p>
            <a:pPr marL="440867" indent="-440867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DPMs produce meaningful interpretations of the acoustic distances between data (e.g., broad phonetic classes).</a:t>
            </a:r>
          </a:p>
          <a:p>
            <a:pPr marL="440867" indent="-440867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Decreases in performance may 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be related to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the tree 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construction approach. </a:t>
            </a:r>
          </a:p>
          <a:p>
            <a:pPr defTabSz="695325">
              <a:spcBef>
                <a:spcPts val="1800"/>
              </a:spcBef>
              <a:spcAft>
                <a:spcPts val="1200"/>
              </a:spcAft>
              <a:tabLst>
                <a:tab pos="381000" algn="l"/>
              </a:tabLst>
              <a:defRPr/>
            </a:pPr>
            <a:r>
              <a:rPr lang="en-US" sz="4800" b="1" dirty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Extensions To This Work</a:t>
            </a:r>
          </a:p>
          <a:p>
            <a:pPr marL="440867" indent="-440867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Generalize the assignment of a distribution to one cluster using soft-tying.</a:t>
            </a:r>
          </a:p>
          <a:p>
            <a:pPr marL="440867" indent="-440867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Expand statistical models to multiple mixtures.</a:t>
            </a:r>
          </a:p>
          <a:p>
            <a:pPr marL="440867" indent="-440867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The nonparametric 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Bayesian framework provides two important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features: </a:t>
            </a:r>
          </a:p>
          <a:p>
            <a:pPr marL="1159322" lvl="1" indent="-571500" defTabSz="893979">
              <a:spcBef>
                <a:spcPts val="0"/>
              </a:spcBef>
              <a:spcAft>
                <a:spcPts val="1800"/>
              </a:spcAft>
              <a:buFont typeface="Wingdings" charset="2"/>
              <a:buChar char="§"/>
              <a:tabLst>
                <a:tab pos="489852" algn="l"/>
              </a:tabLst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number 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of clusters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is 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not known a priori and could possibly grow with obtaining new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data</a:t>
            </a:r>
          </a:p>
          <a:p>
            <a:pPr marL="1159322" lvl="1" indent="-571500" defTabSz="893979">
              <a:spcBef>
                <a:spcPts val="0"/>
              </a:spcBef>
              <a:spcAft>
                <a:spcPts val="1800"/>
              </a:spcAft>
              <a:buFont typeface="Wingdings" charset="2"/>
              <a:buChar char="§"/>
              <a:tabLst>
                <a:tab pos="489852" algn="l"/>
              </a:tabLst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generalization of parameter 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sharing and model (</a:t>
            </a:r>
            <a:r>
              <a:rPr lang="en-US" sz="3600" b="1">
                <a:latin typeface="Arial" pitchFamily="34" charset="0"/>
                <a:cs typeface="Arial" pitchFamily="34" charset="0"/>
              </a:rPr>
              <a:t>and </a:t>
            </a:r>
            <a:r>
              <a:rPr lang="en-US" sz="3600" b="1" smtClean="0">
                <a:latin typeface="Arial" pitchFamily="34" charset="0"/>
                <a:cs typeface="Arial" pitchFamily="34" charset="0"/>
              </a:rPr>
              <a:t>state)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tying.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defTabSz="893979">
              <a:spcAft>
                <a:spcPts val="1543"/>
              </a:spcAft>
              <a:tabLst>
                <a:tab pos="489852" algn="l"/>
              </a:tabLst>
              <a:defRPr/>
            </a:pPr>
            <a:endParaRPr lang="en-US" b="1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Text Box 7"/>
          <p:cNvSpPr txBox="1">
            <a:spLocks noChangeArrowheads="1"/>
          </p:cNvSpPr>
          <p:nvPr/>
        </p:nvSpPr>
        <p:spPr bwMode="auto">
          <a:xfrm>
            <a:off x="38928504" y="17983200"/>
            <a:ext cx="11887200" cy="12801600"/>
          </a:xfrm>
          <a:prstGeom prst="rect">
            <a:avLst/>
          </a:prstGeom>
          <a:solidFill>
            <a:schemeClr val="bg1"/>
          </a:solidFill>
          <a:ln w="12700">
            <a:solidFill>
              <a:srgbClr val="BE0F34"/>
            </a:solidFill>
            <a:miter lim="800000"/>
            <a:headEnd/>
            <a:tailEnd/>
          </a:ln>
          <a:effectLst>
            <a:outerShdw blurRad="139700" dist="139700" dir="2700000" algn="tl" rotWithShape="0">
              <a:srgbClr val="BE0F34">
                <a:alpha val="40000"/>
              </a:srgbClr>
            </a:outerShdw>
          </a:effectLst>
        </p:spPr>
        <p:txBody>
          <a:bodyPr lIns="457200" tIns="45720" rIns="457200" bIns="45720"/>
          <a:lstStyle/>
          <a:p>
            <a:pPr defTabSz="893979">
              <a:spcAft>
                <a:spcPts val="1543"/>
              </a:spcAft>
              <a:tabLst>
                <a:tab pos="489852" algn="l"/>
              </a:tabLst>
              <a:defRPr/>
            </a:pPr>
            <a:r>
              <a:rPr lang="en-US" sz="4800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Future Work </a:t>
            </a:r>
            <a:endParaRPr lang="en-US" sz="4800" b="1" dirty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  <a:p>
            <a:pPr marL="440867" indent="-440867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Use HDP-HMM to discover new acoustic units.</a:t>
            </a:r>
          </a:p>
          <a:p>
            <a:pPr marL="440867" indent="-440867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Use HDP-HMM to relax the standard HMM</a:t>
            </a:r>
            <a:br>
              <a:rPr lang="en-US" sz="3600" b="1" dirty="0" smtClean="0">
                <a:latin typeface="Arial" pitchFamily="34" charset="0"/>
                <a:cs typeface="Arial" pitchFamily="34" charset="0"/>
              </a:rPr>
            </a:b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left-to-right topology.</a:t>
            </a:r>
          </a:p>
          <a:p>
            <a:pPr marL="440867" indent="-440867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Integrate HDP-HMM into the training loop so that training and testing operate under matched conditions.</a:t>
            </a:r>
          </a:p>
          <a:p>
            <a:pPr defTabSz="695325">
              <a:spcBef>
                <a:spcPts val="1800"/>
              </a:spcBef>
              <a:spcAft>
                <a:spcPts val="1200"/>
              </a:spcAft>
              <a:tabLst>
                <a:tab pos="381000" algn="l"/>
              </a:tabLst>
              <a:defRPr/>
            </a:pPr>
            <a:r>
              <a:rPr lang="en-US" sz="4800" b="1" dirty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Key References</a:t>
            </a:r>
          </a:p>
          <a:p>
            <a:pPr marL="440867" lvl="0" indent="-440867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>
                <a:latin typeface="Arial" pitchFamily="34" charset="0"/>
                <a:cs typeface="Arial" pitchFamily="34" charset="0"/>
              </a:rPr>
              <a:t>E.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Sudderth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, “Graphical models for visual object recognition and tracking,” Ph.D. dissertation,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MIT, 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May 2006.</a:t>
            </a:r>
          </a:p>
          <a:p>
            <a:pPr marL="440867" lvl="0" indent="-440867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>
                <a:latin typeface="Arial" pitchFamily="34" charset="0"/>
                <a:cs typeface="Arial" pitchFamily="34" charset="0"/>
              </a:rPr>
              <a:t>J. Paisley, “Machine learning with Dirichlet and beta process priors: Theory and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Applications,” Ph.D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. Dissertation, Duke University, May 2010.</a:t>
            </a:r>
          </a:p>
          <a:p>
            <a:pPr marL="440867" lvl="0" indent="-440867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>
                <a:latin typeface="Arial" pitchFamily="34" charset="0"/>
                <a:cs typeface="Arial" pitchFamily="34" charset="0"/>
              </a:rPr>
              <a:t>P. Liang,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et al., “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Probabilistic grammars and hierarchical Dirichlet processes”, The Handbook of Applied Bayesian Analysis, Oxford University Press, 2010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Text Box 7"/>
          <p:cNvSpPr txBox="1">
            <a:spLocks noChangeArrowheads="1"/>
          </p:cNvSpPr>
          <p:nvPr/>
        </p:nvSpPr>
        <p:spPr bwMode="auto">
          <a:xfrm>
            <a:off x="381000" y="17983200"/>
            <a:ext cx="11887200" cy="12801600"/>
          </a:xfrm>
          <a:prstGeom prst="rect">
            <a:avLst/>
          </a:prstGeom>
          <a:solidFill>
            <a:schemeClr val="bg1"/>
          </a:solidFill>
          <a:ln w="12700">
            <a:solidFill>
              <a:srgbClr val="BE0F34"/>
            </a:solidFill>
            <a:miter lim="800000"/>
            <a:headEnd/>
            <a:tailEnd/>
          </a:ln>
          <a:effectLst>
            <a:outerShdw blurRad="139700" dist="139700" dir="2700000" algn="tl" rotWithShape="0">
              <a:srgbClr val="BE0F34">
                <a:alpha val="40000"/>
              </a:srgbClr>
            </a:outerShdw>
          </a:effectLst>
        </p:spPr>
        <p:txBody>
          <a:bodyPr lIns="457200" tIns="45720" rIns="457200" bIns="45720"/>
          <a:lstStyle/>
          <a:p>
            <a:pPr defTabSz="893979">
              <a:spcAft>
                <a:spcPts val="1800"/>
              </a:spcAft>
              <a:tabLst>
                <a:tab pos="489852" algn="l"/>
              </a:tabLst>
              <a:defRPr/>
            </a:pPr>
            <a:r>
              <a:rPr lang="en-US" sz="4800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Dirichlet Processes</a:t>
            </a:r>
          </a:p>
          <a:p>
            <a:pPr marL="440867" indent="-440867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Random 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probability measure 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over          such 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that for any  measurable partition over   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: </a:t>
            </a:r>
          </a:p>
          <a:p>
            <a:pPr marL="440867" indent="-440867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endParaRPr lang="en-US" sz="3600" b="1" dirty="0">
              <a:latin typeface="Arial" pitchFamily="34" charset="0"/>
              <a:cs typeface="Arial" pitchFamily="34" charset="0"/>
            </a:endParaRPr>
          </a:p>
          <a:p>
            <a:pPr marL="440867" indent="-440867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>
                <a:latin typeface="Arial" pitchFamily="34" charset="0"/>
                <a:cs typeface="Arial" pitchFamily="34" charset="0"/>
              </a:rPr>
              <a:t>    is the base distribution and acts like mean  of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DP.     is 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the concentration parameter and is proportional to the inverse of the variance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440867" indent="-440867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Example: Chinese restaurant process</a:t>
            </a:r>
          </a:p>
          <a:p>
            <a:pPr marL="440867" indent="-440867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endParaRPr lang="en-US" sz="3600" b="1" dirty="0">
              <a:latin typeface="Arial" pitchFamily="34" charset="0"/>
              <a:cs typeface="Arial" pitchFamily="34" charset="0"/>
            </a:endParaRPr>
          </a:p>
          <a:p>
            <a:pPr marL="440867" indent="-440867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endParaRPr lang="en-US" sz="3600" b="1" dirty="0" smtClean="0">
              <a:latin typeface="Arial" pitchFamily="34" charset="0"/>
              <a:cs typeface="Arial" pitchFamily="34" charset="0"/>
            </a:endParaRPr>
          </a:p>
          <a:p>
            <a:pPr marL="440867" indent="-440867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endParaRPr lang="en-US" sz="3600" b="1" dirty="0">
              <a:latin typeface="Arial" pitchFamily="34" charset="0"/>
              <a:cs typeface="Arial" pitchFamily="34" charset="0"/>
            </a:endParaRPr>
          </a:p>
          <a:p>
            <a:pPr marL="440867" indent="-440867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endParaRPr lang="en-US" sz="3600" b="1" dirty="0" smtClean="0">
              <a:latin typeface="Arial" pitchFamily="34" charset="0"/>
              <a:cs typeface="Arial" pitchFamily="34" charset="0"/>
            </a:endParaRPr>
          </a:p>
          <a:p>
            <a:pPr marL="440867" indent="-440867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endParaRPr lang="en-US" sz="3600" b="1" dirty="0">
              <a:latin typeface="Arial" pitchFamily="34" charset="0"/>
              <a:cs typeface="Arial" pitchFamily="34" charset="0"/>
            </a:endParaRPr>
          </a:p>
          <a:p>
            <a:pPr marL="440867" indent="-440867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Dirichlet Process Mixture (DPM) models place a prior on the number of clusters.</a:t>
            </a:r>
          </a:p>
          <a:p>
            <a:pPr marL="440867" indent="-440867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Hierarchical Dirichlet Processes (HDP): extend this by allowing sharing of parameters (atoms) across groups.</a:t>
            </a:r>
          </a:p>
          <a:p>
            <a:pPr marL="440867" indent="-440867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339" name="Text Box 7"/>
          <p:cNvSpPr txBox="1">
            <a:spLocks noChangeArrowheads="1"/>
          </p:cNvSpPr>
          <p:nvPr/>
        </p:nvSpPr>
        <p:spPr bwMode="auto">
          <a:xfrm>
            <a:off x="381000" y="4528147"/>
            <a:ext cx="11887200" cy="12801600"/>
          </a:xfrm>
          <a:prstGeom prst="rect">
            <a:avLst/>
          </a:prstGeom>
          <a:solidFill>
            <a:schemeClr val="bg1"/>
          </a:solidFill>
          <a:ln w="12700">
            <a:solidFill>
              <a:srgbClr val="BE0F34"/>
            </a:solidFill>
            <a:miter lim="800000"/>
            <a:headEnd/>
            <a:tailEnd/>
          </a:ln>
          <a:effectLst>
            <a:outerShdw blurRad="139700" dist="139700" dir="2700000" algn="tl" rotWithShape="0">
              <a:srgbClr val="BE0F34">
                <a:alpha val="40000"/>
              </a:srgbClr>
            </a:outerShdw>
          </a:effectLst>
        </p:spPr>
        <p:txBody>
          <a:bodyPr lIns="457200" tIns="45720" rIns="457200" bIns="45720"/>
          <a:lstStyle/>
          <a:p>
            <a:pPr defTabSz="893979">
              <a:spcAft>
                <a:spcPts val="1800"/>
              </a:spcAft>
              <a:tabLst>
                <a:tab pos="489852" algn="l"/>
              </a:tabLst>
              <a:defRPr/>
            </a:pPr>
            <a:r>
              <a:rPr lang="en-US" sz="4800" b="1" dirty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Introduction</a:t>
            </a:r>
          </a:p>
          <a:p>
            <a:pPr marL="440867" indent="-440867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Major challenge in machine learning is generalization – can systems successfully recognize previously unseen data?</a:t>
            </a:r>
          </a:p>
          <a:p>
            <a:pPr marL="440867" indent="-440867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Controlling complexity is key to good generalization.</a:t>
            </a:r>
          </a:p>
          <a:p>
            <a:pPr marL="440867" indent="-440867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Data-driven modeling must be capable of preserving important modalities in the data.</a:t>
            </a:r>
          </a:p>
          <a:p>
            <a:pPr marL="440867" indent="-440867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The complexity of the model should be adapted to available data.</a:t>
            </a:r>
          </a:p>
          <a:p>
            <a:pPr defTabSz="893979">
              <a:spcBef>
                <a:spcPts val="0"/>
              </a:spcBef>
              <a:spcAft>
                <a:spcPts val="1543"/>
              </a:spcAft>
              <a:tabLst>
                <a:tab pos="489852" algn="l"/>
              </a:tabLst>
              <a:defRPr/>
            </a:pP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defTabSz="893979">
              <a:spcBef>
                <a:spcPts val="0"/>
              </a:spcBef>
              <a:spcAft>
                <a:spcPts val="1543"/>
              </a:spcAft>
              <a:tabLst>
                <a:tab pos="489852" algn="l"/>
              </a:tabLst>
              <a:defRPr/>
            </a:pP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defTabSz="893979">
              <a:spcBef>
                <a:spcPts val="0"/>
              </a:spcBef>
              <a:spcAft>
                <a:spcPts val="1543"/>
              </a:spcAft>
              <a:tabLst>
                <a:tab pos="489852" algn="l"/>
              </a:tabLst>
              <a:defRPr/>
            </a:pPr>
            <a:endParaRPr lang="en-US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Text Box 7"/>
          <p:cNvSpPr txBox="1">
            <a:spLocks noChangeArrowheads="1"/>
          </p:cNvSpPr>
          <p:nvPr/>
        </p:nvSpPr>
        <p:spPr bwMode="auto">
          <a:xfrm>
            <a:off x="26079336" y="4528147"/>
            <a:ext cx="11887200" cy="12801600"/>
          </a:xfrm>
          <a:prstGeom prst="rect">
            <a:avLst/>
          </a:prstGeom>
          <a:solidFill>
            <a:schemeClr val="bg1"/>
          </a:solidFill>
          <a:ln w="12700">
            <a:solidFill>
              <a:srgbClr val="BE0F34"/>
            </a:solidFill>
            <a:miter lim="800000"/>
            <a:headEnd/>
            <a:tailEnd/>
          </a:ln>
          <a:effectLst>
            <a:outerShdw blurRad="139700" dist="139700" dir="2700000" algn="tl" rotWithShape="0">
              <a:srgbClr val="BE0F34">
                <a:alpha val="40000"/>
              </a:srgbClr>
            </a:outerShdw>
          </a:effectLst>
        </p:spPr>
        <p:txBody>
          <a:bodyPr lIns="457200" tIns="45720" rIns="457200" bIns="45720"/>
          <a:lstStyle/>
          <a:p>
            <a:pPr defTabSz="893979">
              <a:spcAft>
                <a:spcPts val="1800"/>
              </a:spcAft>
              <a:tabLst>
                <a:tab pos="489852" algn="l"/>
              </a:tabLst>
              <a:defRPr/>
            </a:pPr>
            <a:r>
              <a:rPr lang="en-US" sz="4800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Pilot Experiment: </a:t>
            </a:r>
            <a:r>
              <a:rPr lang="en-US" sz="4800" b="1" dirty="0" err="1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Monophones</a:t>
            </a:r>
            <a:endParaRPr lang="en-US" sz="4800" b="1" dirty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  <a:p>
            <a:pPr marL="440867" indent="-440867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>
                <a:latin typeface="Arial" pitchFamily="34" charset="0"/>
                <a:cs typeface="Arial" pitchFamily="34" charset="0"/>
              </a:rPr>
              <a:t>Experiments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use Resource 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Management (RM)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440867" indent="-440867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12 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different speakers with 600 training utterances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440867" indent="-440867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>
                <a:latin typeface="Arial" pitchFamily="34" charset="0"/>
                <a:cs typeface="Arial" pitchFamily="34" charset="0"/>
              </a:rPr>
              <a:t>Models use a single Gaussian mixture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  <a:p>
            <a:pPr marL="440867" indent="-440867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>
                <a:latin typeface="Arial" pitchFamily="34" charset="0"/>
                <a:cs typeface="Arial" pitchFamily="34" charset="0"/>
              </a:rPr>
              <a:t>Word error rate (WER) can be reduced by more than 10%.</a:t>
            </a:r>
          </a:p>
          <a:p>
            <a:pPr marL="440867" indent="-440867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DPM preserves 6 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clusters in the data while the regression tree finds only 2 clusters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Text Box 7"/>
          <p:cNvSpPr txBox="1">
            <a:spLocks noChangeArrowheads="1"/>
          </p:cNvSpPr>
          <p:nvPr/>
        </p:nvSpPr>
        <p:spPr bwMode="auto">
          <a:xfrm>
            <a:off x="26079336" y="17983200"/>
            <a:ext cx="11887200" cy="12801600"/>
          </a:xfrm>
          <a:prstGeom prst="rect">
            <a:avLst/>
          </a:prstGeom>
          <a:solidFill>
            <a:schemeClr val="bg1"/>
          </a:solidFill>
          <a:ln w="12700">
            <a:solidFill>
              <a:srgbClr val="BE0F34"/>
            </a:solidFill>
            <a:miter lim="800000"/>
            <a:headEnd/>
            <a:tailEnd/>
          </a:ln>
          <a:effectLst>
            <a:outerShdw blurRad="139700" dist="139700" dir="2700000" algn="tl" rotWithShape="0">
              <a:srgbClr val="BE0F34">
                <a:alpha val="40000"/>
              </a:srgbClr>
            </a:outerShdw>
          </a:effectLst>
        </p:spPr>
        <p:txBody>
          <a:bodyPr lIns="457200" tIns="45720" rIns="457200" bIns="45720"/>
          <a:lstStyle/>
          <a:p>
            <a:pPr defTabSz="893979">
              <a:spcAft>
                <a:spcPts val="1800"/>
              </a:spcAft>
              <a:tabLst>
                <a:tab pos="489852" algn="l"/>
              </a:tabLst>
              <a:defRPr/>
            </a:pPr>
            <a:r>
              <a:rPr lang="en-US" sz="4800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Pilot Experiment: </a:t>
            </a:r>
            <a:r>
              <a:rPr lang="en-US" sz="4800" b="1" dirty="0" err="1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Triphones</a:t>
            </a:r>
            <a:endParaRPr lang="en-US" sz="4800" b="1" dirty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  <a:p>
            <a:pPr marL="440867" indent="-440867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ADVP better for 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moderate amounts of data while CDP and CSB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better 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for larger amounts of data.</a:t>
            </a:r>
          </a:p>
        </p:txBody>
      </p:sp>
      <p:pic>
        <p:nvPicPr>
          <p:cNvPr id="46" name="Picture 45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80" t="4905" r="38991"/>
          <a:stretch/>
        </p:blipFill>
        <p:spPr bwMode="auto">
          <a:xfrm>
            <a:off x="27863112" y="25176465"/>
            <a:ext cx="8338925" cy="425427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  <a:ext uri="{FAA26D3D-D897-4be2-8F04-BA451C77F1D7}">
              <ma14:placeholderFlag xmlns:ma14="http://schemas.microsoft.com/office/mac/drawingml/2011/main"/>
            </a:ext>
          </a:extLst>
        </p:spPr>
      </p:pic>
      <p:sp>
        <p:nvSpPr>
          <p:cNvPr id="48" name="Text Box 161"/>
          <p:cNvSpPr txBox="1">
            <a:spLocks noChangeArrowheads="1"/>
          </p:cNvSpPr>
          <p:nvPr/>
        </p:nvSpPr>
        <p:spPr bwMode="auto">
          <a:xfrm>
            <a:off x="26079266" y="24192265"/>
            <a:ext cx="11906618" cy="672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117564" tIns="58782" rIns="117564" bIns="58782">
            <a:spAutoFit/>
          </a:bodyPr>
          <a:lstStyle/>
          <a:p>
            <a:pPr algn="ctr" defTabSz="893979">
              <a:defRPr/>
            </a:pPr>
            <a:r>
              <a:rPr lang="en-US" sz="3600" b="1" dirty="0">
                <a:latin typeface="Arial" pitchFamily="34" charset="0"/>
                <a:cs typeface="Arial" pitchFamily="34" charset="0"/>
              </a:rPr>
              <a:t>Figure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4.  The Number 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of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Discovered 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C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lusters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Text Box 161"/>
          <p:cNvSpPr txBox="1">
            <a:spLocks noChangeArrowheads="1"/>
          </p:cNvSpPr>
          <p:nvPr/>
        </p:nvSpPr>
        <p:spPr bwMode="auto">
          <a:xfrm>
            <a:off x="26385068" y="29494242"/>
            <a:ext cx="11271599" cy="12267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117564" tIns="58782" rIns="117564" bIns="58782">
            <a:spAutoFit/>
          </a:bodyPr>
          <a:lstStyle/>
          <a:p>
            <a:pPr algn="ctr" defTabSz="893979"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Figure 5.  Regression Tree vs. Several DPM Inference Algorithms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74" name="Picture 5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89613" y="20485146"/>
            <a:ext cx="6685924" cy="3499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61" name="Table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3430932"/>
              </p:ext>
            </p:extLst>
          </p:nvPr>
        </p:nvGraphicFramePr>
        <p:xfrm>
          <a:off x="20622608" y="11814853"/>
          <a:ext cx="2374666" cy="41016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74666"/>
              </a:tblGrid>
              <a:tr h="410166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14300" marR="114300" marT="0" marB="0">
                    <a:noFill/>
                  </a:tcPr>
                </a:tc>
              </a:tr>
            </a:tbl>
          </a:graphicData>
        </a:graphic>
      </p:graphicFrame>
      <p:graphicFrame>
        <p:nvGraphicFramePr>
          <p:cNvPr id="63" name="Object 6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6698781"/>
              </p:ext>
            </p:extLst>
          </p:nvPr>
        </p:nvGraphicFramePr>
        <p:xfrm>
          <a:off x="561975" y="25720561"/>
          <a:ext cx="11350625" cy="1487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1" name="Equation" r:id="rId7" imgW="7645400" imgH="1003300" progId="Equation.3">
                  <p:embed/>
                </p:oleObj>
              </mc:Choice>
              <mc:Fallback>
                <p:oleObj name="Equation" r:id="rId7" imgW="7645400" imgH="1003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1975" y="25720561"/>
                        <a:ext cx="11350625" cy="148748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4" name="Picture 43"/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89" r="26759"/>
          <a:stretch/>
        </p:blipFill>
        <p:spPr bwMode="auto">
          <a:xfrm>
            <a:off x="26399626" y="11270676"/>
            <a:ext cx="10990049" cy="481037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5" name="Text Box 161"/>
          <p:cNvSpPr txBox="1">
            <a:spLocks noChangeArrowheads="1"/>
          </p:cNvSpPr>
          <p:nvPr/>
        </p:nvSpPr>
        <p:spPr bwMode="auto">
          <a:xfrm>
            <a:off x="26512072" y="16371074"/>
            <a:ext cx="11049342" cy="672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117564" tIns="58782" rIns="117564" bIns="58782">
            <a:spAutoFit/>
          </a:bodyPr>
          <a:lstStyle/>
          <a:p>
            <a:pPr algn="ctr" defTabSz="893979">
              <a:defRPr/>
            </a:pPr>
            <a:r>
              <a:rPr lang="en-US" sz="3600" b="1" dirty="0">
                <a:latin typeface="Arial" pitchFamily="34" charset="0"/>
                <a:cs typeface="Arial" pitchFamily="34" charset="0"/>
              </a:rPr>
              <a:t>Figure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3.  Regression Tree vs. ADVP</a:t>
            </a:r>
            <a:endParaRPr lang="en-US" sz="21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0" y="552210"/>
            <a:ext cx="12240727" cy="226407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539956" y="2264075"/>
            <a:ext cx="6018598" cy="828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i="1" dirty="0" err="1" smtClean="0">
                <a:latin typeface="Monotype Corsiva"/>
                <a:cs typeface="Monotype Corsiva"/>
              </a:rPr>
              <a:t>www.isip.piconepress.com</a:t>
            </a:r>
            <a:endParaRPr lang="en-US" sz="4800" i="1" dirty="0">
              <a:solidFill>
                <a:srgbClr val="000000"/>
              </a:solidFill>
              <a:latin typeface="Monotype Corsiva"/>
              <a:cs typeface="Monotype Corsiva"/>
            </a:endParaRPr>
          </a:p>
        </p:txBody>
      </p:sp>
      <p:pic>
        <p:nvPicPr>
          <p:cNvPr id="43" name="Picture 42"/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36" t="4248" r="7285"/>
          <a:stretch/>
        </p:blipFill>
        <p:spPr bwMode="auto">
          <a:xfrm>
            <a:off x="1549399" y="11616337"/>
            <a:ext cx="9558849" cy="420786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7" name="Text Box 161"/>
          <p:cNvSpPr txBox="1">
            <a:spLocks noChangeArrowheads="1"/>
          </p:cNvSpPr>
          <p:nvPr/>
        </p:nvSpPr>
        <p:spPr bwMode="auto">
          <a:xfrm>
            <a:off x="635278" y="15917083"/>
            <a:ext cx="11387091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algn="ctr" defTabSz="695325">
              <a:defRPr/>
            </a:pPr>
            <a:r>
              <a:rPr lang="en-US" sz="3600" b="1" dirty="0">
                <a:latin typeface="Arial" pitchFamily="34" charset="0"/>
                <a:cs typeface="Arial" pitchFamily="34" charset="0"/>
              </a:rPr>
              <a:t>Figure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1.  Model Complexity as a Function of Available Data. (a) 20 (b) 200 (c) 2000 data points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3069142"/>
              </p:ext>
            </p:extLst>
          </p:nvPr>
        </p:nvGraphicFramePr>
        <p:xfrm>
          <a:off x="8909050" y="19075400"/>
          <a:ext cx="10795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2" name="Equation" r:id="rId12" imgW="1079500" imgH="457200" progId="Equation.3">
                  <p:embed/>
                </p:oleObj>
              </mc:Choice>
              <mc:Fallback>
                <p:oleObj name="Equation" r:id="rId12" imgW="1079500" imgH="457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8909050" y="19075400"/>
                        <a:ext cx="1079500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" name="Object 5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6419975"/>
              </p:ext>
            </p:extLst>
          </p:nvPr>
        </p:nvGraphicFramePr>
        <p:xfrm>
          <a:off x="9728200" y="19672300"/>
          <a:ext cx="3556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3" name="Equation" r:id="rId14" imgW="355600" imgH="381000" progId="Equation.3">
                  <p:embed/>
                </p:oleObj>
              </mc:Choice>
              <mc:Fallback>
                <p:oleObj name="Equation" r:id="rId14" imgW="355600" imgH="3810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9728200" y="19672300"/>
                        <a:ext cx="355600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1608672"/>
              </p:ext>
            </p:extLst>
          </p:nvPr>
        </p:nvGraphicFramePr>
        <p:xfrm>
          <a:off x="2540000" y="20415258"/>
          <a:ext cx="741680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4" name="Equation" r:id="rId16" imgW="7416800" imgH="469900" progId="Equation.3">
                  <p:embed/>
                </p:oleObj>
              </mc:Choice>
              <mc:Fallback>
                <p:oleObj name="Equation" r:id="rId16" imgW="7416800" imgH="4699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2540000" y="20415258"/>
                        <a:ext cx="7416800" cy="469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5" name="Picture 30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244" y="23863446"/>
            <a:ext cx="8731588" cy="1791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7" name="Object 5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5418241"/>
              </p:ext>
            </p:extLst>
          </p:nvPr>
        </p:nvGraphicFramePr>
        <p:xfrm>
          <a:off x="1269869" y="21139185"/>
          <a:ext cx="41910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5" name="Equation" r:id="rId19" imgW="419100" imgH="469900" progId="Equation.3">
                  <p:embed/>
                </p:oleObj>
              </mc:Choice>
              <mc:Fallback>
                <p:oleObj name="Equation" r:id="rId19" imgW="419100" imgH="4699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1269869" y="21139185"/>
                        <a:ext cx="419100" cy="469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" name="Object 5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4474803"/>
              </p:ext>
            </p:extLst>
          </p:nvPr>
        </p:nvGraphicFramePr>
        <p:xfrm>
          <a:off x="2184436" y="21844229"/>
          <a:ext cx="292100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6" name="Equation" r:id="rId21" imgW="292100" imgH="254000" progId="Equation.3">
                  <p:embed/>
                </p:oleObj>
              </mc:Choice>
              <mc:Fallback>
                <p:oleObj name="Equation" r:id="rId21" imgW="292100" imgH="2540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2184436" y="21844229"/>
                        <a:ext cx="292100" cy="254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0" name="Group 59"/>
          <p:cNvGrpSpPr/>
          <p:nvPr/>
        </p:nvGrpSpPr>
        <p:grpSpPr>
          <a:xfrm>
            <a:off x="13455649" y="11588160"/>
            <a:ext cx="11506200" cy="5493007"/>
            <a:chOff x="660003" y="23938267"/>
            <a:chExt cx="11506200" cy="5493007"/>
          </a:xfrm>
        </p:grpSpPr>
        <p:sp>
          <p:nvSpPr>
            <p:cNvPr id="68" name="Rectangle 67"/>
            <p:cNvSpPr>
              <a:spLocks noChangeArrowheads="1"/>
            </p:cNvSpPr>
            <p:nvPr/>
          </p:nvSpPr>
          <p:spPr bwMode="auto">
            <a:xfrm>
              <a:off x="1820230" y="24542434"/>
              <a:ext cx="9021127" cy="17577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89444" tIns="89444" rIns="89444" bIns="89444"/>
            <a:lstStyle/>
            <a:p>
              <a:pPr defTabSz="893979" eaLnBrk="0" hangingPunct="0"/>
              <a:endParaRPr lang="en-US" sz="1900" dirty="0">
                <a:latin typeface="Arial" charset="0"/>
                <a:cs typeface="Arial" charset="0"/>
              </a:endParaRPr>
            </a:p>
          </p:txBody>
        </p:sp>
        <p:pic>
          <p:nvPicPr>
            <p:cNvPr id="69" name="Picture 2"/>
            <p:cNvPicPr>
              <a:picLocks noChangeAspect="1" noChangeArrowheads="1"/>
            </p:cNvPicPr>
            <p:nvPr/>
          </p:nvPicPr>
          <p:blipFill rotWithShape="1">
            <a:blip r:embed="rId2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063" r="2438"/>
            <a:stretch/>
          </p:blipFill>
          <p:spPr bwMode="auto">
            <a:xfrm>
              <a:off x="660003" y="23938267"/>
              <a:ext cx="11506200" cy="39805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0" name="Text Box 161"/>
            <p:cNvSpPr txBox="1">
              <a:spLocks noChangeArrowheads="1"/>
            </p:cNvSpPr>
            <p:nvPr/>
          </p:nvSpPr>
          <p:spPr bwMode="auto">
            <a:xfrm>
              <a:off x="825526" y="28204566"/>
              <a:ext cx="11144595" cy="12267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square" lIns="117564" tIns="58782" rIns="117564" bIns="58782">
              <a:spAutoFit/>
            </a:bodyPr>
            <a:lstStyle/>
            <a:p>
              <a:pPr algn="ctr" defTabSz="893979">
                <a:defRPr/>
              </a:pPr>
              <a:r>
                <a:rPr lang="en-US" sz="3600" b="1" dirty="0">
                  <a:latin typeface="Arial" pitchFamily="34" charset="0"/>
                  <a:cs typeface="Arial" pitchFamily="34" charset="0"/>
                </a:rPr>
                <a:t>Figure 2.  </a:t>
              </a:r>
              <a:r>
                <a:rPr lang="en-US" sz="3600" b="1" dirty="0" smtClean="0">
                  <a:latin typeface="Arial" pitchFamily="34" charset="0"/>
                  <a:cs typeface="Arial" pitchFamily="34" charset="0"/>
                </a:rPr>
                <a:t>Mapping </a:t>
              </a:r>
              <a:r>
                <a:rPr lang="en-US" sz="3600" b="1" dirty="0">
                  <a:latin typeface="Arial" pitchFamily="34" charset="0"/>
                  <a:cs typeface="Arial" pitchFamily="34" charset="0"/>
                </a:rPr>
                <a:t>Speaker Independent Models to Speaker Dependent Models</a:t>
              </a:r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efault Design 3">
    <a:dk1>
      <a:srgbClr val="000000"/>
    </a:dk1>
    <a:lt1>
      <a:srgbClr val="FFFFFF"/>
    </a:lt1>
    <a:dk2>
      <a:srgbClr val="000000"/>
    </a:dk2>
    <a:lt2>
      <a:srgbClr val="333333"/>
    </a:lt2>
    <a:accent1>
      <a:srgbClr val="DDDDDD"/>
    </a:accent1>
    <a:accent2>
      <a:srgbClr val="808080"/>
    </a:accent2>
    <a:accent3>
      <a:srgbClr val="FFFFFF"/>
    </a:accent3>
    <a:accent4>
      <a:srgbClr val="000000"/>
    </a:accent4>
    <a:accent5>
      <a:srgbClr val="EBEBEB"/>
    </a:accent5>
    <a:accent6>
      <a:srgbClr val="737373"/>
    </a:accent6>
    <a:hlink>
      <a:srgbClr val="4D4D4D"/>
    </a:hlink>
    <a:folHlink>
      <a:srgbClr val="EAEAEA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8878</TotalTime>
  <Words>587</Words>
  <Application>Microsoft Macintosh PowerPoint</Application>
  <PresentationFormat>Custom</PresentationFormat>
  <Paragraphs>71</Paragraphs>
  <Slides>1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Default Design</vt:lpstr>
      <vt:lpstr>Equation</vt:lpstr>
      <vt:lpstr>PowerPoint Presentation</vt:lpstr>
    </vt:vector>
  </TitlesOfParts>
  <Company>Swarthmore College</Company>
  <LinksUpToDate>false</LinksUpToDate>
  <SharedDoc>false</SharedDoc>
  <HyperlinkBase>http://www.swarthmore.edu/NatSci/cpurrin1/posteradvice.htm</HyperlinkBase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 for scientific posters (Swarthmore College)</dc:title>
  <dc:creator>Colin Purrington</dc:creator>
  <dc:description>Suggestions and gripes to: cpurrin1@swarthmore.edu</dc:description>
  <cp:lastModifiedBy>Joseph Picone</cp:lastModifiedBy>
  <cp:revision>627</cp:revision>
  <cp:lastPrinted>2009-04-08T18:36:54Z</cp:lastPrinted>
  <dcterms:created xsi:type="dcterms:W3CDTF">2009-07-23T17:37:26Z</dcterms:created>
  <dcterms:modified xsi:type="dcterms:W3CDTF">2012-04-02T05:11:32Z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wner">
    <vt:lpwstr>Colin Purrington</vt:lpwstr>
  </property>
</Properties>
</file>