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51206400" cy="31089600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100" kern="1200">
        <a:solidFill>
          <a:schemeClr val="tx1"/>
        </a:solidFill>
        <a:latin typeface="Helvetica" pitchFamily="-111" charset="0"/>
        <a:ea typeface="ＭＳ Ｐゴシック" pitchFamily="-111" charset="-128"/>
        <a:cs typeface="+mn-cs"/>
      </a:defRPr>
    </a:lvl1pPr>
    <a:lvl2pPr marL="587822" algn="l" rtl="0" fontAlgn="base">
      <a:spcBef>
        <a:spcPct val="0"/>
      </a:spcBef>
      <a:spcAft>
        <a:spcPct val="0"/>
      </a:spcAft>
      <a:defRPr sz="3100" kern="1200">
        <a:solidFill>
          <a:schemeClr val="tx1"/>
        </a:solidFill>
        <a:latin typeface="Helvetica" pitchFamily="-111" charset="0"/>
        <a:ea typeface="ＭＳ Ｐゴシック" pitchFamily="-111" charset="-128"/>
        <a:cs typeface="+mn-cs"/>
      </a:defRPr>
    </a:lvl2pPr>
    <a:lvl3pPr marL="1175644" algn="l" rtl="0" fontAlgn="base">
      <a:spcBef>
        <a:spcPct val="0"/>
      </a:spcBef>
      <a:spcAft>
        <a:spcPct val="0"/>
      </a:spcAft>
      <a:defRPr sz="3100" kern="1200">
        <a:solidFill>
          <a:schemeClr val="tx1"/>
        </a:solidFill>
        <a:latin typeface="Helvetica" pitchFamily="-111" charset="0"/>
        <a:ea typeface="ＭＳ Ｐゴシック" pitchFamily="-111" charset="-128"/>
        <a:cs typeface="+mn-cs"/>
      </a:defRPr>
    </a:lvl3pPr>
    <a:lvl4pPr marL="1763466" algn="l" rtl="0" fontAlgn="base">
      <a:spcBef>
        <a:spcPct val="0"/>
      </a:spcBef>
      <a:spcAft>
        <a:spcPct val="0"/>
      </a:spcAft>
      <a:defRPr sz="3100" kern="1200">
        <a:solidFill>
          <a:schemeClr val="tx1"/>
        </a:solidFill>
        <a:latin typeface="Helvetica" pitchFamily="-111" charset="0"/>
        <a:ea typeface="ＭＳ Ｐゴシック" pitchFamily="-111" charset="-128"/>
        <a:cs typeface="+mn-cs"/>
      </a:defRPr>
    </a:lvl4pPr>
    <a:lvl5pPr marL="2351288" algn="l" rtl="0" fontAlgn="base">
      <a:spcBef>
        <a:spcPct val="0"/>
      </a:spcBef>
      <a:spcAft>
        <a:spcPct val="0"/>
      </a:spcAft>
      <a:defRPr sz="3100" kern="1200">
        <a:solidFill>
          <a:schemeClr val="tx1"/>
        </a:solidFill>
        <a:latin typeface="Helvetica" pitchFamily="-111" charset="0"/>
        <a:ea typeface="ＭＳ Ｐゴシック" pitchFamily="-111" charset="-128"/>
        <a:cs typeface="+mn-cs"/>
      </a:defRPr>
    </a:lvl5pPr>
    <a:lvl6pPr marL="2939110" algn="l" defTabSz="1175644" rtl="0" eaLnBrk="1" latinLnBrk="0" hangingPunct="1">
      <a:defRPr sz="3100" kern="1200">
        <a:solidFill>
          <a:schemeClr val="tx1"/>
        </a:solidFill>
        <a:latin typeface="Helvetica" pitchFamily="-111" charset="0"/>
        <a:ea typeface="ＭＳ Ｐゴシック" pitchFamily="-111" charset="-128"/>
        <a:cs typeface="+mn-cs"/>
      </a:defRPr>
    </a:lvl6pPr>
    <a:lvl7pPr marL="3526932" algn="l" defTabSz="1175644" rtl="0" eaLnBrk="1" latinLnBrk="0" hangingPunct="1">
      <a:defRPr sz="3100" kern="1200">
        <a:solidFill>
          <a:schemeClr val="tx1"/>
        </a:solidFill>
        <a:latin typeface="Helvetica" pitchFamily="-111" charset="0"/>
        <a:ea typeface="ＭＳ Ｐゴシック" pitchFamily="-111" charset="-128"/>
        <a:cs typeface="+mn-cs"/>
      </a:defRPr>
    </a:lvl7pPr>
    <a:lvl8pPr marL="4114754" algn="l" defTabSz="1175644" rtl="0" eaLnBrk="1" latinLnBrk="0" hangingPunct="1">
      <a:defRPr sz="3100" kern="1200">
        <a:solidFill>
          <a:schemeClr val="tx1"/>
        </a:solidFill>
        <a:latin typeface="Helvetica" pitchFamily="-111" charset="0"/>
        <a:ea typeface="ＭＳ Ｐゴシック" pitchFamily="-111" charset="-128"/>
        <a:cs typeface="+mn-cs"/>
      </a:defRPr>
    </a:lvl8pPr>
    <a:lvl9pPr marL="4702576" algn="l" defTabSz="1175644" rtl="0" eaLnBrk="1" latinLnBrk="0" hangingPunct="1">
      <a:defRPr sz="3100" kern="1200">
        <a:solidFill>
          <a:schemeClr val="tx1"/>
        </a:solidFill>
        <a:latin typeface="Helvetica" pitchFamily="-111" charset="0"/>
        <a:ea typeface="ＭＳ Ｐゴシック" pitchFamily="-111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E0F34"/>
    <a:srgbClr val="FFF3F3"/>
    <a:srgbClr val="333399"/>
    <a:srgbClr val="F0F0FA"/>
    <a:srgbClr val="C9C9ED"/>
    <a:srgbClr val="0000FF"/>
    <a:srgbClr val="FFFFE1"/>
    <a:srgbClr val="8000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73" autoAdjust="0"/>
    <p:restoredTop sz="96552" autoAdjust="0"/>
  </p:normalViewPr>
  <p:slideViewPr>
    <p:cSldViewPr snapToGrid="0" showGuides="1">
      <p:cViewPr varScale="1">
        <p:scale>
          <a:sx n="21" d="100"/>
          <a:sy n="21" d="100"/>
        </p:scale>
        <p:origin x="-1088" y="1336"/>
      </p:cViewPr>
      <p:guideLst>
        <p:guide orient="horz" pos="16673"/>
        <p:guide orient="horz" pos="11309"/>
        <p:guide pos="23775"/>
        <p:guide pos="112"/>
        <p:guide pos="8050"/>
        <p:guide pos="31497"/>
        <p:guide pos="16382"/>
      </p:guideLst>
    </p:cSldViewPr>
  </p:slideViewPr>
  <p:outlineViewPr>
    <p:cViewPr>
      <p:scale>
        <a:sx n="25" d="100"/>
        <a:sy n="25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handoutMaster" Target="handoutMasters/handout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7721" tIns="8861" rIns="17721" bIns="8861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7721" tIns="8861" rIns="17721" bIns="8861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200"/>
            </a:lvl1pPr>
          </a:lstStyle>
          <a:p>
            <a:pPr>
              <a:defRPr/>
            </a:pPr>
            <a:fld id="{1D941F17-B025-4BAA-9A7A-F5801763A34F}" type="datetime1">
              <a:rPr lang="en-US"/>
              <a:pPr>
                <a:defRPr/>
              </a:pPr>
              <a:t>2/12/13</a:t>
            </a:fld>
            <a:endParaRPr lang="en-US" dirty="0"/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7721" tIns="8861" rIns="17721" bIns="8861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63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7721" tIns="8861" rIns="17721" bIns="8861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200"/>
            </a:lvl1pPr>
          </a:lstStyle>
          <a:p>
            <a:pPr>
              <a:defRPr/>
            </a:pPr>
            <a:fld id="{7164F600-FCDE-4693-AEFA-BCE463254DD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14084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17721" tIns="8861" rIns="17721" bIns="8861" rtlCol="0"/>
          <a:lstStyle>
            <a:lvl1pPr algn="l">
              <a:defRPr sz="200">
                <a:ea typeface="+mn-ea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wrap="square" lIns="17721" tIns="8861" rIns="17721" bIns="8861" numCol="1" anchor="t" anchorCtr="0" compatLnSpc="1">
            <a:prstTxWarp prst="textNoShape">
              <a:avLst/>
            </a:prstTxWarp>
          </a:bodyPr>
          <a:lstStyle>
            <a:lvl1pPr algn="r">
              <a:defRPr sz="200"/>
            </a:lvl1pPr>
          </a:lstStyle>
          <a:p>
            <a:pPr>
              <a:defRPr/>
            </a:pPr>
            <a:fld id="{718A947C-AE5D-4AA4-B479-7DBBBB3EE248}" type="datetime1">
              <a:rPr lang="en-US"/>
              <a:pPr>
                <a:defRPr/>
              </a:pPr>
              <a:t>2/12/13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35000" y="696913"/>
            <a:ext cx="57404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7721" tIns="8861" rIns="17721" bIns="8861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17721" tIns="8861" rIns="17721" bIns="8861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17721" tIns="8861" rIns="17721" bIns="8861" rtlCol="0" anchor="b"/>
          <a:lstStyle>
            <a:lvl1pPr algn="l">
              <a:defRPr sz="200">
                <a:ea typeface="+mn-ea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wrap="square" lIns="17721" tIns="8861" rIns="17721" bIns="8861" numCol="1" anchor="b" anchorCtr="0" compatLnSpc="1">
            <a:prstTxWarp prst="textNoShape">
              <a:avLst/>
            </a:prstTxWarp>
          </a:bodyPr>
          <a:lstStyle>
            <a:lvl1pPr algn="r">
              <a:defRPr sz="200"/>
            </a:lvl1pPr>
          </a:lstStyle>
          <a:p>
            <a:pPr>
              <a:defRPr/>
            </a:pPr>
            <a:fld id="{ECB238E2-453A-49B1-BA45-8712F4F11F7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376149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587822" rtl="0" eaLnBrk="0" fontAlgn="base" hangingPunct="0">
      <a:spcBef>
        <a:spcPct val="30000"/>
      </a:spcBef>
      <a:spcAft>
        <a:spcPct val="0"/>
      </a:spcAft>
      <a:defRPr sz="1500" kern="1200">
        <a:solidFill>
          <a:schemeClr val="tx1"/>
        </a:solidFill>
        <a:latin typeface="+mn-lt"/>
        <a:ea typeface="ＭＳ Ｐゴシック" pitchFamily="-111" charset="-128"/>
        <a:cs typeface="ＭＳ Ｐゴシック" pitchFamily="-111" charset="-128"/>
      </a:defRPr>
    </a:lvl1pPr>
    <a:lvl2pPr marL="587822" algn="l" defTabSz="587822" rtl="0" eaLnBrk="0" fontAlgn="base" hangingPunct="0">
      <a:spcBef>
        <a:spcPct val="30000"/>
      </a:spcBef>
      <a:spcAft>
        <a:spcPct val="0"/>
      </a:spcAft>
      <a:defRPr sz="1500" kern="1200">
        <a:solidFill>
          <a:schemeClr val="tx1"/>
        </a:solidFill>
        <a:latin typeface="+mn-lt"/>
        <a:ea typeface="ＭＳ Ｐゴシック" pitchFamily="-111" charset="-128"/>
        <a:cs typeface="+mn-cs"/>
      </a:defRPr>
    </a:lvl2pPr>
    <a:lvl3pPr marL="1175644" algn="l" defTabSz="587822" rtl="0" eaLnBrk="0" fontAlgn="base" hangingPunct="0">
      <a:spcBef>
        <a:spcPct val="30000"/>
      </a:spcBef>
      <a:spcAft>
        <a:spcPct val="0"/>
      </a:spcAft>
      <a:defRPr sz="1500" kern="1200">
        <a:solidFill>
          <a:schemeClr val="tx1"/>
        </a:solidFill>
        <a:latin typeface="+mn-lt"/>
        <a:ea typeface="ＭＳ Ｐゴシック" pitchFamily="-111" charset="-128"/>
        <a:cs typeface="+mn-cs"/>
      </a:defRPr>
    </a:lvl3pPr>
    <a:lvl4pPr marL="1763466" algn="l" defTabSz="587822" rtl="0" eaLnBrk="0" fontAlgn="base" hangingPunct="0">
      <a:spcBef>
        <a:spcPct val="30000"/>
      </a:spcBef>
      <a:spcAft>
        <a:spcPct val="0"/>
      </a:spcAft>
      <a:defRPr sz="1500" kern="1200">
        <a:solidFill>
          <a:schemeClr val="tx1"/>
        </a:solidFill>
        <a:latin typeface="+mn-lt"/>
        <a:ea typeface="ＭＳ Ｐゴシック" pitchFamily="-111" charset="-128"/>
        <a:cs typeface="+mn-cs"/>
      </a:defRPr>
    </a:lvl4pPr>
    <a:lvl5pPr marL="2351288" algn="l" defTabSz="587822" rtl="0" eaLnBrk="0" fontAlgn="base" hangingPunct="0">
      <a:spcBef>
        <a:spcPct val="30000"/>
      </a:spcBef>
      <a:spcAft>
        <a:spcPct val="0"/>
      </a:spcAft>
      <a:defRPr sz="1500" kern="1200">
        <a:solidFill>
          <a:schemeClr val="tx1"/>
        </a:solidFill>
        <a:latin typeface="+mn-lt"/>
        <a:ea typeface="ＭＳ Ｐゴシック" pitchFamily="-111" charset="-128"/>
        <a:cs typeface="+mn-cs"/>
      </a:defRPr>
    </a:lvl5pPr>
    <a:lvl6pPr marL="2939110" algn="l" defTabSz="587822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6pPr>
    <a:lvl7pPr marL="3526932" algn="l" defTabSz="587822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7pPr>
    <a:lvl8pPr marL="4114754" algn="l" defTabSz="587822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8pPr>
    <a:lvl9pPr marL="4702576" algn="l" defTabSz="587822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35000" y="696913"/>
            <a:ext cx="57404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6B63862-3AF5-4819-AC91-87370E59704A}" type="slidenum">
              <a:rPr lang="en-US" smtClean="0"/>
              <a:pPr/>
              <a:t>1</a:t>
            </a:fld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76231" y="11590232"/>
            <a:ext cx="60936505" cy="799549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752455" y="21140209"/>
            <a:ext cx="50184050" cy="9535583"/>
          </a:xfrm>
        </p:spPr>
        <p:txBody>
          <a:bodyPr/>
          <a:lstStyle>
            <a:lvl1pPr marL="0" indent="0" algn="ctr">
              <a:buNone/>
              <a:defRPr/>
            </a:lvl1pPr>
            <a:lvl2pPr marL="587822" indent="0" algn="ctr">
              <a:buNone/>
              <a:defRPr/>
            </a:lvl2pPr>
            <a:lvl3pPr marL="1175644" indent="0" algn="ctr">
              <a:buNone/>
              <a:defRPr/>
            </a:lvl3pPr>
            <a:lvl4pPr marL="1763466" indent="0" algn="ctr">
              <a:buNone/>
              <a:defRPr/>
            </a:lvl4pPr>
            <a:lvl5pPr marL="2351288" indent="0" algn="ctr">
              <a:buNone/>
              <a:defRPr/>
            </a:lvl5pPr>
            <a:lvl6pPr marL="2939110" indent="0" algn="ctr">
              <a:buNone/>
              <a:defRPr/>
            </a:lvl6pPr>
            <a:lvl7pPr marL="3526932" indent="0" algn="ctr">
              <a:buNone/>
              <a:defRPr/>
            </a:lvl7pPr>
            <a:lvl8pPr marL="4114754" indent="0" algn="ctr">
              <a:buNone/>
              <a:defRPr/>
            </a:lvl8pPr>
            <a:lvl9pPr marL="4702576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A5ACE8-194B-4A62-B460-7281DDF9DF0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61953E-9503-4DD1-99A1-32841EFF5FC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1079721" y="3315865"/>
            <a:ext cx="15233015" cy="298463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76228" y="3315865"/>
            <a:ext cx="45490130" cy="298463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584F1E-8517-4ADB-85E5-800CF21BA48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FC1027-0BBD-4C87-8DBE-7F6A416B1ED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62933" y="23973897"/>
            <a:ext cx="60936505" cy="7408968"/>
          </a:xfrm>
        </p:spPr>
        <p:txBody>
          <a:bodyPr anchor="t"/>
          <a:lstStyle>
            <a:lvl1pPr algn="l">
              <a:defRPr sz="51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662933" y="15812876"/>
            <a:ext cx="60936505" cy="8161020"/>
          </a:xfrm>
        </p:spPr>
        <p:txBody>
          <a:bodyPr anchor="b"/>
          <a:lstStyle>
            <a:lvl1pPr marL="0" indent="0">
              <a:buNone/>
              <a:defRPr sz="2600"/>
            </a:lvl1pPr>
            <a:lvl2pPr marL="587822" indent="0">
              <a:buNone/>
              <a:defRPr sz="2300"/>
            </a:lvl2pPr>
            <a:lvl3pPr marL="1175644" indent="0">
              <a:buNone/>
              <a:defRPr sz="2100"/>
            </a:lvl3pPr>
            <a:lvl4pPr marL="1763466" indent="0">
              <a:buNone/>
              <a:defRPr sz="1800"/>
            </a:lvl4pPr>
            <a:lvl5pPr marL="2351288" indent="0">
              <a:buNone/>
              <a:defRPr sz="1800"/>
            </a:lvl5pPr>
            <a:lvl6pPr marL="2939110" indent="0">
              <a:buNone/>
              <a:defRPr sz="1800"/>
            </a:lvl6pPr>
            <a:lvl7pPr marL="3526932" indent="0">
              <a:buNone/>
              <a:defRPr sz="1800"/>
            </a:lvl7pPr>
            <a:lvl8pPr marL="4114754" indent="0">
              <a:buNone/>
              <a:defRPr sz="1800"/>
            </a:lvl8pPr>
            <a:lvl9pPr marL="4702576" indent="0">
              <a:buNone/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C167A8-4CA0-4DC2-8EF9-929AD6F1292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76229" y="10778809"/>
            <a:ext cx="30361572" cy="22383432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951162" y="10778809"/>
            <a:ext cx="30361573" cy="22383432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CBB099-9A7D-4ECF-9460-FE7EFB36B49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84896" y="1493308"/>
            <a:ext cx="64519175" cy="621792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84893" y="8351732"/>
            <a:ext cx="31675070" cy="3479588"/>
          </a:xfrm>
        </p:spPr>
        <p:txBody>
          <a:bodyPr anchor="b"/>
          <a:lstStyle>
            <a:lvl1pPr marL="0" indent="0">
              <a:buNone/>
              <a:defRPr sz="3100" b="1"/>
            </a:lvl1pPr>
            <a:lvl2pPr marL="587822" indent="0">
              <a:buNone/>
              <a:defRPr sz="2600" b="1"/>
            </a:lvl2pPr>
            <a:lvl3pPr marL="1175644" indent="0">
              <a:buNone/>
              <a:defRPr sz="2300" b="1"/>
            </a:lvl3pPr>
            <a:lvl4pPr marL="1763466" indent="0">
              <a:buNone/>
              <a:defRPr sz="2100" b="1"/>
            </a:lvl4pPr>
            <a:lvl5pPr marL="2351288" indent="0">
              <a:buNone/>
              <a:defRPr sz="2100" b="1"/>
            </a:lvl5pPr>
            <a:lvl6pPr marL="2939110" indent="0">
              <a:buNone/>
              <a:defRPr sz="2100" b="1"/>
            </a:lvl6pPr>
            <a:lvl7pPr marL="3526932" indent="0">
              <a:buNone/>
              <a:defRPr sz="2100" b="1"/>
            </a:lvl7pPr>
            <a:lvl8pPr marL="4114754" indent="0">
              <a:buNone/>
              <a:defRPr sz="2100" b="1"/>
            </a:lvl8pPr>
            <a:lvl9pPr marL="4702576" indent="0">
              <a:buNone/>
              <a:defRPr sz="2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84893" y="11831320"/>
            <a:ext cx="31675070" cy="21494645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6417887" y="8351732"/>
            <a:ext cx="31686183" cy="3479588"/>
          </a:xfrm>
        </p:spPr>
        <p:txBody>
          <a:bodyPr anchor="b"/>
          <a:lstStyle>
            <a:lvl1pPr marL="0" indent="0">
              <a:buNone/>
              <a:defRPr sz="3100" b="1"/>
            </a:lvl1pPr>
            <a:lvl2pPr marL="587822" indent="0">
              <a:buNone/>
              <a:defRPr sz="2600" b="1"/>
            </a:lvl2pPr>
            <a:lvl3pPr marL="1175644" indent="0">
              <a:buNone/>
              <a:defRPr sz="2300" b="1"/>
            </a:lvl3pPr>
            <a:lvl4pPr marL="1763466" indent="0">
              <a:buNone/>
              <a:defRPr sz="2100" b="1"/>
            </a:lvl4pPr>
            <a:lvl5pPr marL="2351288" indent="0">
              <a:buNone/>
              <a:defRPr sz="2100" b="1"/>
            </a:lvl5pPr>
            <a:lvl6pPr marL="2939110" indent="0">
              <a:buNone/>
              <a:defRPr sz="2100" b="1"/>
            </a:lvl6pPr>
            <a:lvl7pPr marL="3526932" indent="0">
              <a:buNone/>
              <a:defRPr sz="2100" b="1"/>
            </a:lvl7pPr>
            <a:lvl8pPr marL="4114754" indent="0">
              <a:buNone/>
              <a:defRPr sz="2100" b="1"/>
            </a:lvl8pPr>
            <a:lvl9pPr marL="4702576" indent="0">
              <a:buNone/>
              <a:defRPr sz="2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6417887" y="11831320"/>
            <a:ext cx="31686183" cy="21494645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E75151-BAFE-4106-AD5E-7981054C7E0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B4E174-DED7-4029-8174-28A990BF0D2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9E7285-BD2F-4FA3-8A94-58E11AFDC35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84893" y="1486113"/>
            <a:ext cx="23585170" cy="6320473"/>
          </a:xfrm>
        </p:spPr>
        <p:txBody>
          <a:bodyPr anchor="b"/>
          <a:lstStyle>
            <a:lvl1pPr algn="l">
              <a:defRPr sz="26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027948" y="1486113"/>
            <a:ext cx="40076120" cy="31839853"/>
          </a:xfrm>
        </p:spPr>
        <p:txBody>
          <a:bodyPr/>
          <a:lstStyle>
            <a:lvl1pPr>
              <a:defRPr sz="4100"/>
            </a:lvl1pPr>
            <a:lvl2pPr>
              <a:defRPr sz="3600"/>
            </a:lvl2pPr>
            <a:lvl3pPr>
              <a:defRPr sz="31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84893" y="7806585"/>
            <a:ext cx="23585170" cy="25519380"/>
          </a:xfrm>
        </p:spPr>
        <p:txBody>
          <a:bodyPr/>
          <a:lstStyle>
            <a:lvl1pPr marL="0" indent="0">
              <a:buNone/>
              <a:defRPr sz="1800"/>
            </a:lvl1pPr>
            <a:lvl2pPr marL="587822" indent="0">
              <a:buNone/>
              <a:defRPr sz="1500"/>
            </a:lvl2pPr>
            <a:lvl3pPr marL="1175644" indent="0">
              <a:buNone/>
              <a:defRPr sz="1300"/>
            </a:lvl3pPr>
            <a:lvl4pPr marL="1763466" indent="0">
              <a:buNone/>
              <a:defRPr sz="1200"/>
            </a:lvl4pPr>
            <a:lvl5pPr marL="2351288" indent="0">
              <a:buNone/>
              <a:defRPr sz="1200"/>
            </a:lvl5pPr>
            <a:lvl6pPr marL="2939110" indent="0">
              <a:buNone/>
              <a:defRPr sz="1200"/>
            </a:lvl6pPr>
            <a:lvl7pPr marL="3526932" indent="0">
              <a:buNone/>
              <a:defRPr sz="1200"/>
            </a:lvl7pPr>
            <a:lvl8pPr marL="4114754" indent="0">
              <a:buNone/>
              <a:defRPr sz="1200"/>
            </a:lvl8pPr>
            <a:lvl9pPr marL="4702576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6CCDD1-AEC0-4305-B05E-533338B07BD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50648" y="26114905"/>
            <a:ext cx="43014265" cy="3083772"/>
          </a:xfrm>
        </p:spPr>
        <p:txBody>
          <a:bodyPr anchor="b"/>
          <a:lstStyle>
            <a:lvl1pPr algn="l">
              <a:defRPr sz="26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4050648" y="3333857"/>
            <a:ext cx="43014265" cy="22383432"/>
          </a:xfrm>
        </p:spPr>
        <p:txBody>
          <a:bodyPr lIns="523996" tIns="261999" rIns="523996" bIns="261999"/>
          <a:lstStyle>
            <a:lvl1pPr marL="0" indent="0">
              <a:buNone/>
              <a:defRPr sz="4100"/>
            </a:lvl1pPr>
            <a:lvl2pPr marL="587822" indent="0">
              <a:buNone/>
              <a:defRPr sz="3600"/>
            </a:lvl2pPr>
            <a:lvl3pPr marL="1175644" indent="0">
              <a:buNone/>
              <a:defRPr sz="3100"/>
            </a:lvl3pPr>
            <a:lvl4pPr marL="1763466" indent="0">
              <a:buNone/>
              <a:defRPr sz="2600"/>
            </a:lvl4pPr>
            <a:lvl5pPr marL="2351288" indent="0">
              <a:buNone/>
              <a:defRPr sz="2600"/>
            </a:lvl5pPr>
            <a:lvl6pPr marL="2939110" indent="0">
              <a:buNone/>
              <a:defRPr sz="2600"/>
            </a:lvl6pPr>
            <a:lvl7pPr marL="3526932" indent="0">
              <a:buNone/>
              <a:defRPr sz="2600"/>
            </a:lvl7pPr>
            <a:lvl8pPr marL="4114754" indent="0">
              <a:buNone/>
              <a:defRPr sz="2600"/>
            </a:lvl8pPr>
            <a:lvl9pPr marL="4702576" indent="0">
              <a:buNone/>
              <a:defRPr sz="26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050648" y="29198677"/>
            <a:ext cx="43014265" cy="4377372"/>
          </a:xfrm>
        </p:spPr>
        <p:txBody>
          <a:bodyPr/>
          <a:lstStyle>
            <a:lvl1pPr marL="0" indent="0">
              <a:buNone/>
              <a:defRPr sz="1800"/>
            </a:lvl1pPr>
            <a:lvl2pPr marL="587822" indent="0">
              <a:buNone/>
              <a:defRPr sz="1500"/>
            </a:lvl2pPr>
            <a:lvl3pPr marL="1175644" indent="0">
              <a:buNone/>
              <a:defRPr sz="1300"/>
            </a:lvl3pPr>
            <a:lvl4pPr marL="1763466" indent="0">
              <a:buNone/>
              <a:defRPr sz="1200"/>
            </a:lvl4pPr>
            <a:lvl5pPr marL="2351288" indent="0">
              <a:buNone/>
              <a:defRPr sz="1200"/>
            </a:lvl5pPr>
            <a:lvl6pPr marL="2939110" indent="0">
              <a:buNone/>
              <a:defRPr sz="1200"/>
            </a:lvl6pPr>
            <a:lvl7pPr marL="3526932" indent="0">
              <a:buNone/>
              <a:defRPr sz="1200"/>
            </a:lvl7pPr>
            <a:lvl8pPr marL="4114754" indent="0">
              <a:buNone/>
              <a:defRPr sz="1200"/>
            </a:lvl8pPr>
            <a:lvl9pPr marL="4702576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2219F9-DB05-4D39-98A9-85EC91C4B9E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40480" y="2763520"/>
            <a:ext cx="4352544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98656" tIns="199328" rIns="398656" bIns="19932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40480" y="8983240"/>
            <a:ext cx="43525440" cy="186519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98656" tIns="199328" rIns="398656" bIns="19932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840480" y="28326080"/>
            <a:ext cx="10668000" cy="2072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98656" tIns="199328" rIns="398656" bIns="199328" numCol="1" anchor="t" anchorCtr="0" compatLnSpc="1">
            <a:prstTxWarp prst="textNoShape">
              <a:avLst/>
            </a:prstTxWarp>
          </a:bodyPr>
          <a:lstStyle>
            <a:lvl1pPr>
              <a:defRPr sz="60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7495520" y="28326080"/>
            <a:ext cx="16215360" cy="2072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98656" tIns="199328" rIns="398656" bIns="199328" numCol="1" anchor="t" anchorCtr="0" compatLnSpc="1">
            <a:prstTxWarp prst="textNoShape">
              <a:avLst/>
            </a:prstTxWarp>
          </a:bodyPr>
          <a:lstStyle>
            <a:lvl1pPr algn="ctr">
              <a:defRPr sz="60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6697920" y="28326080"/>
            <a:ext cx="10668000" cy="2072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98656" tIns="199328" rIns="398656" bIns="199328" numCol="1" anchor="t" anchorCtr="0" compatLnSpc="1">
            <a:prstTxWarp prst="textNoShape">
              <a:avLst/>
            </a:prstTxWarp>
          </a:bodyPr>
          <a:lstStyle>
            <a:lvl1pPr algn="r">
              <a:defRPr sz="60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D7C10EFD-250F-4354-805C-9A21ADF9259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986169" rtl="0" eaLnBrk="0" fontAlgn="base" hangingPunct="0">
        <a:spcBef>
          <a:spcPct val="0"/>
        </a:spcBef>
        <a:spcAft>
          <a:spcPct val="0"/>
        </a:spcAft>
        <a:defRPr sz="19200">
          <a:solidFill>
            <a:schemeClr val="tx2"/>
          </a:solidFill>
          <a:latin typeface="+mj-lt"/>
          <a:ea typeface="ＭＳ Ｐゴシック" pitchFamily="-65" charset="-128"/>
          <a:cs typeface="ＭＳ Ｐゴシック" pitchFamily="-65" charset="-128"/>
        </a:defRPr>
      </a:lvl1pPr>
      <a:lvl2pPr algn="ctr" defTabSz="3986169" rtl="0" eaLnBrk="0" fontAlgn="base" hangingPunct="0">
        <a:spcBef>
          <a:spcPct val="0"/>
        </a:spcBef>
        <a:spcAft>
          <a:spcPct val="0"/>
        </a:spcAft>
        <a:defRPr sz="19200">
          <a:solidFill>
            <a:schemeClr val="tx2"/>
          </a:solidFill>
          <a:latin typeface="Times New Roman" pitchFamily="-65" charset="0"/>
          <a:ea typeface="ＭＳ Ｐゴシック" pitchFamily="-65" charset="-128"/>
          <a:cs typeface="ＭＳ Ｐゴシック" pitchFamily="-65" charset="-128"/>
        </a:defRPr>
      </a:lvl2pPr>
      <a:lvl3pPr algn="ctr" defTabSz="3986169" rtl="0" eaLnBrk="0" fontAlgn="base" hangingPunct="0">
        <a:spcBef>
          <a:spcPct val="0"/>
        </a:spcBef>
        <a:spcAft>
          <a:spcPct val="0"/>
        </a:spcAft>
        <a:defRPr sz="19200">
          <a:solidFill>
            <a:schemeClr val="tx2"/>
          </a:solidFill>
          <a:latin typeface="Times New Roman" pitchFamily="-65" charset="0"/>
          <a:ea typeface="ＭＳ Ｐゴシック" pitchFamily="-65" charset="-128"/>
          <a:cs typeface="ＭＳ Ｐゴシック" pitchFamily="-65" charset="-128"/>
        </a:defRPr>
      </a:lvl3pPr>
      <a:lvl4pPr algn="ctr" defTabSz="3986169" rtl="0" eaLnBrk="0" fontAlgn="base" hangingPunct="0">
        <a:spcBef>
          <a:spcPct val="0"/>
        </a:spcBef>
        <a:spcAft>
          <a:spcPct val="0"/>
        </a:spcAft>
        <a:defRPr sz="19200">
          <a:solidFill>
            <a:schemeClr val="tx2"/>
          </a:solidFill>
          <a:latin typeface="Times New Roman" pitchFamily="-65" charset="0"/>
          <a:ea typeface="ＭＳ Ｐゴシック" pitchFamily="-65" charset="-128"/>
          <a:cs typeface="ＭＳ Ｐゴシック" pitchFamily="-65" charset="-128"/>
        </a:defRPr>
      </a:lvl4pPr>
      <a:lvl5pPr algn="ctr" defTabSz="3986169" rtl="0" eaLnBrk="0" fontAlgn="base" hangingPunct="0">
        <a:spcBef>
          <a:spcPct val="0"/>
        </a:spcBef>
        <a:spcAft>
          <a:spcPct val="0"/>
        </a:spcAft>
        <a:defRPr sz="19200">
          <a:solidFill>
            <a:schemeClr val="tx2"/>
          </a:solidFill>
          <a:latin typeface="Times New Roman" pitchFamily="-65" charset="0"/>
          <a:ea typeface="ＭＳ Ｐゴシック" pitchFamily="-65" charset="-128"/>
          <a:cs typeface="ＭＳ Ｐゴシック" pitchFamily="-65" charset="-128"/>
        </a:defRPr>
      </a:lvl5pPr>
      <a:lvl6pPr marL="587822" algn="ctr" defTabSz="5239373" rtl="0" fontAlgn="base">
        <a:spcBef>
          <a:spcPct val="0"/>
        </a:spcBef>
        <a:spcAft>
          <a:spcPct val="0"/>
        </a:spcAft>
        <a:defRPr sz="25200">
          <a:solidFill>
            <a:schemeClr val="tx2"/>
          </a:solidFill>
          <a:latin typeface="Times New Roman" pitchFamily="-65" charset="0"/>
        </a:defRPr>
      </a:lvl6pPr>
      <a:lvl7pPr marL="1175644" algn="ctr" defTabSz="5239373" rtl="0" fontAlgn="base">
        <a:spcBef>
          <a:spcPct val="0"/>
        </a:spcBef>
        <a:spcAft>
          <a:spcPct val="0"/>
        </a:spcAft>
        <a:defRPr sz="25200">
          <a:solidFill>
            <a:schemeClr val="tx2"/>
          </a:solidFill>
          <a:latin typeface="Times New Roman" pitchFamily="-65" charset="0"/>
        </a:defRPr>
      </a:lvl7pPr>
      <a:lvl8pPr marL="1763466" algn="ctr" defTabSz="5239373" rtl="0" fontAlgn="base">
        <a:spcBef>
          <a:spcPct val="0"/>
        </a:spcBef>
        <a:spcAft>
          <a:spcPct val="0"/>
        </a:spcAft>
        <a:defRPr sz="25200">
          <a:solidFill>
            <a:schemeClr val="tx2"/>
          </a:solidFill>
          <a:latin typeface="Times New Roman" pitchFamily="-65" charset="0"/>
        </a:defRPr>
      </a:lvl8pPr>
      <a:lvl9pPr marL="2351288" algn="ctr" defTabSz="5239373" rtl="0" fontAlgn="base">
        <a:spcBef>
          <a:spcPct val="0"/>
        </a:spcBef>
        <a:spcAft>
          <a:spcPct val="0"/>
        </a:spcAft>
        <a:defRPr sz="25200">
          <a:solidFill>
            <a:schemeClr val="tx2"/>
          </a:solidFill>
          <a:latin typeface="Times New Roman" pitchFamily="-65" charset="0"/>
        </a:defRPr>
      </a:lvl9pPr>
    </p:titleStyle>
    <p:bodyStyle>
      <a:lvl1pPr marL="1496089" indent="-1496089" algn="l" defTabSz="3986169" rtl="0" eaLnBrk="0" fontAlgn="base" hangingPunct="0">
        <a:spcBef>
          <a:spcPct val="20000"/>
        </a:spcBef>
        <a:spcAft>
          <a:spcPct val="0"/>
        </a:spcAft>
        <a:buChar char="•"/>
        <a:defRPr sz="14000">
          <a:solidFill>
            <a:schemeClr val="tx1"/>
          </a:solidFill>
          <a:latin typeface="+mn-lt"/>
          <a:ea typeface="ＭＳ Ｐゴシック" pitchFamily="-65" charset="-128"/>
          <a:cs typeface="ＭＳ Ｐゴシック" pitchFamily="-65" charset="-128"/>
        </a:defRPr>
      </a:lvl1pPr>
      <a:lvl2pPr marL="3239145" indent="-1245040" algn="l" defTabSz="3986169" rtl="0" eaLnBrk="0" fontAlgn="base" hangingPunct="0">
        <a:spcBef>
          <a:spcPct val="20000"/>
        </a:spcBef>
        <a:spcAft>
          <a:spcPct val="0"/>
        </a:spcAft>
        <a:buChar char="–"/>
        <a:defRPr sz="12200">
          <a:solidFill>
            <a:schemeClr val="tx1"/>
          </a:solidFill>
          <a:latin typeface="+mn-lt"/>
          <a:ea typeface="ＭＳ Ｐゴシック" pitchFamily="-65" charset="-128"/>
        </a:defRPr>
      </a:lvl2pPr>
      <a:lvl3pPr marL="4982201" indent="-996032" algn="l" defTabSz="3986169" rtl="0" eaLnBrk="0" fontAlgn="base" hangingPunct="0">
        <a:spcBef>
          <a:spcPct val="20000"/>
        </a:spcBef>
        <a:spcAft>
          <a:spcPct val="0"/>
        </a:spcAft>
        <a:buChar char="•"/>
        <a:defRPr sz="10400">
          <a:solidFill>
            <a:schemeClr val="tx1"/>
          </a:solidFill>
          <a:latin typeface="+mn-lt"/>
          <a:ea typeface="ＭＳ Ｐゴシック" pitchFamily="-65" charset="-128"/>
        </a:defRPr>
      </a:lvl3pPr>
      <a:lvl4pPr marL="6976305" indent="-996032" algn="l" defTabSz="3986169" rtl="0" eaLnBrk="0" fontAlgn="base" hangingPunct="0">
        <a:spcBef>
          <a:spcPct val="20000"/>
        </a:spcBef>
        <a:spcAft>
          <a:spcPct val="0"/>
        </a:spcAft>
        <a:buChar char="–"/>
        <a:defRPr sz="8700">
          <a:solidFill>
            <a:schemeClr val="tx1"/>
          </a:solidFill>
          <a:latin typeface="+mn-lt"/>
          <a:ea typeface="ＭＳ Ｐゴシック" pitchFamily="-65" charset="-128"/>
        </a:defRPr>
      </a:lvl4pPr>
      <a:lvl5pPr marL="8968368" indent="-993991" algn="l" defTabSz="3986169" rtl="0" eaLnBrk="0" fontAlgn="base" hangingPunct="0">
        <a:spcBef>
          <a:spcPct val="20000"/>
        </a:spcBef>
        <a:spcAft>
          <a:spcPct val="0"/>
        </a:spcAft>
        <a:buChar char="»"/>
        <a:defRPr sz="8700">
          <a:solidFill>
            <a:schemeClr val="tx1"/>
          </a:solidFill>
          <a:latin typeface="+mn-lt"/>
          <a:ea typeface="ＭＳ Ｐゴシック" pitchFamily="-65" charset="-128"/>
        </a:defRPr>
      </a:lvl5pPr>
      <a:lvl6pPr marL="12376920" indent="-1308313" algn="l" defTabSz="5239373" rtl="0" fontAlgn="base">
        <a:spcBef>
          <a:spcPct val="20000"/>
        </a:spcBef>
        <a:spcAft>
          <a:spcPct val="0"/>
        </a:spcAft>
        <a:buChar char="»"/>
        <a:defRPr sz="11400">
          <a:solidFill>
            <a:schemeClr val="tx1"/>
          </a:solidFill>
          <a:latin typeface="+mn-lt"/>
          <a:ea typeface="ＭＳ Ｐゴシック" pitchFamily="-65" charset="-128"/>
        </a:defRPr>
      </a:lvl6pPr>
      <a:lvl7pPr marL="12964742" indent="-1308313" algn="l" defTabSz="5239373" rtl="0" fontAlgn="base">
        <a:spcBef>
          <a:spcPct val="20000"/>
        </a:spcBef>
        <a:spcAft>
          <a:spcPct val="0"/>
        </a:spcAft>
        <a:buChar char="»"/>
        <a:defRPr sz="11400">
          <a:solidFill>
            <a:schemeClr val="tx1"/>
          </a:solidFill>
          <a:latin typeface="+mn-lt"/>
          <a:ea typeface="ＭＳ Ｐゴシック" pitchFamily="-65" charset="-128"/>
        </a:defRPr>
      </a:lvl7pPr>
      <a:lvl8pPr marL="13552564" indent="-1308313" algn="l" defTabSz="5239373" rtl="0" fontAlgn="base">
        <a:spcBef>
          <a:spcPct val="20000"/>
        </a:spcBef>
        <a:spcAft>
          <a:spcPct val="0"/>
        </a:spcAft>
        <a:buChar char="»"/>
        <a:defRPr sz="11400">
          <a:solidFill>
            <a:schemeClr val="tx1"/>
          </a:solidFill>
          <a:latin typeface="+mn-lt"/>
          <a:ea typeface="ＭＳ Ｐゴシック" pitchFamily="-65" charset="-128"/>
        </a:defRPr>
      </a:lvl8pPr>
      <a:lvl9pPr marL="14140386" indent="-1308313" algn="l" defTabSz="5239373" rtl="0" fontAlgn="base">
        <a:spcBef>
          <a:spcPct val="20000"/>
        </a:spcBef>
        <a:spcAft>
          <a:spcPct val="0"/>
        </a:spcAft>
        <a:buChar char="»"/>
        <a:defRPr sz="11400">
          <a:solidFill>
            <a:schemeClr val="tx1"/>
          </a:solidFill>
          <a:latin typeface="+mn-lt"/>
          <a:ea typeface="ＭＳ Ｐゴシック" pitchFamily="-65" charset="-128"/>
        </a:defRPr>
      </a:lvl9pPr>
    </p:bodyStyle>
    <p:otherStyle>
      <a:defPPr>
        <a:defRPr lang="en-US"/>
      </a:defPPr>
      <a:lvl1pPr marL="0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1pPr>
      <a:lvl2pPr marL="587822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1175644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763466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51288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939110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526932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4114754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702576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image" Target="../media/image1.png"/><Relationship Id="rId5" Type="http://schemas.openxmlformats.org/officeDocument/2006/relationships/image" Target="../media/image2.jpeg"/><Relationship Id="rId6" Type="http://schemas.openxmlformats.org/officeDocument/2006/relationships/image" Target="../media/image3.png"/><Relationship Id="rId7" Type="http://schemas.openxmlformats.org/officeDocument/2006/relationships/image" Target="../media/image4.jpg"/><Relationship Id="rId8" Type="http://schemas.openxmlformats.org/officeDocument/2006/relationships/image" Target="../media/image5.jpg"/><Relationship Id="rId9" Type="http://schemas.openxmlformats.org/officeDocument/2006/relationships/image" Target="../media/image6.png"/><Relationship Id="rId10" Type="http://schemas.openxmlformats.org/officeDocument/2006/relationships/image" Target="../media/image7.jpeg"/><Relationship Id="rId1" Type="http://schemas.openxmlformats.org/officeDocument/2006/relationships/themeOverride" Target="../theme/themeOverride1.xml"/><Relationship Id="rId2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Text Box 14"/>
          <p:cNvSpPr txBox="1">
            <a:spLocks noChangeArrowheads="1"/>
          </p:cNvSpPr>
          <p:nvPr/>
        </p:nvSpPr>
        <p:spPr bwMode="auto">
          <a:xfrm>
            <a:off x="0" y="1731062"/>
            <a:ext cx="51206399" cy="73866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defTabSz="893979">
              <a:spcAft>
                <a:spcPts val="1543"/>
              </a:spcAft>
              <a:tabLst>
                <a:tab pos="19050000" algn="ctr"/>
                <a:tab pos="31638875" algn="ctr"/>
              </a:tabLst>
            </a:pPr>
            <a:r>
              <a:rPr lang="en-US" sz="4800" b="1" dirty="0" smtClean="0">
                <a:latin typeface="Arial" charset="0"/>
                <a:cs typeface="Arial" charset="0"/>
              </a:rPr>
              <a:t>	</a:t>
            </a:r>
            <a:endParaRPr lang="en-US" sz="4800" b="1" dirty="0">
              <a:latin typeface="Arial" charset="0"/>
              <a:cs typeface="Arial" charset="0"/>
            </a:endParaRPr>
          </a:p>
        </p:txBody>
      </p:sp>
      <p:sp>
        <p:nvSpPr>
          <p:cNvPr id="1032" name="Rectangle 180"/>
          <p:cNvSpPr>
            <a:spLocks noChangeArrowheads="1"/>
          </p:cNvSpPr>
          <p:nvPr/>
        </p:nvSpPr>
        <p:spPr bwMode="auto">
          <a:xfrm>
            <a:off x="8996998" y="926028"/>
            <a:ext cx="32224154" cy="3414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9444" tIns="44722" rIns="89444" bIns="44722">
            <a:spAutoFit/>
          </a:bodyPr>
          <a:lstStyle/>
          <a:p>
            <a:pPr algn="ctr"/>
            <a:r>
              <a:rPr lang="en-US" sz="7200" b="1" cap="all" dirty="0">
                <a:solidFill>
                  <a:srgbClr val="333399"/>
                </a:solidFill>
              </a:rPr>
              <a:t>ASSESSING SEARCH TERM STRENGTH IN SPOKEN TERM DETECTION</a:t>
            </a:r>
            <a:r>
              <a:rPr lang="en-US" sz="9600" b="1" dirty="0">
                <a:solidFill>
                  <a:srgbClr val="BE0F34"/>
                </a:solidFill>
                <a:latin typeface="Arial" charset="0"/>
                <a:cs typeface="Arial" charset="0"/>
              </a:rPr>
              <a:t>	</a:t>
            </a:r>
            <a:r>
              <a:rPr lang="en-US" sz="4800" b="1" dirty="0">
                <a:solidFill>
                  <a:srgbClr val="000000"/>
                </a:solidFill>
                <a:latin typeface="Arial" charset="0"/>
                <a:cs typeface="Arial" charset="0"/>
              </a:rPr>
              <a:t>Amir </a:t>
            </a:r>
            <a:r>
              <a:rPr lang="en-US" sz="4800" b="1" dirty="0" err="1">
                <a:solidFill>
                  <a:srgbClr val="000000"/>
                </a:solidFill>
                <a:latin typeface="Arial" charset="0"/>
                <a:cs typeface="Arial" charset="0"/>
              </a:rPr>
              <a:t>Harati</a:t>
            </a:r>
            <a:r>
              <a:rPr lang="en-US" sz="4800" b="1" dirty="0">
                <a:solidFill>
                  <a:srgbClr val="000000"/>
                </a:solidFill>
                <a:latin typeface="Arial" charset="0"/>
                <a:cs typeface="Arial" charset="0"/>
              </a:rPr>
              <a:t> and Joseph Picone	</a:t>
            </a:r>
            <a:endParaRPr lang="en-US" sz="4800" b="1" dirty="0" smtClean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algn="ctr"/>
            <a:r>
              <a:rPr lang="en-US" sz="4800" b="1" dirty="0">
                <a:solidFill>
                  <a:srgbClr val="000000"/>
                </a:solidFill>
                <a:latin typeface="Arial" charset="0"/>
                <a:cs typeface="Arial" charset="0"/>
              </a:rPr>
              <a:t>	Institute for Signal and Information </a:t>
            </a:r>
            <a:r>
              <a:rPr lang="en-US" sz="4800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Processing, Temple University</a:t>
            </a:r>
            <a:r>
              <a:rPr lang="en-US" sz="4800" b="1" dirty="0">
                <a:solidFill>
                  <a:srgbClr val="000000"/>
                </a:solidFill>
                <a:latin typeface="Arial" charset="0"/>
                <a:cs typeface="Arial" charset="0"/>
              </a:rPr>
              <a:t>	</a:t>
            </a:r>
            <a:endParaRPr lang="en-US" sz="4800" dirty="0">
              <a:solidFill>
                <a:srgbClr val="000000"/>
              </a:solidFill>
            </a:endParaRPr>
          </a:p>
        </p:txBody>
      </p:sp>
      <p:sp>
        <p:nvSpPr>
          <p:cNvPr id="14411" name="Rectangle 75"/>
          <p:cNvSpPr>
            <a:spLocks noChangeArrowheads="1"/>
          </p:cNvSpPr>
          <p:nvPr/>
        </p:nvSpPr>
        <p:spPr bwMode="auto">
          <a:xfrm>
            <a:off x="853440" y="-297884"/>
            <a:ext cx="237424" cy="5957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 lIns="117564" tIns="58782" rIns="117564" bIns="58782" anchor="ctr">
            <a:spAutoFit/>
          </a:bodyPr>
          <a:lstStyle/>
          <a:p>
            <a:pPr>
              <a:defRPr/>
            </a:pP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413" name="Rectangle 77"/>
          <p:cNvSpPr>
            <a:spLocks noChangeArrowheads="1"/>
          </p:cNvSpPr>
          <p:nvPr/>
        </p:nvSpPr>
        <p:spPr bwMode="auto">
          <a:xfrm>
            <a:off x="853440" y="-297884"/>
            <a:ext cx="237424" cy="5957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 lIns="117564" tIns="58782" rIns="117564" bIns="58782" anchor="ctr">
            <a:spAutoFit/>
          </a:bodyPr>
          <a:lstStyle/>
          <a:p>
            <a:pPr>
              <a:defRPr/>
            </a:pP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415" name="Rectangle 79"/>
          <p:cNvSpPr>
            <a:spLocks noChangeArrowheads="1"/>
          </p:cNvSpPr>
          <p:nvPr/>
        </p:nvSpPr>
        <p:spPr bwMode="auto">
          <a:xfrm>
            <a:off x="853440" y="-297884"/>
            <a:ext cx="237424" cy="5957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 lIns="117564" tIns="58782" rIns="117564" bIns="58782" anchor="ctr">
            <a:spAutoFit/>
          </a:bodyPr>
          <a:lstStyle/>
          <a:p>
            <a:pPr>
              <a:defRPr/>
            </a:pP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Text Box 7"/>
          <p:cNvSpPr txBox="1">
            <a:spLocks noChangeArrowheads="1"/>
          </p:cNvSpPr>
          <p:nvPr/>
        </p:nvSpPr>
        <p:spPr bwMode="auto">
          <a:xfrm>
            <a:off x="26035644" y="18024634"/>
            <a:ext cx="11887200" cy="12801600"/>
          </a:xfrm>
          <a:prstGeom prst="rect">
            <a:avLst/>
          </a:prstGeom>
          <a:solidFill>
            <a:schemeClr val="bg1"/>
          </a:solidFill>
          <a:ln w="12700">
            <a:solidFill>
              <a:srgbClr val="BE0F34"/>
            </a:solidFill>
            <a:miter lim="800000"/>
            <a:headEnd/>
            <a:tailEnd/>
          </a:ln>
          <a:effectLst>
            <a:outerShdw blurRad="139700" dist="139700" dir="2700000" algn="tl" rotWithShape="0">
              <a:srgbClr val="BE0F34">
                <a:alpha val="40000"/>
              </a:srgbClr>
            </a:outerShdw>
          </a:effectLst>
        </p:spPr>
        <p:txBody>
          <a:bodyPr lIns="457200" tIns="45720" rIns="457200" bIns="45720"/>
          <a:lstStyle/>
          <a:p>
            <a:pPr defTabSz="893979">
              <a:spcAft>
                <a:spcPts val="1800"/>
              </a:spcAft>
              <a:tabLst>
                <a:tab pos="489852" algn="l"/>
              </a:tabLst>
              <a:defRPr/>
            </a:pPr>
            <a:r>
              <a:rPr lang="en-US" sz="4800" b="1" dirty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Experimentation </a:t>
            </a:r>
          </a:p>
          <a:p>
            <a:pPr marL="457200" lvl="1" indent="-457200" defTabSz="893979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  <a:tabLst>
                <a:tab pos="489852" algn="l"/>
              </a:tabLst>
              <a:defRPr/>
            </a:pPr>
            <a:r>
              <a:rPr lang="en-US" sz="3600" b="1" dirty="0">
                <a:latin typeface="Arial" pitchFamily="34" charset="0"/>
                <a:cs typeface="Arial" pitchFamily="34" charset="0"/>
              </a:rPr>
              <a:t>Data: NIST Spoken Term Detection  2006 Evaluation results which includes BBN, IBM and SRI sites.</a:t>
            </a:r>
          </a:p>
          <a:p>
            <a:pPr marL="457200" lvl="1" indent="-457200" defTabSz="893979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  <a:tabLst>
                <a:tab pos="489852" algn="l"/>
              </a:tabLst>
              <a:defRPr/>
            </a:pPr>
            <a:r>
              <a:rPr lang="en-US" sz="3600" b="1" dirty="0">
                <a:latin typeface="Arial" pitchFamily="34" charset="0"/>
                <a:cs typeface="Arial" pitchFamily="34" charset="0"/>
              </a:rPr>
              <a:t>Correlation (R) and mean square error (MSE) are used to assess the prediction quality.</a:t>
            </a:r>
          </a:p>
          <a:p>
            <a:pPr marL="457200" lvl="1" indent="-457200" defTabSz="893979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  <a:tabLst>
                <a:tab pos="489852" algn="l"/>
              </a:tabLst>
              <a:defRPr/>
            </a:pPr>
            <a:r>
              <a:rPr lang="en-US" sz="3600" b="1" dirty="0">
                <a:latin typeface="Arial" pitchFamily="34" charset="0"/>
                <a:cs typeface="Arial" pitchFamily="34" charset="0"/>
              </a:rPr>
              <a:t>Duration is the most significant feature with around 40% correlation.</a:t>
            </a:r>
          </a:p>
          <a:p>
            <a:pPr marL="457200" lvl="1" indent="-457200" defTabSz="893979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  <a:tabLst>
                <a:tab pos="489852" algn="l"/>
              </a:tabLst>
              <a:defRPr/>
            </a:pPr>
            <a:r>
              <a:rPr lang="en-US" sz="3600" b="1" dirty="0">
                <a:latin typeface="Arial" pitchFamily="34" charset="0"/>
                <a:cs typeface="Arial" pitchFamily="34" charset="0"/>
              </a:rPr>
              <a:t>A duration model based on N-gram phonetic representation developed and trained using TIMIT dataset.</a:t>
            </a:r>
            <a:endParaRPr lang="en-US" sz="36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723140" y="442192"/>
            <a:ext cx="8965080" cy="165820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3252693" y="1641407"/>
            <a:ext cx="6018598" cy="828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i="1" dirty="0" smtClean="0">
                <a:latin typeface="Monotype Corsiva"/>
                <a:cs typeface="Monotype Corsiva"/>
              </a:rPr>
              <a:t>www.isip.piconepress.com</a:t>
            </a:r>
            <a:endParaRPr lang="en-US" sz="4800" i="1" dirty="0">
              <a:solidFill>
                <a:srgbClr val="000000"/>
              </a:solidFill>
              <a:latin typeface="Monotype Corsiva"/>
              <a:cs typeface="Monotype Corsiva"/>
            </a:endParaRPr>
          </a:p>
        </p:txBody>
      </p:sp>
      <p:sp>
        <p:nvSpPr>
          <p:cNvPr id="14527" name="Text Box 114"/>
          <p:cNvSpPr txBox="1">
            <a:spLocks noChangeArrowheads="1"/>
          </p:cNvSpPr>
          <p:nvPr/>
        </p:nvSpPr>
        <p:spPr bwMode="auto">
          <a:xfrm>
            <a:off x="13196886" y="4528147"/>
            <a:ext cx="11887200" cy="12801600"/>
          </a:xfrm>
          <a:prstGeom prst="rect">
            <a:avLst/>
          </a:prstGeom>
          <a:solidFill>
            <a:schemeClr val="bg1"/>
          </a:solidFill>
          <a:ln w="12700">
            <a:solidFill>
              <a:srgbClr val="BE0F34"/>
            </a:solidFill>
            <a:miter lim="800000"/>
            <a:headEnd/>
            <a:tailEnd/>
          </a:ln>
          <a:effectLst>
            <a:outerShdw blurRad="139700" dist="139700" dir="2700000" algn="tl" rotWithShape="0">
              <a:srgbClr val="BE0F34">
                <a:alpha val="40000"/>
              </a:srgbClr>
            </a:outerShdw>
          </a:effectLst>
        </p:spPr>
        <p:txBody>
          <a:bodyPr lIns="457200" tIns="45720" rIns="457200" bIns="45720"/>
          <a:lstStyle/>
          <a:p>
            <a:pPr defTabSz="893979">
              <a:spcAft>
                <a:spcPts val="1800"/>
              </a:spcAft>
              <a:tabLst>
                <a:tab pos="489852" algn="l"/>
              </a:tabLst>
              <a:defRPr/>
            </a:pPr>
            <a:r>
              <a:rPr lang="en-US" sz="4800" b="1" dirty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Features </a:t>
            </a:r>
          </a:p>
          <a:p>
            <a:pPr marL="440867" indent="-440867" defTabSz="893979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  <a:tabLst>
                <a:tab pos="489852" algn="l"/>
              </a:tabLst>
              <a:defRPr/>
            </a:pPr>
            <a:r>
              <a:rPr lang="en-US" sz="3600" b="1" dirty="0">
                <a:latin typeface="Arial" pitchFamily="34" charset="0"/>
                <a:cs typeface="Arial" pitchFamily="34" charset="0"/>
              </a:rPr>
              <a:t>Features included: Duration, #Syllables, #Consonants, broad phonetic class (BPC) frequencies. </a:t>
            </a:r>
            <a:r>
              <a:rPr lang="en-US" sz="3600" b="1" dirty="0" err="1">
                <a:latin typeface="Arial" pitchFamily="34" charset="0"/>
                <a:cs typeface="Arial" pitchFamily="34" charset="0"/>
              </a:rPr>
              <a:t>Biphone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 frequencies, 2-grams of the BPC.</a:t>
            </a:r>
          </a:p>
          <a:p>
            <a:pPr marL="440867" indent="-440867" defTabSz="893979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  <a:tabLst>
                <a:tab pos="489852" algn="l"/>
              </a:tabLst>
              <a:defRPr/>
            </a:pPr>
            <a:r>
              <a:rPr lang="en-US" sz="3600" b="1" dirty="0" err="1">
                <a:latin typeface="Arial" pitchFamily="34" charset="0"/>
                <a:cs typeface="Arial" pitchFamily="34" charset="0"/>
              </a:rPr>
              <a:t>GIve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 examples of the features for a typical term</a:t>
            </a:r>
          </a:p>
          <a:p>
            <a:pPr defTabSz="893979">
              <a:spcBef>
                <a:spcPts val="0"/>
              </a:spcBef>
              <a:spcAft>
                <a:spcPts val="1800"/>
              </a:spcAft>
              <a:tabLst>
                <a:tab pos="489852" algn="l"/>
              </a:tabLst>
              <a:defRPr/>
            </a:pPr>
            <a:r>
              <a:rPr lang="en-US" sz="3600" b="1" dirty="0">
                <a:latin typeface="Arial" pitchFamily="34" charset="0"/>
                <a:cs typeface="Arial" pitchFamily="34" charset="0"/>
              </a:rPr>
              <a:t>	Long Word…</a:t>
            </a:r>
          </a:p>
          <a:p>
            <a:pPr defTabSz="893979">
              <a:spcBef>
                <a:spcPts val="0"/>
              </a:spcBef>
              <a:spcAft>
                <a:spcPts val="1800"/>
              </a:spcAft>
              <a:tabLst>
                <a:tab pos="489852" algn="l"/>
              </a:tabLst>
              <a:defRPr/>
            </a:pPr>
            <a:r>
              <a:rPr lang="en-US" sz="3600" b="1" dirty="0">
                <a:latin typeface="Arial" pitchFamily="34" charset="0"/>
                <a:cs typeface="Arial" pitchFamily="34" charset="0"/>
              </a:rPr>
              <a:t>	Vowels</a:t>
            </a:r>
          </a:p>
          <a:p>
            <a:pPr defTabSz="893979">
              <a:spcBef>
                <a:spcPts val="0"/>
              </a:spcBef>
              <a:spcAft>
                <a:spcPts val="1800"/>
              </a:spcAft>
              <a:tabLst>
                <a:tab pos="489852" algn="l"/>
              </a:tabLst>
              <a:defRPr/>
            </a:pPr>
            <a:r>
              <a:rPr lang="en-US" sz="3600" b="1" dirty="0">
                <a:latin typeface="Arial" pitchFamily="34" charset="0"/>
                <a:cs typeface="Arial" pitchFamily="34" charset="0"/>
              </a:rPr>
              <a:t>	Consonants</a:t>
            </a:r>
          </a:p>
          <a:p>
            <a:pPr defTabSz="893979">
              <a:spcBef>
                <a:spcPts val="0"/>
              </a:spcBef>
              <a:spcAft>
                <a:spcPts val="1800"/>
              </a:spcAft>
              <a:tabLst>
                <a:tab pos="489852" algn="l"/>
              </a:tabLst>
              <a:defRPr/>
            </a:pPr>
            <a:r>
              <a:rPr lang="en-US" sz="3600" b="1" dirty="0">
                <a:latin typeface="Arial" pitchFamily="34" charset="0"/>
                <a:cs typeface="Arial" pitchFamily="34" charset="0"/>
              </a:rPr>
              <a:t>	Phones</a:t>
            </a:r>
          </a:p>
          <a:p>
            <a:pPr defTabSz="893979">
              <a:spcBef>
                <a:spcPts val="0"/>
              </a:spcBef>
              <a:spcAft>
                <a:spcPts val="1800"/>
              </a:spcAft>
              <a:tabLst>
                <a:tab pos="489852" algn="l"/>
              </a:tabLst>
              <a:defRPr/>
            </a:pPr>
            <a:r>
              <a:rPr lang="en-US" sz="3600" b="1" dirty="0">
                <a:latin typeface="Arial" pitchFamily="34" charset="0"/>
                <a:cs typeface="Arial" pitchFamily="34" charset="0"/>
              </a:rPr>
              <a:t>	Syllables</a:t>
            </a:r>
          </a:p>
          <a:p>
            <a:pPr defTabSz="893979">
              <a:spcBef>
                <a:spcPts val="0"/>
              </a:spcBef>
              <a:spcAft>
                <a:spcPts val="1800"/>
              </a:spcAft>
              <a:tabLst>
                <a:tab pos="489852" algn="l"/>
              </a:tabLst>
              <a:defRPr/>
            </a:pPr>
            <a:r>
              <a:rPr lang="en-US" sz="3600" b="1" dirty="0">
                <a:latin typeface="Arial" pitchFamily="34" charset="0"/>
                <a:cs typeface="Arial" pitchFamily="34" charset="0"/>
              </a:rPr>
              <a:t>	BPC frequencies</a:t>
            </a:r>
          </a:p>
          <a:p>
            <a:pPr defTabSz="893979">
              <a:spcBef>
                <a:spcPts val="0"/>
              </a:spcBef>
              <a:spcAft>
                <a:spcPts val="1800"/>
              </a:spcAft>
              <a:tabLst>
                <a:tab pos="489852" algn="l"/>
              </a:tabLst>
              <a:defRPr/>
            </a:pPr>
            <a:r>
              <a:rPr lang="en-US" sz="3600" b="1" dirty="0">
                <a:latin typeface="Arial" pitchFamily="34" charset="0"/>
                <a:cs typeface="Arial" pitchFamily="34" charset="0"/>
              </a:rPr>
              <a:t>	2-grams of BPC…</a:t>
            </a:r>
          </a:p>
          <a:p>
            <a:pPr defTabSz="893979">
              <a:spcBef>
                <a:spcPts val="0"/>
              </a:spcBef>
              <a:spcAft>
                <a:spcPts val="1800"/>
              </a:spcAft>
              <a:tabLst>
                <a:tab pos="489852" algn="l"/>
              </a:tabLst>
              <a:defRPr/>
            </a:pPr>
            <a:r>
              <a:rPr lang="en-US" sz="3600" b="1" dirty="0">
                <a:latin typeface="Arial" pitchFamily="34" charset="0"/>
                <a:cs typeface="Arial" pitchFamily="34" charset="0"/>
              </a:rPr>
              <a:t>	…</a:t>
            </a:r>
          </a:p>
          <a:p>
            <a:pPr defTabSz="893979">
              <a:spcBef>
                <a:spcPts val="0"/>
              </a:spcBef>
              <a:spcAft>
                <a:spcPts val="1800"/>
              </a:spcAft>
              <a:tabLst>
                <a:tab pos="489852" algn="l"/>
              </a:tabLst>
              <a:defRPr/>
            </a:pPr>
            <a:r>
              <a:rPr lang="en-US" sz="3600" b="1" dirty="0">
                <a:latin typeface="Arial" pitchFamily="34" charset="0"/>
                <a:cs typeface="Arial" pitchFamily="34" charset="0"/>
              </a:rPr>
              <a:t>	…</a:t>
            </a:r>
          </a:p>
          <a:p>
            <a:pPr marL="440867" indent="-440867" defTabSz="893979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  <a:tabLst>
                <a:tab pos="489852" algn="l"/>
              </a:tabLst>
              <a:defRPr/>
            </a:pPr>
            <a:r>
              <a:rPr lang="en-US" sz="3600" b="1" dirty="0">
                <a:latin typeface="Arial" pitchFamily="34" charset="0"/>
                <a:cs typeface="Arial" pitchFamily="34" charset="0"/>
              </a:rPr>
              <a:t>Preprocessing includes whitening using singular value decomposition (SVD)</a:t>
            </a:r>
          </a:p>
        </p:txBody>
      </p:sp>
      <p:sp>
        <p:nvSpPr>
          <p:cNvPr id="58" name="Text Box 7"/>
          <p:cNvSpPr txBox="1">
            <a:spLocks noChangeArrowheads="1"/>
          </p:cNvSpPr>
          <p:nvPr/>
        </p:nvSpPr>
        <p:spPr bwMode="auto">
          <a:xfrm>
            <a:off x="13196301" y="17983200"/>
            <a:ext cx="11887200" cy="12801600"/>
          </a:xfrm>
          <a:prstGeom prst="rect">
            <a:avLst/>
          </a:prstGeom>
          <a:solidFill>
            <a:schemeClr val="bg1"/>
          </a:solidFill>
          <a:ln w="12700">
            <a:solidFill>
              <a:srgbClr val="BE0F34"/>
            </a:solidFill>
            <a:miter lim="800000"/>
            <a:headEnd/>
            <a:tailEnd/>
          </a:ln>
          <a:effectLst>
            <a:outerShdw blurRad="139700" dist="139700" dir="2700000" algn="tl" rotWithShape="0">
              <a:srgbClr val="BE0F34">
                <a:alpha val="40000"/>
              </a:srgbClr>
            </a:outerShdw>
          </a:effectLst>
        </p:spPr>
        <p:txBody>
          <a:bodyPr lIns="457200" tIns="45720" rIns="457200" bIns="45720"/>
          <a:lstStyle/>
          <a:p>
            <a:pPr defTabSz="893979">
              <a:spcAft>
                <a:spcPts val="1800"/>
              </a:spcAft>
              <a:tabLst>
                <a:tab pos="489852" algn="l"/>
              </a:tabLst>
              <a:defRPr/>
            </a:pPr>
            <a:r>
              <a:rPr lang="en-US" sz="4800" b="1" dirty="0" smtClean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Machine Learning Algorithms </a:t>
            </a:r>
            <a:endParaRPr lang="en-US" sz="4800" b="1" dirty="0">
              <a:solidFill>
                <a:srgbClr val="333399"/>
              </a:solidFill>
              <a:latin typeface="Arial" pitchFamily="34" charset="0"/>
              <a:cs typeface="Arial" pitchFamily="34" charset="0"/>
            </a:endParaRPr>
          </a:p>
          <a:p>
            <a:pPr marL="440867" indent="-440867" defTabSz="893979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  <a:tabLst>
                <a:tab pos="489852" algn="l"/>
              </a:tabLst>
              <a:defRPr/>
            </a:pPr>
            <a:r>
              <a:rPr lang="en-US" sz="3600" b="1" dirty="0">
                <a:latin typeface="Arial" pitchFamily="34" charset="0"/>
                <a:cs typeface="Arial" pitchFamily="34" charset="0"/>
              </a:rPr>
              <a:t>Using machine learning algorithms to learn the relationship between a phonetic representation of a word and its word error rate  (WER).</a:t>
            </a:r>
          </a:p>
          <a:p>
            <a:pPr marL="440867" indent="-440867" defTabSz="893979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  <a:tabLst>
                <a:tab pos="489852" algn="l"/>
              </a:tabLst>
              <a:defRPr/>
            </a:pP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The final strength 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score is defined 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as the 1-Best WER as … explain this a little more …</a:t>
            </a:r>
          </a:p>
          <a:p>
            <a:pPr marL="440867" indent="-440867" defTabSz="893979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  <a:tabLst>
                <a:tab pos="489852" algn="l"/>
              </a:tabLst>
              <a:defRPr/>
            </a:pPr>
            <a:endParaRPr lang="en-US" sz="3600" b="1" dirty="0">
              <a:latin typeface="Arial" pitchFamily="34" charset="0"/>
              <a:cs typeface="Arial" pitchFamily="34" charset="0"/>
            </a:endParaRPr>
          </a:p>
          <a:p>
            <a:pPr marL="440867" indent="-440867" defTabSz="893979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  <a:tabLst>
                <a:tab pos="489852" algn="l"/>
              </a:tabLst>
              <a:defRPr/>
            </a:pPr>
            <a:endParaRPr lang="en-US" sz="3600" b="1" dirty="0" smtClean="0">
              <a:latin typeface="Arial" pitchFamily="34" charset="0"/>
              <a:cs typeface="Arial" pitchFamily="34" charset="0"/>
            </a:endParaRPr>
          </a:p>
          <a:p>
            <a:pPr marL="440867" indent="-440867" defTabSz="893979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  <a:tabLst>
                <a:tab pos="489852" algn="l"/>
              </a:tabLst>
              <a:defRPr/>
            </a:pPr>
            <a:endParaRPr lang="en-US" sz="3600" b="1" dirty="0">
              <a:latin typeface="Arial" pitchFamily="34" charset="0"/>
              <a:cs typeface="Arial" pitchFamily="34" charset="0"/>
            </a:endParaRPr>
          </a:p>
          <a:p>
            <a:pPr marL="440867" indent="-440867" defTabSz="893979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  <a:tabLst>
                <a:tab pos="489852" algn="l"/>
              </a:tabLst>
              <a:defRPr/>
            </a:pPr>
            <a:endParaRPr lang="en-US" sz="3600" b="1" dirty="0" smtClean="0">
              <a:latin typeface="Arial" pitchFamily="34" charset="0"/>
              <a:cs typeface="Arial" pitchFamily="34" charset="0"/>
            </a:endParaRPr>
          </a:p>
          <a:p>
            <a:pPr marL="440867" indent="-440867" defTabSz="893979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  <a:tabLst>
                <a:tab pos="489852" algn="l"/>
              </a:tabLst>
              <a:defRPr/>
            </a:pPr>
            <a:r>
              <a:rPr lang="en-US" sz="3600" b="1" dirty="0">
                <a:latin typeface="Arial" pitchFamily="34" charset="0"/>
                <a:cs typeface="Arial" pitchFamily="34" charset="0"/>
              </a:rPr>
              <a:t>Algorithms: Linear Regression,  Neural Network, Regression Tree and  K-nearest neighbors (KNN) in the phonetic space.</a:t>
            </a:r>
          </a:p>
          <a:p>
            <a:pPr defTabSz="893979">
              <a:spcBef>
                <a:spcPts val="0"/>
              </a:spcBef>
              <a:spcAft>
                <a:spcPts val="1800"/>
              </a:spcAft>
              <a:tabLst>
                <a:tab pos="489852" algn="l"/>
              </a:tabLst>
              <a:defRPr/>
            </a:pPr>
            <a:endParaRPr lang="en-US" sz="3600" b="1" dirty="0">
              <a:latin typeface="Arial" pitchFamily="34" charset="0"/>
              <a:cs typeface="Arial" pitchFamily="34" charset="0"/>
            </a:endParaRPr>
          </a:p>
          <a:p>
            <a:pPr defTabSz="893979">
              <a:spcBef>
                <a:spcPts val="0"/>
              </a:spcBef>
              <a:spcAft>
                <a:spcPts val="1800"/>
              </a:spcAft>
              <a:tabLst>
                <a:tab pos="489852" algn="l"/>
              </a:tabLst>
              <a:defRPr/>
            </a:pP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	… use this space to describe the most promising algorithms</a:t>
            </a:r>
            <a:endParaRPr lang="en-US" sz="3600" b="1" dirty="0">
              <a:latin typeface="Arial" pitchFamily="34" charset="0"/>
              <a:cs typeface="Arial" pitchFamily="34" charset="0"/>
            </a:endParaRPr>
          </a:p>
          <a:p>
            <a:pPr marL="440867" indent="-440867" defTabSz="893979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  <a:tabLst>
                <a:tab pos="489852" algn="l"/>
              </a:tabLst>
              <a:defRPr/>
            </a:pPr>
            <a:endParaRPr lang="en-US" sz="3600" b="1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4" name="Picture 53" descr="Description: 1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97" t="1628" r="7355" b="2455"/>
          <a:stretch>
            <a:fillRect/>
          </a:stretch>
        </p:blipFill>
        <p:spPr bwMode="auto">
          <a:xfrm>
            <a:off x="28122971" y="25116269"/>
            <a:ext cx="7364450" cy="4155476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Rectangle 55"/>
          <p:cNvSpPr/>
          <p:nvPr/>
        </p:nvSpPr>
        <p:spPr>
          <a:xfrm>
            <a:off x="26126245" y="29652658"/>
            <a:ext cx="11887201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274320" rIns="274320">
            <a:spAutoFit/>
          </a:bodyPr>
          <a:lstStyle/>
          <a:p>
            <a:pPr defTabSz="695325"/>
            <a:r>
              <a:rPr lang="en-US" sz="2800" b="1" dirty="0">
                <a:latin typeface="Arial" pitchFamily="34" charset="0"/>
                <a:cs typeface="Arial" pitchFamily="34" charset="0"/>
              </a:rPr>
              <a:t>Figure 4. The relationship between duration and error rate shows that longer words generally result in better performance.</a:t>
            </a:r>
          </a:p>
        </p:txBody>
      </p:sp>
      <p:sp>
        <p:nvSpPr>
          <p:cNvPr id="42" name="Text Box 7"/>
          <p:cNvSpPr txBox="1">
            <a:spLocks noChangeArrowheads="1"/>
          </p:cNvSpPr>
          <p:nvPr/>
        </p:nvSpPr>
        <p:spPr bwMode="auto">
          <a:xfrm>
            <a:off x="26035154" y="4528147"/>
            <a:ext cx="24780549" cy="12801600"/>
          </a:xfrm>
          <a:prstGeom prst="rect">
            <a:avLst/>
          </a:prstGeom>
          <a:solidFill>
            <a:schemeClr val="bg1"/>
          </a:solidFill>
          <a:ln w="12700">
            <a:solidFill>
              <a:srgbClr val="BE0F34"/>
            </a:solidFill>
            <a:miter lim="800000"/>
            <a:headEnd/>
            <a:tailEnd/>
          </a:ln>
          <a:effectLst>
            <a:outerShdw blurRad="139700" dist="139700" dir="2700000" algn="tl" rotWithShape="0">
              <a:srgbClr val="BE0F34">
                <a:alpha val="40000"/>
              </a:srgbClr>
            </a:outerShdw>
          </a:effectLst>
        </p:spPr>
        <p:txBody>
          <a:bodyPr lIns="457200" tIns="45720" rIns="457200" bIns="45720"/>
          <a:lstStyle/>
          <a:p>
            <a:pPr defTabSz="893979">
              <a:spcAft>
                <a:spcPts val="1800"/>
              </a:spcAft>
              <a:tabLst>
                <a:tab pos="489852" algn="l"/>
              </a:tabLst>
              <a:defRPr/>
            </a:pPr>
            <a:r>
              <a:rPr lang="en-US" sz="4800" b="1" dirty="0" smtClean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Results</a:t>
            </a:r>
            <a:endParaRPr lang="en-US" sz="4800" b="1" dirty="0">
              <a:solidFill>
                <a:srgbClr val="33339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34374791" y="11109032"/>
            <a:ext cx="1188720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hangingPunct="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Table1- Results for feature based method over NIST 2006.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44933617" y="16279664"/>
            <a:ext cx="594359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hangingPunct="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Table2- Results for  KNN in Phonetic space for BBN dataset.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1" name="Text Box 7"/>
          <p:cNvSpPr txBox="1">
            <a:spLocks noChangeArrowheads="1"/>
          </p:cNvSpPr>
          <p:nvPr/>
        </p:nvSpPr>
        <p:spPr bwMode="auto">
          <a:xfrm>
            <a:off x="38928504" y="17991521"/>
            <a:ext cx="11887200" cy="12801600"/>
          </a:xfrm>
          <a:prstGeom prst="rect">
            <a:avLst/>
          </a:prstGeom>
          <a:solidFill>
            <a:schemeClr val="bg1"/>
          </a:solidFill>
          <a:ln w="12700">
            <a:solidFill>
              <a:srgbClr val="BE0F34"/>
            </a:solidFill>
            <a:miter lim="800000"/>
            <a:headEnd/>
            <a:tailEnd/>
          </a:ln>
          <a:effectLst>
            <a:outerShdw blurRad="139700" dist="139700" dir="2700000" algn="tl" rotWithShape="0">
              <a:srgbClr val="BE0F34">
                <a:alpha val="40000"/>
              </a:srgbClr>
            </a:outerShdw>
          </a:effectLst>
        </p:spPr>
        <p:txBody>
          <a:bodyPr lIns="457200" tIns="45720" rIns="457200" bIns="45720"/>
          <a:lstStyle/>
          <a:p>
            <a:pPr defTabSz="893979">
              <a:spcAft>
                <a:spcPts val="1800"/>
              </a:spcAft>
              <a:tabLst>
                <a:tab pos="489852" algn="l"/>
              </a:tabLst>
              <a:defRPr/>
            </a:pPr>
            <a:r>
              <a:rPr lang="en-US" sz="4800" b="1" dirty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Observations</a:t>
            </a:r>
          </a:p>
          <a:p>
            <a:pPr marL="457200" lvl="1" indent="-457200" defTabSz="893979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  <a:tabLst>
                <a:tab pos="489852" algn="l"/>
              </a:tabLst>
              <a:defRPr/>
            </a:pPr>
            <a:r>
              <a:rPr lang="en-US" sz="3600" b="1" dirty="0">
                <a:latin typeface="Arial" pitchFamily="34" charset="0"/>
                <a:cs typeface="Arial" pitchFamily="34" charset="0"/>
              </a:rPr>
              <a:t>Prediction accuracy for the NIST 2006 results is relatively poor. Maximum  correlation  around 46%  means  just around 21% of the variance in the data is explained by the predictor.</a:t>
            </a:r>
          </a:p>
          <a:p>
            <a:pPr marL="457200" lvl="1" indent="-457200" defTabSz="893979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  <a:tabLst>
                <a:tab pos="489852" algn="l"/>
              </a:tabLst>
              <a:defRPr/>
            </a:pPr>
            <a:r>
              <a:rPr lang="en-US" sz="3600" b="1" dirty="0">
                <a:latin typeface="Arial" pitchFamily="34" charset="0"/>
                <a:cs typeface="Arial" pitchFamily="34" charset="0"/>
              </a:rPr>
              <a:t>Features used in this work are highly correlated.  </a:t>
            </a:r>
          </a:p>
          <a:p>
            <a:pPr marL="457200" lvl="1" indent="-457200" defTabSz="893979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  <a:tabLst>
                <a:tab pos="489852" algn="l"/>
              </a:tabLst>
              <a:defRPr/>
            </a:pPr>
            <a:r>
              <a:rPr lang="en-US" sz="3600" b="1" dirty="0">
                <a:latin typeface="Arial" pitchFamily="34" charset="0"/>
                <a:cs typeface="Arial" pitchFamily="34" charset="0"/>
              </a:rPr>
              <a:t>KNN on phonetic space shows a better prediction capability.</a:t>
            </a:r>
          </a:p>
          <a:p>
            <a:pPr marL="457200" lvl="1" indent="-457200" defTabSz="893979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  <a:tabLst>
                <a:tab pos="489852" algn="l"/>
              </a:tabLst>
              <a:defRPr/>
            </a:pPr>
            <a:r>
              <a:rPr lang="en-US" sz="3600" b="1" dirty="0">
                <a:latin typeface="Arial" pitchFamily="34" charset="0"/>
                <a:cs typeface="Arial" pitchFamily="34" charset="0"/>
              </a:rPr>
              <a:t>Part of the error rate related to factors beyond the “structure” of the word itself. For example, speech rate  or acoustic channel are greatly effect the error rate associated with a word. </a:t>
            </a:r>
          </a:p>
          <a:p>
            <a:pPr marL="457200" lvl="1" indent="-457200" defTabSz="893979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  <a:tabLst>
                <a:tab pos="489852" algn="l"/>
              </a:tabLst>
              <a:defRPr/>
            </a:pPr>
            <a:r>
              <a:rPr lang="en-US" sz="3600" b="1" dirty="0">
                <a:latin typeface="Arial" pitchFamily="34" charset="0"/>
                <a:cs typeface="Arial" pitchFamily="34" charset="0"/>
              </a:rPr>
              <a:t>Since the data used in this research is not restricted to acoustically clean data and with standard accent and speech rate, the trained models have some intrinsic inaccuracy. </a:t>
            </a:r>
          </a:p>
          <a:p>
            <a:pPr marL="457200" lvl="1" indent="-457200" defTabSz="893979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  <a:tabLst>
                <a:tab pos="489852" algn="l"/>
              </a:tabLst>
              <a:defRPr/>
            </a:pPr>
            <a:r>
              <a:rPr lang="en-US" sz="3600" b="1" dirty="0">
                <a:latin typeface="Arial" pitchFamily="34" charset="0"/>
                <a:cs typeface="Arial" pitchFamily="34" charset="0"/>
              </a:rPr>
              <a:t>Despite relatively low correlation the system can still be used in practice to help users to choose better search words. </a:t>
            </a:r>
          </a:p>
          <a:p>
            <a:pPr marL="457200" lvl="1" indent="-457200" defTabSz="893979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  <a:tabLst>
                <a:tab pos="489852" algn="l"/>
              </a:tabLst>
              <a:defRPr/>
            </a:pPr>
            <a:r>
              <a:rPr lang="en-US" sz="4800" b="1" dirty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Future Work </a:t>
            </a:r>
          </a:p>
          <a:p>
            <a:pPr marL="457200" lvl="1" indent="-457200" defTabSz="893979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  <a:tabLst>
                <a:tab pos="489852" algn="l"/>
              </a:tabLst>
              <a:defRPr/>
            </a:pPr>
            <a:r>
              <a:rPr lang="en-US" sz="3600" b="1" dirty="0">
                <a:latin typeface="Arial" pitchFamily="34" charset="0"/>
                <a:cs typeface="Arial" pitchFamily="34" charset="0"/>
              </a:rPr>
              <a:t>Use data generated carefully from acoustically clean speech with proper speech rate  and accent for training.</a:t>
            </a:r>
          </a:p>
          <a:p>
            <a:pPr marL="457200" lvl="1" indent="-457200" defTabSz="893979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  <a:tabLst>
                <a:tab pos="489852" algn="l"/>
              </a:tabLst>
              <a:defRPr/>
            </a:pPr>
            <a:r>
              <a:rPr lang="en-US" sz="3600" b="1" dirty="0">
                <a:latin typeface="Arial" pitchFamily="34" charset="0"/>
                <a:cs typeface="Arial" pitchFamily="34" charset="0"/>
              </a:rPr>
              <a:t>Finding features with small correlation to the existed set of features. Among the candidates are  confusability score and  expected number of occurrences of a word in the language model.</a:t>
            </a:r>
          </a:p>
          <a:p>
            <a:pPr marL="457200" lvl="1" indent="-457200" defTabSz="893979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  <a:tabLst>
                <a:tab pos="489852" algn="l"/>
              </a:tabLst>
              <a:defRPr/>
            </a:pPr>
            <a:r>
              <a:rPr lang="en-US" sz="3600" b="1" dirty="0">
                <a:latin typeface="Arial" pitchFamily="34" charset="0"/>
                <a:cs typeface="Arial" pitchFamily="34" charset="0"/>
              </a:rPr>
              <a:t>Combining the outputs of several machines using optimization techniques such as particle swarm optimization (PSO).</a:t>
            </a:r>
          </a:p>
          <a:p>
            <a:pPr marL="457200" lvl="1" indent="-457200" defTabSz="893979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  <a:tabLst>
                <a:tab pos="489852" algn="l"/>
              </a:tabLst>
              <a:defRPr/>
            </a:pPr>
            <a:r>
              <a:rPr lang="en-US" sz="3600" b="1" dirty="0">
                <a:latin typeface="Arial" pitchFamily="34" charset="0"/>
                <a:cs typeface="Arial" pitchFamily="34" charset="0"/>
              </a:rPr>
              <a:t>Using more complicated models such as nonparametric Bayesian models (e.g. Gaussian process.) for regression.  </a:t>
            </a:r>
          </a:p>
          <a:p>
            <a:pPr marL="457200" lvl="1" indent="-457200" defTabSz="893979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  <a:tabLst>
                <a:tab pos="489852" algn="l"/>
              </a:tabLst>
              <a:defRPr/>
            </a:pPr>
            <a:r>
              <a:rPr lang="en-US" sz="3600" b="1" dirty="0">
                <a:latin typeface="Arial" pitchFamily="34" charset="0"/>
                <a:cs typeface="Arial" pitchFamily="34" charset="0"/>
              </a:rPr>
              <a:t>We have developed algorithms based on some of these suggestions which improves the correlation to around 76% which corresponds to explaining 58% of the variance of the observed data.  The results will be published in the near future. </a:t>
            </a:r>
          </a:p>
        </p:txBody>
      </p:sp>
      <p:sp>
        <p:nvSpPr>
          <p:cNvPr id="14339" name="Text Box 7"/>
          <p:cNvSpPr txBox="1">
            <a:spLocks noChangeArrowheads="1"/>
          </p:cNvSpPr>
          <p:nvPr/>
        </p:nvSpPr>
        <p:spPr bwMode="auto">
          <a:xfrm>
            <a:off x="381000" y="4528147"/>
            <a:ext cx="11887200" cy="12801600"/>
          </a:xfrm>
          <a:prstGeom prst="rect">
            <a:avLst/>
          </a:prstGeom>
          <a:solidFill>
            <a:schemeClr val="bg1"/>
          </a:solidFill>
          <a:ln w="12700">
            <a:solidFill>
              <a:srgbClr val="BE0F34"/>
            </a:solidFill>
            <a:miter lim="800000"/>
            <a:headEnd/>
            <a:tailEnd/>
          </a:ln>
          <a:effectLst>
            <a:outerShdw blurRad="139700" dist="139700" dir="2700000" algn="tl" rotWithShape="0">
              <a:srgbClr val="BE0F34">
                <a:alpha val="40000"/>
              </a:srgbClr>
            </a:outerShdw>
          </a:effectLst>
        </p:spPr>
        <p:txBody>
          <a:bodyPr lIns="457200" tIns="45720" rIns="457200" bIns="45720"/>
          <a:lstStyle/>
          <a:p>
            <a:pPr defTabSz="893979">
              <a:spcAft>
                <a:spcPts val="1800"/>
              </a:spcAft>
              <a:tabLst>
                <a:tab pos="489852" algn="l"/>
              </a:tabLst>
              <a:defRPr/>
            </a:pPr>
            <a:r>
              <a:rPr lang="en-US" sz="4800" b="1" dirty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Introduction</a:t>
            </a:r>
          </a:p>
          <a:p>
            <a:pPr marL="440867" indent="-440867" defTabSz="893979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  <a:tabLst>
                <a:tab pos="489852" algn="l"/>
              </a:tabLst>
              <a:defRPr/>
            </a:pP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Searching audio, unlike  text data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, is approximate and 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is based 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on 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likelihoods.</a:t>
            </a:r>
          </a:p>
          <a:p>
            <a:pPr marL="440867" indent="-440867" defTabSz="893979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  <a:tabLst>
                <a:tab pos="489852" algn="l"/>
              </a:tabLst>
              <a:defRPr/>
            </a:pP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Performance  depends 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on 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acoustic channel, speech rate, accent, 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language and confusability.</a:t>
            </a:r>
          </a:p>
          <a:p>
            <a:pPr marL="440867" indent="-440867" defTabSz="893979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  <a:tabLst>
                <a:tab pos="489852" algn="l"/>
              </a:tabLst>
              <a:defRPr/>
            </a:pP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 Unlike 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text-based searches, the quality of the search term plays a significant role in the overall perception of the usability of the system. </a:t>
            </a:r>
          </a:p>
          <a:p>
            <a:pPr marL="440867" indent="-440867" defTabSz="893979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  <a:tabLst>
                <a:tab pos="489852" algn="l"/>
              </a:tabLst>
              <a:defRPr/>
            </a:pPr>
            <a:r>
              <a:rPr lang="en-US" sz="3600" b="1" dirty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Goal: 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Develop a tool similar to 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how password checkers assess the strength of a password.</a:t>
            </a:r>
            <a:endParaRPr lang="en-US" sz="3600" b="1" dirty="0">
              <a:latin typeface="Arial" pitchFamily="34" charset="0"/>
              <a:cs typeface="Arial" pitchFamily="34" charset="0"/>
            </a:endParaRPr>
          </a:p>
          <a:p>
            <a:pPr marL="440867" indent="-440867" defTabSz="893979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  <a:tabLst>
                <a:tab pos="489852" algn="l"/>
              </a:tabLst>
              <a:defRPr/>
            </a:pPr>
            <a:endParaRPr lang="en-US" sz="3200" b="1" dirty="0" smtClean="0">
              <a:latin typeface="Arial" pitchFamily="34" charset="0"/>
              <a:cs typeface="Arial" pitchFamily="34" charset="0"/>
            </a:endParaRPr>
          </a:p>
          <a:p>
            <a:pPr defTabSz="893979">
              <a:spcBef>
                <a:spcPts val="0"/>
              </a:spcBef>
              <a:spcAft>
                <a:spcPts val="1543"/>
              </a:spcAft>
              <a:tabLst>
                <a:tab pos="489852" algn="l"/>
              </a:tabLst>
              <a:defRPr/>
            </a:pPr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pPr defTabSz="893979">
              <a:spcBef>
                <a:spcPts val="0"/>
              </a:spcBef>
              <a:spcAft>
                <a:spcPts val="1543"/>
              </a:spcAft>
              <a:tabLst>
                <a:tab pos="489852" algn="l"/>
              </a:tabLst>
              <a:defRPr/>
            </a:pPr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pPr defTabSz="893979">
              <a:spcBef>
                <a:spcPts val="0"/>
              </a:spcBef>
              <a:spcAft>
                <a:spcPts val="1543"/>
              </a:spcAft>
              <a:tabLst>
                <a:tab pos="489852" algn="l"/>
              </a:tabLst>
              <a:defRPr/>
            </a:pPr>
            <a:endParaRPr lang="en-US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7" name="Text Box 161"/>
          <p:cNvSpPr txBox="1">
            <a:spLocks noChangeArrowheads="1"/>
          </p:cNvSpPr>
          <p:nvPr/>
        </p:nvSpPr>
        <p:spPr bwMode="auto">
          <a:xfrm>
            <a:off x="381000" y="16218111"/>
            <a:ext cx="118618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274320" rIns="274320">
            <a:spAutoFit/>
          </a:bodyPr>
          <a:lstStyle/>
          <a:p>
            <a:pPr defTabSz="695325">
              <a:defRPr/>
            </a:pPr>
            <a:r>
              <a:rPr lang="en-US" sz="2800" b="1" dirty="0">
                <a:latin typeface="Arial" pitchFamily="34" charset="0"/>
                <a:cs typeface="Arial" pitchFamily="34" charset="0"/>
              </a:rPr>
              <a:t>Figure 1. A screenshot of 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our demonstration software:</a:t>
            </a:r>
          </a:p>
          <a:p>
            <a:pPr algn="ctr" defTabSz="695325">
              <a:defRPr/>
            </a:pPr>
            <a:r>
              <a:rPr lang="en-US" sz="2800" b="1" i="1" dirty="0">
                <a:latin typeface="Arial" pitchFamily="34" charset="0"/>
                <a:cs typeface="Arial" pitchFamily="34" charset="0"/>
              </a:rPr>
              <a:t>http://www.isip.piconepress.com/projects/ks_prediction/demo</a:t>
            </a:r>
            <a:endParaRPr lang="en-US" sz="2800" b="1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6" name="Group 15"/>
          <p:cNvGrpSpPr>
            <a:grpSpLocks noChangeAspect="1"/>
          </p:cNvGrpSpPr>
          <p:nvPr/>
        </p:nvGrpSpPr>
        <p:grpSpPr>
          <a:xfrm>
            <a:off x="2127887" y="11570697"/>
            <a:ext cx="8393426" cy="4200405"/>
            <a:chOff x="1456236" y="11201399"/>
            <a:chExt cx="9592764" cy="4800601"/>
          </a:xfrm>
        </p:grpSpPr>
        <p:sp>
          <p:nvSpPr>
            <p:cNvPr id="9" name="Rectangle 8"/>
            <p:cNvSpPr/>
            <p:nvPr/>
          </p:nvSpPr>
          <p:spPr>
            <a:xfrm>
              <a:off x="1507065" y="11277600"/>
              <a:ext cx="9525000" cy="4724400"/>
            </a:xfrm>
            <a:prstGeom prst="rect">
              <a:avLst/>
            </a:prstGeom>
            <a:solidFill>
              <a:srgbClr val="BE0F34"/>
            </a:solidFill>
            <a:ln w="12700">
              <a:noFill/>
              <a:miter lim="800000"/>
              <a:headEnd/>
              <a:tailEnd/>
            </a:ln>
            <a:effectLst>
              <a:outerShdw blurRad="139700" dist="254000" dir="2700000" algn="tl" rotWithShape="0">
                <a:srgbClr val="BE0F34">
                  <a:alpha val="40000"/>
                </a:srgbClr>
              </a:outerShdw>
            </a:effectLst>
          </p:spPr>
          <p:txBody>
            <a:bodyPr lIns="457200" tIns="45720" rIns="457200" bIns="45720"/>
            <a:lstStyle/>
            <a:p>
              <a:pPr defTabSz="893979">
                <a:spcAft>
                  <a:spcPts val="1800"/>
                </a:spcAft>
                <a:tabLst>
                  <a:tab pos="489852" algn="l"/>
                </a:tabLst>
              </a:pPr>
              <a:endParaRPr lang="en-US" sz="4800" b="1">
                <a:solidFill>
                  <a:srgbClr val="333399"/>
                </a:solidFill>
                <a:latin typeface="Arial" pitchFamily="34" charset="0"/>
                <a:ea typeface="ＭＳ Ｐゴシック" pitchFamily="-111" charset="-128"/>
                <a:cs typeface="Arial" pitchFamily="34" charset="0"/>
              </a:endParaRPr>
            </a:p>
          </p:txBody>
        </p:sp>
        <p:pic>
          <p:nvPicPr>
            <p:cNvPr id="37" name="Picture 36"/>
            <p:cNvPicPr>
              <a:picLocks noChangeAspect="1"/>
            </p:cNvPicPr>
            <p:nvPr/>
          </p:nvPicPr>
          <p:blipFill rotWithShape="1"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045" t="21735" r="33358" b="27506"/>
            <a:stretch/>
          </p:blipFill>
          <p:spPr bwMode="auto">
            <a:xfrm>
              <a:off x="1456236" y="11201399"/>
              <a:ext cx="9592764" cy="4800601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/>
              <a:tailEnd/>
            </a:ln>
            <a:effectLst/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</p:grpSp>
      <p:sp>
        <p:nvSpPr>
          <p:cNvPr id="53" name="Text Box 7"/>
          <p:cNvSpPr txBox="1">
            <a:spLocks noChangeArrowheads="1"/>
          </p:cNvSpPr>
          <p:nvPr/>
        </p:nvSpPr>
        <p:spPr bwMode="auto">
          <a:xfrm>
            <a:off x="381000" y="17983200"/>
            <a:ext cx="11887200" cy="12801600"/>
          </a:xfrm>
          <a:prstGeom prst="rect">
            <a:avLst/>
          </a:prstGeom>
          <a:solidFill>
            <a:schemeClr val="bg1"/>
          </a:solidFill>
          <a:ln w="12700">
            <a:solidFill>
              <a:srgbClr val="BE0F34"/>
            </a:solidFill>
            <a:miter lim="800000"/>
            <a:headEnd/>
            <a:tailEnd/>
          </a:ln>
          <a:effectLst>
            <a:outerShdw blurRad="139700" dist="139700" dir="2700000" algn="tl" rotWithShape="0">
              <a:srgbClr val="BE0F34">
                <a:alpha val="40000"/>
              </a:srgbClr>
            </a:outerShdw>
          </a:effectLst>
        </p:spPr>
        <p:txBody>
          <a:bodyPr lIns="457200" tIns="45720" rIns="457200" bIns="45720"/>
          <a:lstStyle/>
          <a:p>
            <a:pPr defTabSz="893979">
              <a:spcAft>
                <a:spcPts val="1800"/>
              </a:spcAft>
              <a:tabLst>
                <a:tab pos="489852" algn="l"/>
              </a:tabLst>
              <a:defRPr/>
            </a:pPr>
            <a:r>
              <a:rPr lang="en-US" sz="4800" b="1" dirty="0" smtClean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Spoken Term Detection (STD)</a:t>
            </a:r>
          </a:p>
          <a:p>
            <a:pPr marL="457200" indent="-457200" defTabSz="893979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tabLst>
                <a:tab pos="489852" algn="l"/>
              </a:tabLst>
              <a:defRPr/>
            </a:pP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STD Goal: “…detect 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the presence of a term in large audio corpus of heterogeneous 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speech…” </a:t>
            </a:r>
          </a:p>
          <a:p>
            <a:pPr marL="457200" indent="-457200" defTabSz="893979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tabLst>
                <a:tab pos="489852" algn="l"/>
              </a:tabLst>
              <a:defRPr/>
            </a:pPr>
            <a:r>
              <a:rPr lang="en-US" sz="3600" b="1" dirty="0">
                <a:latin typeface="Arial" pitchFamily="34" charset="0"/>
                <a:cs typeface="Arial" pitchFamily="34" charset="0"/>
              </a:rPr>
              <a:t>STD P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hases:</a:t>
            </a:r>
          </a:p>
          <a:p>
            <a:pPr marL="1422400" lvl="4" indent="-558800" defTabSz="893979"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  <a:defRPr/>
            </a:pP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Indexing  the audio file.</a:t>
            </a:r>
          </a:p>
          <a:p>
            <a:pPr marL="1422400" lvl="4" indent="-558800" defTabSz="893979"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  <a:defRPr/>
            </a:pP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Searching 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through the indexed data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457200" indent="-457200" defTabSz="893979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tabLst>
                <a:tab pos="489852" algn="l"/>
              </a:tabLst>
              <a:defRPr/>
            </a:pP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Error types:</a:t>
            </a:r>
          </a:p>
          <a:p>
            <a:pPr marL="1422400" lvl="4" indent="-558800" defTabSz="893979"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  <a:tabLst>
                <a:tab pos="489852" algn="l"/>
              </a:tabLst>
              <a:defRPr/>
            </a:pP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False alarms. </a:t>
            </a:r>
          </a:p>
          <a:p>
            <a:pPr marL="1422400" lvl="4" indent="-558800" defTabSz="893979"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  <a:tabLst>
                <a:tab pos="489852" algn="l"/>
              </a:tabLst>
              <a:defRPr/>
            </a:pP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Missed 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detections.</a:t>
            </a:r>
          </a:p>
          <a:p>
            <a:pPr marL="457200" indent="-457200" defTabSz="893979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  <a:tabLst>
                <a:tab pos="489852" algn="l"/>
              </a:tabLst>
              <a:defRPr/>
            </a:pPr>
            <a:endParaRPr lang="en-US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Text Box 161"/>
          <p:cNvSpPr txBox="1">
            <a:spLocks noChangeArrowheads="1"/>
          </p:cNvSpPr>
          <p:nvPr/>
        </p:nvSpPr>
        <p:spPr bwMode="auto">
          <a:xfrm>
            <a:off x="381000" y="29686337"/>
            <a:ext cx="119126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274320" rIns="274320">
            <a:spAutoFit/>
          </a:bodyPr>
          <a:lstStyle>
            <a:defPPr>
              <a:defRPr lang="en-US"/>
            </a:defPPr>
            <a:lvl1pPr defTabSz="695325">
              <a:defRPr sz="28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Figure 2. A common approach in STD is to use a speech to text system to index the speech signal (J. G. </a:t>
            </a:r>
            <a:r>
              <a:rPr lang="en-US" dirty="0" err="1"/>
              <a:t>Fiscus</a:t>
            </a:r>
            <a:r>
              <a:rPr lang="en-US" dirty="0"/>
              <a:t>, et al., 2007).</a:t>
            </a:r>
          </a:p>
        </p:txBody>
      </p:sp>
      <p:pic>
        <p:nvPicPr>
          <p:cNvPr id="43" name="Picture 42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9621" y="24590754"/>
            <a:ext cx="6289959" cy="4717086"/>
          </a:xfrm>
          <a:prstGeom prst="rect">
            <a:avLst/>
          </a:prstGeom>
          <a:ln>
            <a:noFill/>
          </a:ln>
          <a:effectLst/>
        </p:spPr>
      </p:pic>
      <p:graphicFrame>
        <p:nvGraphicFramePr>
          <p:cNvPr id="32" name="Table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4211927"/>
              </p:ext>
            </p:extLst>
          </p:nvPr>
        </p:nvGraphicFramePr>
        <p:xfrm>
          <a:off x="26446081" y="6081544"/>
          <a:ext cx="23693518" cy="49377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53352"/>
                <a:gridCol w="1270648"/>
                <a:gridCol w="1236581"/>
                <a:gridCol w="1319018"/>
                <a:gridCol w="1401458"/>
                <a:gridCol w="1319018"/>
                <a:gridCol w="1154142"/>
                <a:gridCol w="1483896"/>
                <a:gridCol w="1813651"/>
                <a:gridCol w="1566335"/>
                <a:gridCol w="1401458"/>
                <a:gridCol w="1483896"/>
                <a:gridCol w="1190065"/>
              </a:tblGrid>
              <a:tr h="341149">
                <a:tc rowSpan="3"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Arial" pitchFamily="34" charset="0"/>
                          <a:cs typeface="Arial" pitchFamily="34" charset="0"/>
                        </a:rPr>
                        <a:t>Features </a:t>
                      </a:r>
                      <a:endParaRPr lang="en-US" sz="1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E0F34"/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Arial" pitchFamily="34" charset="0"/>
                          <a:cs typeface="Arial" pitchFamily="34" charset="0"/>
                        </a:rPr>
                        <a:t>Train</a:t>
                      </a:r>
                      <a:endParaRPr lang="en-US" sz="1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E0F3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/>
                      <a:r>
                        <a:rPr lang="en-US" sz="1800" b="1" dirty="0" err="1" smtClean="0">
                          <a:latin typeface="Arial" pitchFamily="34" charset="0"/>
                          <a:cs typeface="Arial" pitchFamily="34" charset="0"/>
                        </a:rPr>
                        <a:t>Eval</a:t>
                      </a:r>
                      <a:endParaRPr lang="en-US" sz="1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E0F3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41149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Arial" pitchFamily="34" charset="0"/>
                          <a:cs typeface="Arial" pitchFamily="34" charset="0"/>
                        </a:rPr>
                        <a:t>Regression</a:t>
                      </a:r>
                      <a:endParaRPr lang="en-US" sz="1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AE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Arial" pitchFamily="34" charset="0"/>
                          <a:cs typeface="Arial" pitchFamily="34" charset="0"/>
                        </a:rPr>
                        <a:t>NN</a:t>
                      </a:r>
                      <a:endParaRPr lang="en-US" sz="1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AE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Arial" pitchFamily="34" charset="0"/>
                          <a:cs typeface="Arial" pitchFamily="34" charset="0"/>
                        </a:rPr>
                        <a:t>DT</a:t>
                      </a:r>
                      <a:endParaRPr lang="en-US" sz="1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AE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Arial" pitchFamily="34" charset="0"/>
                          <a:cs typeface="Arial" pitchFamily="34" charset="0"/>
                        </a:rPr>
                        <a:t>Regression</a:t>
                      </a:r>
                      <a:endParaRPr lang="en-US" sz="1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AE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Arial" pitchFamily="34" charset="0"/>
                          <a:cs typeface="Arial" pitchFamily="34" charset="0"/>
                        </a:rPr>
                        <a:t>NN</a:t>
                      </a:r>
                      <a:endParaRPr lang="en-US" sz="1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AE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Arial" pitchFamily="34" charset="0"/>
                          <a:cs typeface="Arial" pitchFamily="34" charset="0"/>
                        </a:rPr>
                        <a:t>DT</a:t>
                      </a:r>
                      <a:endParaRPr lang="en-US" sz="1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AE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41149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Arial" pitchFamily="34" charset="0"/>
                          <a:cs typeface="Arial" pitchFamily="34" charset="0"/>
                        </a:rPr>
                        <a:t>MSE</a:t>
                      </a:r>
                      <a:endParaRPr lang="en-US" sz="1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Arial" pitchFamily="34" charset="0"/>
                          <a:cs typeface="Arial" pitchFamily="34" charset="0"/>
                        </a:rPr>
                        <a:t>R</a:t>
                      </a:r>
                      <a:endParaRPr lang="en-US" sz="1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Arial" pitchFamily="34" charset="0"/>
                          <a:cs typeface="Arial" pitchFamily="34" charset="0"/>
                        </a:rPr>
                        <a:t>MSE</a:t>
                      </a:r>
                      <a:endParaRPr lang="en-US" sz="1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Arial" pitchFamily="34" charset="0"/>
                          <a:cs typeface="Arial" pitchFamily="34" charset="0"/>
                        </a:rPr>
                        <a:t>R</a:t>
                      </a:r>
                      <a:endParaRPr lang="en-US" sz="1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Arial" pitchFamily="34" charset="0"/>
                          <a:cs typeface="Arial" pitchFamily="34" charset="0"/>
                        </a:rPr>
                        <a:t>MSE</a:t>
                      </a:r>
                      <a:endParaRPr lang="en-US" sz="1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Arial" pitchFamily="34" charset="0"/>
                          <a:cs typeface="Arial" pitchFamily="34" charset="0"/>
                        </a:rPr>
                        <a:t>R</a:t>
                      </a:r>
                      <a:endParaRPr lang="en-US" sz="1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Arial" pitchFamily="34" charset="0"/>
                          <a:cs typeface="Arial" pitchFamily="34" charset="0"/>
                        </a:rPr>
                        <a:t>MSE</a:t>
                      </a:r>
                      <a:endParaRPr lang="en-US" sz="1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Arial" pitchFamily="34" charset="0"/>
                          <a:cs typeface="Arial" pitchFamily="34" charset="0"/>
                        </a:rPr>
                        <a:t>R</a:t>
                      </a:r>
                      <a:endParaRPr lang="en-US" sz="1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Arial" pitchFamily="34" charset="0"/>
                          <a:cs typeface="Arial" pitchFamily="34" charset="0"/>
                        </a:rPr>
                        <a:t>MSE</a:t>
                      </a:r>
                      <a:endParaRPr lang="en-US" sz="1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Arial" pitchFamily="34" charset="0"/>
                          <a:cs typeface="Arial" pitchFamily="34" charset="0"/>
                        </a:rPr>
                        <a:t>R</a:t>
                      </a:r>
                      <a:endParaRPr lang="en-US" sz="1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Arial" pitchFamily="34" charset="0"/>
                          <a:cs typeface="Arial" pitchFamily="34" charset="0"/>
                        </a:rPr>
                        <a:t>MSR</a:t>
                      </a:r>
                      <a:endParaRPr lang="en-US" sz="1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Arial" pitchFamily="34" charset="0"/>
                          <a:cs typeface="Arial" pitchFamily="34" charset="0"/>
                        </a:rPr>
                        <a:t>R</a:t>
                      </a:r>
                      <a:endParaRPr lang="en-US" sz="1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AEA"/>
                    </a:solidFill>
                  </a:tcPr>
                </a:tc>
              </a:tr>
              <a:tr h="341149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Arial" pitchFamily="34" charset="0"/>
                          <a:cs typeface="Arial" pitchFamily="34" charset="0"/>
                        </a:rPr>
                        <a:t>Duration</a:t>
                      </a:r>
                      <a:endParaRPr lang="en-US" sz="1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0.045</a:t>
                      </a:r>
                    </a:p>
                  </a:txBody>
                  <a:tcPr marL="45720" marR="4572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0.46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0.057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0.43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0.044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0.48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0.045</a:t>
                      </a:r>
                    </a:p>
                  </a:txBody>
                  <a:tcPr marL="45720" marR="4572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0.46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0.060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0.40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0.046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0.45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9701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Duration + </a:t>
                      </a:r>
                      <a:b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No. Syllables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0.045</a:t>
                      </a:r>
                    </a:p>
                  </a:txBody>
                  <a:tcPr marL="45720" marR="4572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0.46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0.055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0.45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0.041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0.53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0.045</a:t>
                      </a:r>
                    </a:p>
                  </a:txBody>
                  <a:tcPr marL="45720" marR="4572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0.46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0.060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0.38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0.046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0.46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9701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Duration +</a:t>
                      </a:r>
                      <a:b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No. Consonants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0.045</a:t>
                      </a:r>
                    </a:p>
                  </a:txBody>
                  <a:tcPr marL="45720" marR="4572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0.46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0.055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0.46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0.040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0.54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0.046</a:t>
                      </a:r>
                    </a:p>
                  </a:txBody>
                  <a:tcPr marL="45720" marR="4572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0.46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0.058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0.41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0.051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0.39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85287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Duration +</a:t>
                      </a:r>
                      <a:b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No. Syllables +</a:t>
                      </a:r>
                      <a:b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No. Consonants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0.045</a:t>
                      </a:r>
                    </a:p>
                  </a:txBody>
                  <a:tcPr marL="45720" marR="4572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0.46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0.056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0.43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0.036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0.60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0.046</a:t>
                      </a:r>
                    </a:p>
                  </a:txBody>
                  <a:tcPr marL="45720" marR="4572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0.46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0.060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0.37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0.050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0.41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9701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Duration +</a:t>
                      </a:r>
                      <a:r>
                        <a:rPr lang="en-US" sz="1800" b="1" i="0" u="none" strike="noStrike" baseline="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Length + </a:t>
                      </a:r>
                      <a:b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No. Syllables /Duration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0.044</a:t>
                      </a:r>
                    </a:p>
                  </a:txBody>
                  <a:tcPr marL="45720" marR="4572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0.47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0.055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0.45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0.021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0.80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0.045</a:t>
                      </a:r>
                    </a:p>
                  </a:txBody>
                  <a:tcPr marL="45720" marR="4572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0.46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0.059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0.40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0.068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0.29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9701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Duration +#Consonants</a:t>
                      </a:r>
                      <a:r>
                        <a:rPr lang="en-US" sz="1800" b="1" i="0" u="none" strike="noStrike" baseline="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+ Length/Duration + #</a:t>
                      </a:r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Syllables / Duration +CVC2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0.044</a:t>
                      </a:r>
                    </a:p>
                  </a:txBody>
                  <a:tcPr marL="45720" marR="4572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0.47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0.049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0.48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0.018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0.83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0.046</a:t>
                      </a:r>
                    </a:p>
                  </a:txBody>
                  <a:tcPr marL="45720" marR="4572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0.45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0.054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0.42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0.065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0.34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3" name="Table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8491022"/>
              </p:ext>
            </p:extLst>
          </p:nvPr>
        </p:nvGraphicFramePr>
        <p:xfrm>
          <a:off x="45984279" y="12349581"/>
          <a:ext cx="4079632" cy="36124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5367"/>
                <a:gridCol w="824428"/>
                <a:gridCol w="991609"/>
                <a:gridCol w="794114"/>
                <a:gridCol w="794114"/>
              </a:tblGrid>
              <a:tr h="602083">
                <a:tc rowSpan="2"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K</a:t>
                      </a:r>
                      <a:endParaRPr lang="en-US" sz="18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E0F34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Arial" pitchFamily="34" charset="0"/>
                          <a:cs typeface="Arial" pitchFamily="34" charset="0"/>
                        </a:rPr>
                        <a:t>Train</a:t>
                      </a:r>
                      <a:endParaRPr lang="en-US" sz="1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E0F3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800" b="1" dirty="0" err="1" smtClean="0">
                          <a:latin typeface="Arial" pitchFamily="34" charset="0"/>
                          <a:cs typeface="Arial" pitchFamily="34" charset="0"/>
                        </a:rPr>
                        <a:t>Eval</a:t>
                      </a:r>
                      <a:endParaRPr lang="en-US" sz="1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E0F3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02083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Arial" pitchFamily="34" charset="0"/>
                          <a:cs typeface="Arial" pitchFamily="34" charset="0"/>
                        </a:rPr>
                        <a:t>MSE</a:t>
                      </a:r>
                      <a:endParaRPr lang="en-US" sz="1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Arial" pitchFamily="34" charset="0"/>
                          <a:cs typeface="Arial" pitchFamily="34" charset="0"/>
                        </a:rPr>
                        <a:t>R</a:t>
                      </a:r>
                      <a:endParaRPr lang="en-US" sz="1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Arial" pitchFamily="34" charset="0"/>
                          <a:cs typeface="Arial" pitchFamily="34" charset="0"/>
                        </a:rPr>
                        <a:t>MSR</a:t>
                      </a:r>
                      <a:endParaRPr lang="en-US" sz="1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Arial" pitchFamily="34" charset="0"/>
                          <a:cs typeface="Arial" pitchFamily="34" charset="0"/>
                        </a:rPr>
                        <a:t>R</a:t>
                      </a:r>
                      <a:endParaRPr lang="en-US" sz="1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AEA"/>
                    </a:solidFill>
                  </a:tcPr>
                </a:tc>
              </a:tr>
              <a:tr h="602083">
                <a:tc>
                  <a:txBody>
                    <a:bodyPr/>
                    <a:lstStyle/>
                    <a:p>
                      <a:pPr algn="r"/>
                      <a:r>
                        <a:rPr lang="en-US" sz="1800" b="1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US" sz="1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0.00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0.97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0.05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0.32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02083"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0.02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0.74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0.03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0.43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02083"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100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0.03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0.54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0.03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0.53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</a:tr>
              <a:tr h="602083"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400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0.03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0.53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0.03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0.51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34" name="Picture 33"/>
          <p:cNvPicPr/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645909" y="11920396"/>
            <a:ext cx="5889927" cy="4436368"/>
          </a:xfrm>
          <a:prstGeom prst="rect">
            <a:avLst/>
          </a:prstGeom>
        </p:spPr>
      </p:pic>
      <p:sp>
        <p:nvSpPr>
          <p:cNvPr id="35" name="Rectangle 34"/>
          <p:cNvSpPr/>
          <p:nvPr/>
        </p:nvSpPr>
        <p:spPr>
          <a:xfrm>
            <a:off x="33391239" y="16279665"/>
            <a:ext cx="1188720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hangingPunct="0"/>
            <a:r>
              <a:rPr lang="en-US" sz="2400" b="1" dirty="0">
                <a:latin typeface="Arial" pitchFamily="34" charset="0"/>
                <a:cs typeface="Arial" pitchFamily="34" charset="0"/>
              </a:rPr>
              <a:t>Figure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5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. The predicted error rate is plotted against the reference error rate, demonstrating good correlation between the two.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6433405" y="12287640"/>
            <a:ext cx="9045315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0867" indent="-440867" defTabSz="893979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  <a:tabLst>
                <a:tab pos="489852" algn="l"/>
              </a:tabLst>
              <a:defRPr/>
            </a:pPr>
            <a:r>
              <a:rPr lang="en-US" sz="3600" b="1" dirty="0">
                <a:latin typeface="Arial" pitchFamily="34" charset="0"/>
                <a:cs typeface="Arial" pitchFamily="34" charset="0"/>
              </a:rPr>
              <a:t>Correlation between the prediction and reference is not satisfactory. </a:t>
            </a:r>
          </a:p>
          <a:p>
            <a:pPr marL="1616511" lvl="2" indent="-440867" defTabSz="893979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  <a:tabLst>
                <a:tab pos="489852" algn="l"/>
              </a:tabLst>
              <a:defRPr/>
            </a:pPr>
            <a:r>
              <a:rPr lang="en-US" sz="3600" b="1" dirty="0">
                <a:latin typeface="Arial" pitchFamily="34" charset="0"/>
                <a:cs typeface="Arial" pitchFamily="34" charset="0"/>
              </a:rPr>
              <a:t>Insufficient amount of data.</a:t>
            </a:r>
          </a:p>
          <a:p>
            <a:pPr marL="1616511" lvl="2" indent="-440867" defTabSz="893979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  <a:tabLst>
                <a:tab pos="489852" algn="l"/>
              </a:tabLst>
              <a:defRPr/>
            </a:pPr>
            <a:r>
              <a:rPr lang="en-US" sz="3600" b="1" dirty="0">
                <a:latin typeface="Arial" pitchFamily="34" charset="0"/>
                <a:cs typeface="Arial" pitchFamily="34" charset="0"/>
              </a:rPr>
              <a:t>Training data is not based on clean speech.</a:t>
            </a:r>
          </a:p>
          <a:p>
            <a:endParaRPr lang="en-US" dirty="0"/>
          </a:p>
        </p:txBody>
      </p:sp>
      <p:sp>
        <p:nvSpPr>
          <p:cNvPr id="38" name="Text Box 176"/>
          <p:cNvSpPr txBox="1">
            <a:spLocks noChangeArrowheads="1"/>
          </p:cNvSpPr>
          <p:nvPr/>
        </p:nvSpPr>
        <p:spPr bwMode="auto">
          <a:xfrm>
            <a:off x="228600" y="323850"/>
            <a:ext cx="9042400" cy="1828800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695325" eaLnBrk="0" hangingPunct="0">
              <a:defRPr sz="3200">
                <a:solidFill>
                  <a:schemeClr val="tx1"/>
                </a:solidFill>
                <a:latin typeface="Helvetica" pitchFamily="-111" charset="0"/>
                <a:ea typeface="ＭＳ Ｐゴシック" pitchFamily="-111" charset="-128"/>
              </a:defRPr>
            </a:lvl1pPr>
            <a:lvl2pPr defTabSz="695325" eaLnBrk="0" hangingPunct="0">
              <a:defRPr sz="3200">
                <a:solidFill>
                  <a:schemeClr val="tx1"/>
                </a:solidFill>
                <a:latin typeface="Helvetica" pitchFamily="-111" charset="0"/>
                <a:ea typeface="ＭＳ Ｐゴシック" pitchFamily="-111" charset="-128"/>
              </a:defRPr>
            </a:lvl2pPr>
            <a:lvl3pPr defTabSz="695325" eaLnBrk="0" hangingPunct="0">
              <a:defRPr sz="3200">
                <a:solidFill>
                  <a:schemeClr val="tx1"/>
                </a:solidFill>
                <a:latin typeface="Helvetica" pitchFamily="-111" charset="0"/>
                <a:ea typeface="ＭＳ Ｐゴシック" pitchFamily="-111" charset="-128"/>
              </a:defRPr>
            </a:lvl3pPr>
            <a:lvl4pPr defTabSz="695325" eaLnBrk="0" hangingPunct="0">
              <a:defRPr sz="3200">
                <a:solidFill>
                  <a:schemeClr val="tx1"/>
                </a:solidFill>
                <a:latin typeface="Helvetica" pitchFamily="-111" charset="0"/>
                <a:ea typeface="ＭＳ Ｐゴシック" pitchFamily="-111" charset="-128"/>
              </a:defRPr>
            </a:lvl4pPr>
            <a:lvl5pPr defTabSz="695325" eaLnBrk="0" hangingPunct="0">
              <a:defRPr sz="3200">
                <a:solidFill>
                  <a:schemeClr val="tx1"/>
                </a:solidFill>
                <a:latin typeface="Helvetica" pitchFamily="-111" charset="0"/>
                <a:ea typeface="ＭＳ Ｐゴシック" pitchFamily="-111" charset="-128"/>
              </a:defRPr>
            </a:lvl5pPr>
            <a:lvl6pPr defTabSz="6953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Helvetica" pitchFamily="-111" charset="0"/>
                <a:ea typeface="ＭＳ Ｐゴシック" pitchFamily="-111" charset="-128"/>
              </a:defRPr>
            </a:lvl6pPr>
            <a:lvl7pPr defTabSz="6953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Helvetica" pitchFamily="-111" charset="0"/>
                <a:ea typeface="ＭＳ Ｐゴシック" pitchFamily="-111" charset="-128"/>
              </a:defRPr>
            </a:lvl7pPr>
            <a:lvl8pPr defTabSz="6953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Helvetica" pitchFamily="-111" charset="0"/>
                <a:ea typeface="ＭＳ Ｐゴシック" pitchFamily="-111" charset="-128"/>
              </a:defRPr>
            </a:lvl8pPr>
            <a:lvl9pPr defTabSz="6953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Helvetica" pitchFamily="-111" charset="0"/>
                <a:ea typeface="ＭＳ Ｐゴシック" pitchFamily="-111" charset="-128"/>
              </a:defRPr>
            </a:lvl9pPr>
          </a:lstStyle>
          <a:p>
            <a:pPr eaLnBrk="1" hangingPunct="1"/>
            <a:r>
              <a:rPr lang="en-US" sz="2400"/>
              <a:t>                      </a:t>
            </a:r>
            <a:r>
              <a:rPr lang="en-US" sz="6000"/>
              <a:t>C</a:t>
            </a:r>
            <a:r>
              <a:rPr lang="en-US" sz="5400"/>
              <a:t>ollege of Engineering</a:t>
            </a:r>
            <a:r>
              <a:rPr lang="en-US" sz="4800"/>
              <a:t>  </a:t>
            </a:r>
          </a:p>
          <a:p>
            <a:pPr eaLnBrk="1" hangingPunct="1"/>
            <a:r>
              <a:rPr lang="en-US" sz="4800"/>
              <a:t>                </a:t>
            </a:r>
            <a:r>
              <a:rPr lang="en-US" sz="5400"/>
              <a:t>Temple University</a:t>
            </a:r>
            <a:endParaRPr lang="en-US" sz="2400"/>
          </a:p>
        </p:txBody>
      </p:sp>
      <p:pic>
        <p:nvPicPr>
          <p:cNvPr id="44" name="Picture 175" descr="temple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495300"/>
            <a:ext cx="1703388" cy="17097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5" name="Rectangle 44"/>
          <p:cNvSpPr/>
          <p:nvPr/>
        </p:nvSpPr>
        <p:spPr>
          <a:xfrm>
            <a:off x="13196885" y="23721112"/>
            <a:ext cx="11887201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274320" rIns="274320">
            <a:spAutoFit/>
          </a:bodyPr>
          <a:lstStyle/>
          <a:p>
            <a:pPr defTabSz="695325"/>
            <a:r>
              <a:rPr lang="en-US" sz="2800" b="1" dirty="0">
                <a:latin typeface="Arial" pitchFamily="34" charset="0"/>
                <a:cs typeface="Arial" pitchFamily="34" charset="0"/>
              </a:rPr>
              <a:t>Figure 3. An overview of our approach to search term strength prediction that is based on decomposing terms into features.</a:t>
            </a:r>
          </a:p>
        </p:txBody>
      </p:sp>
      <p:pic>
        <p:nvPicPr>
          <p:cNvPr id="48" name="Picture 47" descr="Description: bd2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48" t="20792" r="3630" b="28712"/>
          <a:stretch>
            <a:fillRect/>
          </a:stretch>
        </p:blipFill>
        <p:spPr bwMode="auto">
          <a:xfrm>
            <a:off x="13682116" y="22286642"/>
            <a:ext cx="10916740" cy="1265091"/>
          </a:xfrm>
          <a:prstGeom prst="rect">
            <a:avLst/>
          </a:prstGeom>
          <a:noFill/>
          <a:ln>
            <a:noFill/>
          </a:ln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Default Design 3">
    <a:dk1>
      <a:srgbClr val="000000"/>
    </a:dk1>
    <a:lt1>
      <a:srgbClr val="FFFFFF"/>
    </a:lt1>
    <a:dk2>
      <a:srgbClr val="000000"/>
    </a:dk2>
    <a:lt2>
      <a:srgbClr val="333333"/>
    </a:lt2>
    <a:accent1>
      <a:srgbClr val="DDDDDD"/>
    </a:accent1>
    <a:accent2>
      <a:srgbClr val="808080"/>
    </a:accent2>
    <a:accent3>
      <a:srgbClr val="FFFFFF"/>
    </a:accent3>
    <a:accent4>
      <a:srgbClr val="000000"/>
    </a:accent4>
    <a:accent5>
      <a:srgbClr val="EBEBEB"/>
    </a:accent5>
    <a:accent6>
      <a:srgbClr val="737373"/>
    </a:accent6>
    <a:hlink>
      <a:srgbClr val="4D4D4D"/>
    </a:hlink>
    <a:folHlink>
      <a:srgbClr val="EAEAEA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15303</TotalTime>
  <Words>882</Words>
  <Application>Microsoft Macintosh PowerPoint</Application>
  <PresentationFormat>Custom</PresentationFormat>
  <Paragraphs>201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PowerPoint Presentation</vt:lpstr>
    </vt:vector>
  </TitlesOfParts>
  <Company>Swarthmore College</Company>
  <LinksUpToDate>false</LinksUpToDate>
  <SharedDoc>false</SharedDoc>
  <HyperlinkBase>http://www.swarthmore.edu/NatSci/cpurrin1/posteradvice.htm</HyperlinkBase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template for scientific posters (Swarthmore College)</dc:title>
  <dc:creator>Colin Purrington</dc:creator>
  <dc:description>Suggestions and gripes to: cpurrin1@swarthmore.edu</dc:description>
  <cp:lastModifiedBy>Joseph Picone</cp:lastModifiedBy>
  <cp:revision>727</cp:revision>
  <cp:lastPrinted>2009-04-08T18:36:54Z</cp:lastPrinted>
  <dcterms:created xsi:type="dcterms:W3CDTF">2009-07-23T17:37:26Z</dcterms:created>
  <dcterms:modified xsi:type="dcterms:W3CDTF">2013-02-13T01:05:17Z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Owner">
    <vt:lpwstr>Colin Purrington</vt:lpwstr>
  </property>
</Properties>
</file>