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50" r:id="rId1"/>
    <p:sldMasterId id="2147483652" r:id="rId2"/>
    <p:sldMasterId id="2147483657" r:id="rId3"/>
  </p:sldMasterIdLst>
  <p:notesMasterIdLst>
    <p:notesMasterId r:id="rId21"/>
  </p:notesMasterIdLst>
  <p:handoutMasterIdLst>
    <p:handoutMasterId r:id="rId22"/>
  </p:handoutMasterIdLst>
  <p:sldIdLst>
    <p:sldId id="259" r:id="rId4"/>
    <p:sldId id="282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3" r:id="rId14"/>
    <p:sldId id="292" r:id="rId15"/>
    <p:sldId id="277" r:id="rId16"/>
    <p:sldId id="278" r:id="rId17"/>
    <p:sldId id="298" r:id="rId18"/>
    <p:sldId id="299" r:id="rId19"/>
    <p:sldId id="297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3E6"/>
    <a:srgbClr val="FF5757"/>
    <a:srgbClr val="FFFF00"/>
    <a:srgbClr val="FF9966"/>
    <a:srgbClr val="004070"/>
    <a:srgbClr val="8F600B"/>
    <a:srgbClr val="F0AE38"/>
    <a:srgbClr val="C0504D"/>
    <a:srgbClr val="333399"/>
    <a:srgbClr val="B4CF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7422" autoAdjust="0"/>
  </p:normalViewPr>
  <p:slideViewPr>
    <p:cSldViewPr snapToGrid="0" snapToObjects="1" showGuides="1">
      <p:cViewPr>
        <p:scale>
          <a:sx n="66" d="100"/>
          <a:sy n="66" d="100"/>
        </p:scale>
        <p:origin x="-1672" y="-416"/>
      </p:cViewPr>
      <p:guideLst>
        <p:guide orient="horz" pos="4319"/>
        <p:guide pos="2806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1" d="100"/>
          <a:sy n="51" d="100"/>
        </p:scale>
        <p:origin x="-291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4" Type="http://schemas.openxmlformats.org/officeDocument/2006/relationships/image" Target="../media/image13.wmf"/><Relationship Id="rId5" Type="http://schemas.openxmlformats.org/officeDocument/2006/relationships/image" Target="../media/image14.emf"/><Relationship Id="rId1" Type="http://schemas.openxmlformats.org/officeDocument/2006/relationships/image" Target="../media/image10.wmf"/><Relationship Id="rId2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AED787-B5FC-244B-9B6F-4A480A5609BC}" type="datetimeFigureOut">
              <a:rPr lang="en-US" smtClean="0"/>
              <a:t>7/14/13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55A4DA-CB6B-D043-8375-311F45E01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3413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31CF6E-A7CC-034C-AA3C-9F1A6DDD080D}" type="datetimeFigureOut">
              <a:rPr lang="en-US" smtClean="0"/>
              <a:t>7/14/13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67CBD4-C074-5945-B4D9-C20F0CA68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821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7CBD4-C074-5945-B4D9-C20F0CA6893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763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D758C2-C356-43B3-AAFA-040681F9914C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7628" y="4343401"/>
            <a:ext cx="6151328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719644" y="6547620"/>
            <a:ext cx="446252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01273EB3-0C8F-EF4B-B631-4F6FC05277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Placeholder 17"/>
          <p:cNvSpPr>
            <a:spLocks noGrp="1"/>
          </p:cNvSpPr>
          <p:nvPr>
            <p:ph type="title"/>
          </p:nvPr>
        </p:nvSpPr>
        <p:spPr>
          <a:xfrm>
            <a:off x="0" y="920"/>
            <a:ext cx="9144000" cy="39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416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9428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9383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719644" y="6547620"/>
            <a:ext cx="446252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01273EB3-0C8F-EF4B-B631-4F6FC052770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Title Placeholder 17"/>
          <p:cNvSpPr>
            <a:spLocks noGrp="1"/>
          </p:cNvSpPr>
          <p:nvPr>
            <p:ph type="title"/>
          </p:nvPr>
        </p:nvSpPr>
        <p:spPr>
          <a:xfrm>
            <a:off x="0" y="920"/>
            <a:ext cx="9144000" cy="39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201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0455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4" Type="http://schemas.openxmlformats.org/officeDocument/2006/relationships/image" Target="../media/image1.gif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cument 6"/>
          <p:cNvSpPr/>
          <p:nvPr userDrawn="1"/>
        </p:nvSpPr>
        <p:spPr>
          <a:xfrm>
            <a:off x="0" y="0"/>
            <a:ext cx="9155545" cy="533400"/>
          </a:xfrm>
          <a:prstGeom prst="flowChartDocument">
            <a:avLst/>
          </a:prstGeom>
          <a:gradFill flip="none" rotWithShape="1">
            <a:gsLst>
              <a:gs pos="0">
                <a:srgbClr val="1E90FF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3399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8697748" y="6624263"/>
            <a:ext cx="457200" cy="241558"/>
          </a:xfrm>
          <a:prstGeom prst="rect">
            <a:avLst/>
          </a:prstGeom>
          <a:solidFill>
            <a:srgbClr val="1E9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12" name="Picture 11" descr="isip_logo_small_transparent.gi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5" y="6556210"/>
            <a:ext cx="280435" cy="272346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 bwMode="auto">
          <a:xfrm>
            <a:off x="39093" y="6612962"/>
            <a:ext cx="9115855" cy="239809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marL="285750">
              <a:lnSpc>
                <a:spcPct val="95000"/>
              </a:lnSpc>
              <a:spcBef>
                <a:spcPts val="1200"/>
              </a:spcBef>
              <a:tabLst>
                <a:tab pos="8513763" algn="r"/>
              </a:tabLst>
            </a:pPr>
            <a:r>
              <a:rPr lang="en-US" sz="1000" b="1" dirty="0" smtClean="0">
                <a:solidFill>
                  <a:schemeClr val="tx2">
                    <a:lumMod val="50000"/>
                  </a:schemeClr>
                </a:solidFill>
              </a:rPr>
              <a:t>IPCV 2013	July</a:t>
            </a:r>
            <a:r>
              <a:rPr lang="en-US" sz="1000" b="1" baseline="0" dirty="0" smtClean="0">
                <a:solidFill>
                  <a:schemeClr val="tx2">
                    <a:lumMod val="50000"/>
                  </a:schemeClr>
                </a:solidFill>
              </a:rPr>
              <a:t> 22</a:t>
            </a:r>
            <a:r>
              <a:rPr lang="en-US" sz="1000" b="1" dirty="0" smtClean="0">
                <a:solidFill>
                  <a:schemeClr val="tx2">
                    <a:lumMod val="50000"/>
                  </a:schemeClr>
                </a:solidFill>
              </a:rPr>
              <a:t>, 2013</a:t>
            </a:r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392405" y="6629400"/>
            <a:ext cx="8751595" cy="0"/>
          </a:xfrm>
          <a:prstGeom prst="line">
            <a:avLst/>
          </a:prstGeom>
          <a:solidFill>
            <a:schemeClr val="accent2"/>
          </a:solidFill>
          <a:ln w="19050" cap="sq" cmpd="sng" algn="ctr">
            <a:solidFill>
              <a:srgbClr val="1E9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 userDrawn="1"/>
        </p:nvSpPr>
        <p:spPr>
          <a:xfrm>
            <a:off x="8741540" y="6657110"/>
            <a:ext cx="364736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fld id="{7004E5E3-C477-F742-9645-5285663234E5}" type="slidenum">
              <a:rPr lang="en-US" sz="1000" b="1" i="0" smtClean="0">
                <a:latin typeface="Arial"/>
                <a:cs typeface="Arial"/>
              </a:rPr>
              <a:t>‹#›</a:t>
            </a:fld>
            <a:endParaRPr lang="en-US" sz="1000" b="1" i="0" dirty="0">
              <a:latin typeface="Arial"/>
              <a:cs typeface="Arial"/>
            </a:endParaRPr>
          </a:p>
        </p:txBody>
      </p:sp>
      <p:sp>
        <p:nvSpPr>
          <p:cNvPr id="18" name="Title Placeholder 17"/>
          <p:cNvSpPr>
            <a:spLocks noGrp="1"/>
          </p:cNvSpPr>
          <p:nvPr>
            <p:ph type="title"/>
          </p:nvPr>
        </p:nvSpPr>
        <p:spPr>
          <a:xfrm>
            <a:off x="-1" y="0"/>
            <a:ext cx="9155545" cy="328461"/>
          </a:xfrm>
          <a:prstGeom prst="rect">
            <a:avLst/>
          </a:prstGeom>
        </p:spPr>
        <p:txBody>
          <a:bodyPr vert="horz" wrap="none" lIns="91440" tIns="0" rIns="0" bIns="0" rtlCol="0" anchor="ctr" anchorCtr="0"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350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4" r:id="rId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24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B6D6FC"/>
              </a:gs>
              <a:gs pos="100000">
                <a:srgbClr val="FFFFFF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6651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ocument 6"/>
          <p:cNvSpPr/>
          <p:nvPr userDrawn="1"/>
        </p:nvSpPr>
        <p:spPr>
          <a:xfrm flipV="1">
            <a:off x="-11545" y="4335690"/>
            <a:ext cx="9155545" cy="2522310"/>
          </a:xfrm>
          <a:prstGeom prst="flowChartDocument">
            <a:avLst/>
          </a:prstGeom>
          <a:gradFill flip="none" rotWithShape="1">
            <a:gsLst>
              <a:gs pos="0">
                <a:srgbClr val="1E90FF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94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cument 6"/>
          <p:cNvSpPr/>
          <p:nvPr userDrawn="1"/>
        </p:nvSpPr>
        <p:spPr>
          <a:xfrm>
            <a:off x="0" y="0"/>
            <a:ext cx="9155545" cy="533400"/>
          </a:xfrm>
          <a:prstGeom prst="flowChartDocument">
            <a:avLst/>
          </a:prstGeom>
          <a:gradFill flip="none" rotWithShape="1">
            <a:gsLst>
              <a:gs pos="0">
                <a:srgbClr val="1E90FF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33399"/>
              </a:solidFill>
              <a:latin typeface="Calibri"/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8697748" y="6624263"/>
            <a:ext cx="457200" cy="241558"/>
          </a:xfrm>
          <a:prstGeom prst="rect">
            <a:avLst/>
          </a:prstGeom>
          <a:solidFill>
            <a:srgbClr val="1E9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>
              <a:defRPr/>
            </a:pPr>
            <a:endParaRPr lang="en-US" sz="1000" kern="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2" name="Picture 11" descr="isip_logo_small_transparent.gi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5" y="6556210"/>
            <a:ext cx="280435" cy="272346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 bwMode="auto">
          <a:xfrm>
            <a:off x="39093" y="6612962"/>
            <a:ext cx="9115855" cy="239809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marL="285750">
              <a:lnSpc>
                <a:spcPct val="95000"/>
              </a:lnSpc>
              <a:spcBef>
                <a:spcPts val="1200"/>
              </a:spcBef>
              <a:tabLst>
                <a:tab pos="8513763" algn="r"/>
              </a:tabLst>
            </a:pPr>
            <a:r>
              <a:rPr lang="en-US" sz="1000" b="1" dirty="0" smtClean="0">
                <a:solidFill>
                  <a:srgbClr val="1F497D">
                    <a:lumMod val="50000"/>
                  </a:srgbClr>
                </a:solidFill>
                <a:latin typeface="Calibri"/>
              </a:rPr>
              <a:t>The</a:t>
            </a:r>
            <a:r>
              <a:rPr lang="en-US" sz="1000" b="1" baseline="0" dirty="0" smtClean="0">
                <a:solidFill>
                  <a:srgbClr val="1F497D">
                    <a:lumMod val="50000"/>
                  </a:srgbClr>
                </a:solidFill>
                <a:latin typeface="Calibri"/>
              </a:rPr>
              <a:t> institute for signal and Information Processing</a:t>
            </a:r>
            <a:r>
              <a:rPr lang="en-US" sz="1000" b="1" smtClean="0">
                <a:solidFill>
                  <a:srgbClr val="1F497D">
                    <a:lumMod val="50000"/>
                  </a:srgbClr>
                </a:solidFill>
                <a:latin typeface="Calibri"/>
              </a:rPr>
              <a:t>	March 5, </a:t>
            </a:r>
            <a:r>
              <a:rPr lang="en-US" sz="1000" b="1" dirty="0" smtClean="0">
                <a:solidFill>
                  <a:srgbClr val="1F497D">
                    <a:lumMod val="50000"/>
                  </a:srgbClr>
                </a:solidFill>
                <a:latin typeface="Calibri"/>
              </a:rPr>
              <a:t>2013</a:t>
            </a:r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392405" y="6629400"/>
            <a:ext cx="8751595" cy="0"/>
          </a:xfrm>
          <a:prstGeom prst="line">
            <a:avLst/>
          </a:prstGeom>
          <a:solidFill>
            <a:schemeClr val="accent2"/>
          </a:solidFill>
          <a:ln w="19050" cap="sq" cmpd="sng" algn="ctr">
            <a:solidFill>
              <a:srgbClr val="1E9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 userDrawn="1"/>
        </p:nvSpPr>
        <p:spPr>
          <a:xfrm>
            <a:off x="8741540" y="6657110"/>
            <a:ext cx="364736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fld id="{7004E5E3-C477-F742-9645-5285663234E5}" type="slidenum">
              <a:rPr lang="en-US" sz="1000" b="1" smtClean="0">
                <a:solidFill>
                  <a:prstClr val="black"/>
                </a:solidFill>
                <a:latin typeface="Arial"/>
                <a:cs typeface="Arial"/>
              </a:rPr>
              <a:pPr/>
              <a:t>‹#›</a:t>
            </a:fld>
            <a:endParaRPr lang="en-US" sz="10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8" name="Title Placeholder 17"/>
          <p:cNvSpPr>
            <a:spLocks noGrp="1"/>
          </p:cNvSpPr>
          <p:nvPr>
            <p:ph type="title"/>
          </p:nvPr>
        </p:nvSpPr>
        <p:spPr>
          <a:xfrm>
            <a:off x="-1" y="0"/>
            <a:ext cx="9155545" cy="328461"/>
          </a:xfrm>
          <a:prstGeom prst="rect">
            <a:avLst/>
          </a:prstGeom>
        </p:spPr>
        <p:txBody>
          <a:bodyPr vert="horz" wrap="none" lIns="91440" tIns="0" rIns="0" bIns="0" rtlCol="0" anchor="ctr" anchorCtr="0"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212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24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microsoft.com/office/2007/relationships/hdphoto" Target="../media/hdphoto1.wdp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sip.piconepress.com/projects/asl_fs.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isip.piconepress.com/publications/conference_proceedings/2013/ipcv/asl_hmm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sip.piconepress.com/projects/asl_fs/" TargetMode="External"/><Relationship Id="rId3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wmf"/><Relationship Id="rId12" Type="http://schemas.openxmlformats.org/officeDocument/2006/relationships/oleObject" Target="../embeddings/oleObject5.bin"/><Relationship Id="rId13" Type="http://schemas.openxmlformats.org/officeDocument/2006/relationships/image" Target="../media/image1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5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10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11.w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12.wmf"/><Relationship Id="rId10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1119" y="2016440"/>
            <a:ext cx="7788406" cy="1969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Fingerspelling</a:t>
            </a:r>
            <a:br>
              <a:rPr lang="en-US" sz="3200" b="1" dirty="0" smtClean="0"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Alphabet  Recognition</a:t>
            </a:r>
            <a:br>
              <a:rPr lang="en-US" sz="3200" b="1" dirty="0" smtClean="0"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Using A Two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-level 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200" b="1" dirty="0" smtClean="0"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Hidden 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Markov Model</a:t>
            </a:r>
          </a:p>
        </p:txBody>
      </p:sp>
      <p:sp>
        <p:nvSpPr>
          <p:cNvPr id="4" name="Rectangle 16"/>
          <p:cNvSpPr txBox="1">
            <a:spLocks noChangeArrowheads="1"/>
          </p:cNvSpPr>
          <p:nvPr/>
        </p:nvSpPr>
        <p:spPr>
          <a:xfrm>
            <a:off x="138255" y="5253853"/>
            <a:ext cx="5470525" cy="143428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b="1" dirty="0" smtClean="0">
                <a:solidFill>
                  <a:schemeClr val="tx2"/>
                </a:solidFill>
                <a:latin typeface="Arial"/>
                <a:cs typeface="Arial"/>
              </a:rPr>
              <a:t>Shuang </a:t>
            </a:r>
            <a:r>
              <a:rPr lang="en-US" sz="1800" b="1" dirty="0" smtClean="0">
                <a:solidFill>
                  <a:schemeClr val="tx2"/>
                </a:solidFill>
                <a:latin typeface="Arial"/>
                <a:cs typeface="Arial"/>
              </a:rPr>
              <a:t>Lu, </a:t>
            </a:r>
            <a:r>
              <a:rPr lang="en-US" sz="1800" b="1" dirty="0" smtClean="0">
                <a:latin typeface="Arial"/>
                <a:cs typeface="Arial"/>
              </a:rPr>
              <a:t>Joseph </a:t>
            </a:r>
            <a:r>
              <a:rPr lang="en-US" sz="1800" b="1" dirty="0" smtClean="0">
                <a:latin typeface="Arial"/>
                <a:cs typeface="Arial"/>
              </a:rPr>
              <a:t>Picone and Seong G. Kong</a:t>
            </a:r>
            <a:endParaRPr lang="en-US" sz="1800" b="1" dirty="0">
              <a:solidFill>
                <a:srgbClr val="FF0000"/>
              </a:solidFill>
              <a:latin typeface="Arial"/>
              <a:cs typeface="Arial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1800" b="1" dirty="0" smtClean="0">
                <a:latin typeface="Arial"/>
                <a:cs typeface="Arial"/>
              </a:rPr>
              <a:t>Institute for Signal and Information Processing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800" b="1" dirty="0" smtClean="0">
                <a:latin typeface="Arial"/>
                <a:cs typeface="Arial"/>
              </a:rPr>
              <a:t>Temple University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800" b="1" dirty="0" smtClean="0">
                <a:latin typeface="Arial"/>
                <a:cs typeface="Arial"/>
              </a:rPr>
              <a:t>Philadelphia, Pennsylvania, USA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b="1" dirty="0">
              <a:latin typeface="Arial"/>
              <a:cs typeface="Arial"/>
            </a:endParaRPr>
          </a:p>
        </p:txBody>
      </p:sp>
      <p:pic>
        <p:nvPicPr>
          <p:cNvPr id="7" name="Picture 6" descr="isip_logo_transparen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268" y="5266729"/>
            <a:ext cx="1445027" cy="144502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342" y="9881"/>
            <a:ext cx="1478621" cy="145638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2" name="Picture 1" descr="x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35"/>
          <a:stretch/>
        </p:blipFill>
        <p:spPr>
          <a:xfrm>
            <a:off x="1750878" y="1427779"/>
            <a:ext cx="2323099" cy="2646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x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15"/>
          <a:stretch/>
        </p:blipFill>
        <p:spPr>
          <a:xfrm>
            <a:off x="248602" y="259336"/>
            <a:ext cx="2469778" cy="2357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2738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Experiments: SD vs. SI Recognition</a:t>
            </a:r>
            <a:endParaRPr lang="en-US" dirty="0"/>
          </a:p>
        </p:txBody>
      </p:sp>
      <p:pic>
        <p:nvPicPr>
          <p:cNvPr id="4" name="图片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433" y="746124"/>
            <a:ext cx="5438919" cy="26828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2149272"/>
              </p:ext>
            </p:extLst>
          </p:nvPr>
        </p:nvGraphicFramePr>
        <p:xfrm>
          <a:off x="333376" y="3892834"/>
          <a:ext cx="4365624" cy="24412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2124"/>
                <a:gridCol w="619125"/>
                <a:gridCol w="1095375"/>
                <a:gridCol w="889000"/>
              </a:tblGrid>
              <a:tr h="56895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System</a:t>
                      </a:r>
                    </a:p>
                  </a:txBody>
                  <a:tcPr marL="8890" marR="889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SD</a:t>
                      </a:r>
                    </a:p>
                  </a:txBody>
                  <a:tcPr marL="8890" marR="889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Shared</a:t>
                      </a:r>
                    </a:p>
                  </a:txBody>
                  <a:tcPr marL="8890" marR="889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SI</a:t>
                      </a:r>
                    </a:p>
                  </a:txBody>
                  <a:tcPr marL="8890" marR="889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241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Pugeault</a:t>
                      </a:r>
                      <a:br>
                        <a:rPr lang="en-US" sz="1800" b="1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</a:br>
                      <a:r>
                        <a:rPr lang="en-US" sz="1800" b="1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(</a:t>
                      </a: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Color Only)</a:t>
                      </a:r>
                    </a:p>
                  </a:txBody>
                  <a:tcPr marL="8890" marR="889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N/A</a:t>
                      </a:r>
                    </a:p>
                  </a:txBody>
                  <a:tcPr marL="8890" marR="3683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27.0%</a:t>
                      </a:r>
                    </a:p>
                  </a:txBody>
                  <a:tcPr marL="8890" marR="3683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65.0%</a:t>
                      </a:r>
                    </a:p>
                  </a:txBody>
                  <a:tcPr marL="8890" marR="3683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241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Pugeault</a:t>
                      </a:r>
                      <a:br>
                        <a:rPr lang="en-US" sz="1800" b="1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</a:br>
                      <a:r>
                        <a:rPr lang="en-US" sz="1800" b="1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(</a:t>
                      </a: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Color + Depth)</a:t>
                      </a:r>
                    </a:p>
                  </a:txBody>
                  <a:tcPr marL="8890" marR="889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N/A</a:t>
                      </a:r>
                    </a:p>
                  </a:txBody>
                  <a:tcPr marL="8890" marR="3683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25.0%</a:t>
                      </a:r>
                    </a:p>
                  </a:txBody>
                  <a:tcPr marL="8890" marR="3683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53.0%</a:t>
                      </a:r>
                    </a:p>
                  </a:txBody>
                  <a:tcPr marL="8890" marR="3683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2411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HMM</a:t>
                      </a:r>
                      <a:br>
                        <a:rPr lang="en-US" sz="1800" b="1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</a:br>
                      <a:r>
                        <a:rPr lang="en-US" sz="1800" b="1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(</a:t>
                      </a: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Color Only)</a:t>
                      </a:r>
                    </a:p>
                  </a:txBody>
                  <a:tcPr marL="8890" marR="889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2.0%</a:t>
                      </a:r>
                    </a:p>
                  </a:txBody>
                  <a:tcPr marL="8890" marR="3683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7.8%</a:t>
                      </a:r>
                    </a:p>
                  </a:txBody>
                  <a:tcPr marL="8890" marR="3683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46.8%</a:t>
                      </a:r>
                    </a:p>
                  </a:txBody>
                  <a:tcPr marL="8890" marR="3683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0813" y="1192457"/>
            <a:ext cx="2865437" cy="18158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2250" indent="-222250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Performance is relatively constant as a function of the cross-validation set</a:t>
            </a:r>
          </a:p>
          <a:p>
            <a:pPr marL="222250" indent="-222250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Greater variation as a function of the subject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65713" y="3829334"/>
            <a:ext cx="3903662" cy="25237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2250" indent="-222250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SD performance is significantly better than SI performance.</a:t>
            </a:r>
          </a:p>
          <a:p>
            <a:pPr marL="222250" indent="-222250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“Shared” is a closed-subject test where 50% of the data is used for training and the other 50% is used for testing.</a:t>
            </a:r>
          </a:p>
          <a:p>
            <a:pPr marL="222250" indent="-222250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HMM performance doesn’t improve dramatically with depth.</a:t>
            </a:r>
            <a:endParaRPr lang="en-US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4039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Analysis: Confusion Matrix</a:t>
            </a:r>
            <a:endParaRPr 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0" y="933761"/>
            <a:ext cx="8916344" cy="522029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5" name="矩形 4"/>
          <p:cNvSpPr/>
          <p:nvPr/>
        </p:nvSpPr>
        <p:spPr>
          <a:xfrm>
            <a:off x="4383314" y="3410857"/>
            <a:ext cx="1045029" cy="624114"/>
          </a:xfrm>
          <a:prstGeom prst="rect">
            <a:avLst/>
          </a:prstGeom>
          <a:noFill/>
          <a:ln w="31750">
            <a:solidFill>
              <a:srgbClr val="FF575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矩形 6"/>
          <p:cNvSpPr/>
          <p:nvPr/>
        </p:nvSpPr>
        <p:spPr>
          <a:xfrm>
            <a:off x="4383314" y="4630057"/>
            <a:ext cx="1045029" cy="442686"/>
          </a:xfrm>
          <a:prstGeom prst="rect">
            <a:avLst/>
          </a:prstGeom>
          <a:noFill/>
          <a:ln w="31750">
            <a:solidFill>
              <a:srgbClr val="FF575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矩形 7"/>
          <p:cNvSpPr/>
          <p:nvPr/>
        </p:nvSpPr>
        <p:spPr>
          <a:xfrm>
            <a:off x="5428344" y="4020457"/>
            <a:ext cx="711200" cy="435429"/>
          </a:xfrm>
          <a:prstGeom prst="rect">
            <a:avLst/>
          </a:prstGeom>
          <a:noFill/>
          <a:ln w="31750">
            <a:solidFill>
              <a:srgbClr val="FF575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矩形 8"/>
          <p:cNvSpPr/>
          <p:nvPr/>
        </p:nvSpPr>
        <p:spPr>
          <a:xfrm>
            <a:off x="7220857" y="5087257"/>
            <a:ext cx="1045029" cy="624114"/>
          </a:xfrm>
          <a:prstGeom prst="rect">
            <a:avLst/>
          </a:prstGeom>
          <a:noFill/>
          <a:ln w="31750">
            <a:solidFill>
              <a:srgbClr val="FF575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矩形 9"/>
          <p:cNvSpPr/>
          <p:nvPr/>
        </p:nvSpPr>
        <p:spPr>
          <a:xfrm>
            <a:off x="2576286" y="2358571"/>
            <a:ext cx="703944" cy="413657"/>
          </a:xfrm>
          <a:prstGeom prst="rect">
            <a:avLst/>
          </a:prstGeom>
          <a:noFill/>
          <a:ln w="31750">
            <a:solidFill>
              <a:srgbClr val="FF575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矩形 10"/>
          <p:cNvSpPr/>
          <p:nvPr/>
        </p:nvSpPr>
        <p:spPr>
          <a:xfrm>
            <a:off x="1458688" y="4477657"/>
            <a:ext cx="341084" cy="181428"/>
          </a:xfrm>
          <a:prstGeom prst="rect">
            <a:avLst/>
          </a:prstGeom>
          <a:noFill/>
          <a:ln w="31750">
            <a:solidFill>
              <a:srgbClr val="FF575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矩形 11"/>
          <p:cNvSpPr/>
          <p:nvPr/>
        </p:nvSpPr>
        <p:spPr>
          <a:xfrm>
            <a:off x="1825172" y="3853543"/>
            <a:ext cx="341084" cy="181428"/>
          </a:xfrm>
          <a:prstGeom prst="rect">
            <a:avLst/>
          </a:prstGeom>
          <a:noFill/>
          <a:ln w="31750">
            <a:solidFill>
              <a:srgbClr val="FF575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矩形 12"/>
          <p:cNvSpPr/>
          <p:nvPr/>
        </p:nvSpPr>
        <p:spPr>
          <a:xfrm>
            <a:off x="6516917" y="4891315"/>
            <a:ext cx="341084" cy="181428"/>
          </a:xfrm>
          <a:prstGeom prst="rect">
            <a:avLst/>
          </a:prstGeom>
          <a:noFill/>
          <a:ln w="31750">
            <a:solidFill>
              <a:srgbClr val="FF575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矩形 14"/>
          <p:cNvSpPr/>
          <p:nvPr/>
        </p:nvSpPr>
        <p:spPr>
          <a:xfrm>
            <a:off x="6161320" y="5116285"/>
            <a:ext cx="341084" cy="595086"/>
          </a:xfrm>
          <a:prstGeom prst="rect">
            <a:avLst/>
          </a:prstGeom>
          <a:noFill/>
          <a:ln w="31750">
            <a:solidFill>
              <a:srgbClr val="FF575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矩形 15"/>
          <p:cNvSpPr/>
          <p:nvPr/>
        </p:nvSpPr>
        <p:spPr>
          <a:xfrm>
            <a:off x="6502404" y="3410857"/>
            <a:ext cx="718453" cy="624114"/>
          </a:xfrm>
          <a:prstGeom prst="rect">
            <a:avLst/>
          </a:prstGeom>
          <a:noFill/>
          <a:ln w="31750">
            <a:solidFill>
              <a:srgbClr val="FF575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039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Experiments: Error Analysis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260350" y="660082"/>
            <a:ext cx="8550275" cy="3761206"/>
            <a:chOff x="260350" y="660082"/>
            <a:chExt cx="8550275" cy="3761206"/>
          </a:xfrm>
        </p:grpSpPr>
        <p:pic>
          <p:nvPicPr>
            <p:cNvPr id="3" name="图片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350" y="660082"/>
              <a:ext cx="4787900" cy="2447862"/>
            </a:xfrm>
            <a:prstGeom prst="rect">
              <a:avLst/>
            </a:prstGeom>
            <a:noFill/>
            <a:ln w="9525" cmpd="sng">
              <a:solidFill>
                <a:srgbClr val="FFFFFF"/>
              </a:solidFill>
              <a:miter lim="800000"/>
              <a:headEnd/>
              <a:tailEnd/>
            </a:ln>
            <a:effectLst/>
          </p:spPr>
        </p:pic>
        <p:pic>
          <p:nvPicPr>
            <p:cNvPr id="4" name="图片 2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350" y="3105509"/>
              <a:ext cx="4783138" cy="1315779"/>
            </a:xfrm>
            <a:prstGeom prst="rect">
              <a:avLst/>
            </a:prstGeom>
            <a:noFill/>
            <a:ln w="9525" cmpd="sng">
              <a:solidFill>
                <a:srgbClr val="FFFFFF"/>
              </a:solidFill>
              <a:miter lim="800000"/>
              <a:headEnd/>
              <a:tailEnd/>
            </a:ln>
            <a:effectLst/>
          </p:spPr>
        </p:pic>
        <p:sp>
          <p:nvSpPr>
            <p:cNvPr id="6" name="TextBox 5"/>
            <p:cNvSpPr txBox="1"/>
            <p:nvPr/>
          </p:nvSpPr>
          <p:spPr>
            <a:xfrm>
              <a:off x="5526088" y="1677458"/>
              <a:ext cx="3000375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22250" indent="-222250">
                <a:spcAft>
                  <a:spcPts val="1200"/>
                </a:spcAft>
                <a:buFont typeface="Arial"/>
                <a:buChar char="•"/>
              </a:pPr>
              <a:r>
                <a:rPr lang="en-US" b="1" dirty="0">
                  <a:latin typeface="Arial"/>
                  <a:cs typeface="Arial"/>
                </a:rPr>
                <a:t>Gestures with a high confusion error </a:t>
              </a:r>
              <a:r>
                <a:rPr lang="en-US" b="1" dirty="0" smtClean="0">
                  <a:latin typeface="Arial"/>
                  <a:cs typeface="Arial"/>
                </a:rPr>
                <a:t>rate.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526088" y="3425118"/>
              <a:ext cx="3284537" cy="8309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22250" indent="-222250">
                <a:spcAft>
                  <a:spcPts val="1200"/>
                </a:spcAft>
                <a:buFont typeface="Arial"/>
                <a:buChar char="•"/>
              </a:pPr>
              <a:r>
                <a:rPr lang="en-US" b="1" dirty="0" smtClean="0">
                  <a:latin typeface="Arial"/>
                  <a:cs typeface="Arial"/>
                </a:rPr>
                <a:t>Images </a:t>
              </a:r>
              <a:r>
                <a:rPr lang="en-US" b="1" dirty="0">
                  <a:latin typeface="Arial"/>
                  <a:cs typeface="Arial"/>
                </a:rPr>
                <a:t>with significant variations in background and hand </a:t>
              </a:r>
              <a:r>
                <a:rPr lang="en-US" b="1" dirty="0" smtClean="0">
                  <a:latin typeface="Arial"/>
                  <a:cs typeface="Arial"/>
                </a:rPr>
                <a:t>rotation.</a:t>
              </a:r>
              <a:endParaRPr lang="en-US" b="1" dirty="0">
                <a:latin typeface="Arial"/>
                <a:cs typeface="Arial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60351" y="4879268"/>
            <a:ext cx="8686799" cy="1597732"/>
            <a:chOff x="260351" y="4879268"/>
            <a:chExt cx="8686799" cy="1597732"/>
          </a:xfrm>
        </p:grpSpPr>
        <p:pic>
          <p:nvPicPr>
            <p:cNvPr id="5" name="图片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4338" y="4889500"/>
              <a:ext cx="5992812" cy="1587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260351" y="4879268"/>
              <a:ext cx="2470150" cy="15388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22250" indent="-222250">
                <a:spcAft>
                  <a:spcPts val="1200"/>
                </a:spcAft>
                <a:buFont typeface="Arial"/>
                <a:buChar char="•"/>
              </a:pPr>
              <a:r>
                <a:rPr lang="en-US" b="1" dirty="0" smtClean="0">
                  <a:solidFill>
                    <a:srgbClr val="FF0000"/>
                  </a:solidFill>
                  <a:latin typeface="Arial"/>
                  <a:cs typeface="Arial"/>
                </a:rPr>
                <a:t>“SB” model is not reliably detecting background.</a:t>
              </a:r>
            </a:p>
            <a:p>
              <a:pPr marL="222250" indent="-222250">
                <a:spcAft>
                  <a:spcPts val="1200"/>
                </a:spcAft>
                <a:buFont typeface="Arial"/>
                <a:buChar char="•"/>
              </a:pPr>
              <a:r>
                <a:rPr lang="en-US" b="1" dirty="0" smtClean="0">
                  <a:solidFill>
                    <a:srgbClr val="FF0000"/>
                  </a:solidFill>
                  <a:latin typeface="Arial"/>
                  <a:cs typeface="Arial"/>
                </a:rPr>
                <a:t>Solution: transcribed data?</a:t>
              </a:r>
              <a:endParaRPr lang="en-US" b="1" dirty="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4039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000000"/>
                </a:solidFill>
                <a:latin typeface="Arial"/>
                <a:cs typeface="Arial"/>
              </a:rPr>
              <a:t>Summary and Future Directions</a:t>
            </a:r>
            <a:endParaRPr lang="en-US" sz="2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4691" name="Text Box 3"/>
          <p:cNvSpPr txBox="1">
            <a:spLocks noChangeArrowheads="1"/>
          </p:cNvSpPr>
          <p:nvPr/>
        </p:nvSpPr>
        <p:spPr bwMode="auto">
          <a:xfrm>
            <a:off x="259080" y="633047"/>
            <a:ext cx="8610600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b="1" dirty="0">
                <a:latin typeface="Arial"/>
                <a:cs typeface="Arial"/>
              </a:rPr>
              <a:t>A</a:t>
            </a:r>
            <a:r>
              <a:rPr lang="en-US" sz="2400" b="1" dirty="0" smtClean="0">
                <a:latin typeface="Arial"/>
                <a:cs typeface="Arial"/>
              </a:rPr>
              <a:t> </a:t>
            </a:r>
            <a:r>
              <a:rPr lang="en-US" sz="2400" b="1" dirty="0">
                <a:latin typeface="Arial"/>
                <a:cs typeface="Arial"/>
              </a:rPr>
              <a:t>two-level HMM‑based ASL fingerspelling alphabet recognition system that trains gesture and background noise models </a:t>
            </a:r>
            <a:r>
              <a:rPr lang="en-US" sz="2400" b="1" dirty="0" smtClean="0">
                <a:latin typeface="Arial"/>
                <a:cs typeface="Arial"/>
              </a:rPr>
              <a:t>automatically:</a:t>
            </a:r>
          </a:p>
          <a:p>
            <a:pPr marL="574675" indent="-347663">
              <a:spcAft>
                <a:spcPts val="1200"/>
              </a:spcAft>
              <a:buFont typeface="Wingdings" charset="2"/>
              <a:buChar char="Ø"/>
            </a:pPr>
            <a:r>
              <a:rPr lang="en-US" b="1" dirty="0">
                <a:latin typeface="Arial"/>
                <a:cs typeface="Arial"/>
              </a:rPr>
              <a:t>Five essential parameters were tuned by cross-validation. </a:t>
            </a:r>
          </a:p>
          <a:p>
            <a:pPr marL="574675" indent="-347663">
              <a:spcAft>
                <a:spcPts val="1200"/>
              </a:spcAft>
              <a:buFont typeface="Wingdings" charset="2"/>
              <a:buChar char="Ø"/>
            </a:pPr>
            <a:r>
              <a:rPr lang="en-US" b="1" dirty="0">
                <a:latin typeface="Arial"/>
                <a:cs typeface="Arial"/>
              </a:rPr>
              <a:t>Our best system configuration achieved a 2.0% error rate on an SD task, and a 46.8% error rate on an SI task. </a:t>
            </a:r>
          </a:p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b="1" dirty="0">
                <a:latin typeface="Arial"/>
                <a:cs typeface="Arial"/>
              </a:rPr>
              <a:t>C</a:t>
            </a:r>
            <a:r>
              <a:rPr lang="en-US" sz="2400" b="1" dirty="0" smtClean="0">
                <a:latin typeface="Arial"/>
                <a:cs typeface="Arial"/>
              </a:rPr>
              <a:t>urrently </a:t>
            </a:r>
            <a:r>
              <a:rPr lang="en-US" sz="2400" b="1" dirty="0">
                <a:latin typeface="Arial"/>
                <a:cs typeface="Arial"/>
              </a:rPr>
              <a:t>developing new architectures that perform improved segmentation. Both supervised and unsupervised methods will be employed. </a:t>
            </a:r>
            <a:endParaRPr lang="en-US" sz="2400" b="1" dirty="0" smtClean="0">
              <a:latin typeface="Arial"/>
              <a:cs typeface="Arial"/>
            </a:endParaRPr>
          </a:p>
          <a:p>
            <a:pPr marL="574675" indent="-347663">
              <a:spcAft>
                <a:spcPts val="1200"/>
              </a:spcAft>
              <a:buFont typeface="Wingdings" charset="2"/>
              <a:buChar char="Ø"/>
            </a:pPr>
            <a:r>
              <a:rPr lang="en-US" b="1" dirty="0">
                <a:latin typeface="Arial"/>
                <a:cs typeface="Arial"/>
              </a:rPr>
              <a:t>We expect performance to be significantly better on the SI task.</a:t>
            </a:r>
          </a:p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b="1" dirty="0">
                <a:latin typeface="Arial"/>
                <a:cs typeface="Arial"/>
              </a:rPr>
              <a:t>A</a:t>
            </a:r>
            <a:r>
              <a:rPr lang="en-US" sz="2400" b="1" dirty="0" smtClean="0">
                <a:latin typeface="Arial"/>
                <a:cs typeface="Arial"/>
              </a:rPr>
              <a:t>ll </a:t>
            </a:r>
            <a:r>
              <a:rPr lang="en-US" sz="2400" b="1" dirty="0">
                <a:latin typeface="Arial"/>
                <a:cs typeface="Arial"/>
              </a:rPr>
              <a:t>scripts, models, and data related to these experiments are available from our project web site:</a:t>
            </a:r>
          </a:p>
          <a:p>
            <a:pPr algn="ctr">
              <a:spcAft>
                <a:spcPts val="1200"/>
              </a:spcAft>
            </a:pPr>
            <a:r>
              <a:rPr lang="en-US" sz="2400" b="1" dirty="0">
                <a:latin typeface="Arial"/>
                <a:cs typeface="Arial"/>
                <a:hlinkClick r:id="rId2"/>
              </a:rPr>
              <a:t>http://www.isip.piconepress.com/projects/asl_fs.</a:t>
            </a:r>
            <a:endParaRPr lang="en-US" sz="24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4857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0" y="295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24580" name="Rectangle 6"/>
          <p:cNvSpPr>
            <a:spLocks noChangeArrowheads="1"/>
          </p:cNvSpPr>
          <p:nvPr/>
        </p:nvSpPr>
        <p:spPr bwMode="auto">
          <a:xfrm>
            <a:off x="3157538" y="2381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24581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00"/>
                </a:solidFill>
                <a:latin typeface="Arial"/>
                <a:cs typeface="Arial"/>
              </a:rPr>
              <a:t>Brief </a:t>
            </a:r>
            <a:r>
              <a:rPr lang="en-US" sz="2400" b="1" dirty="0" smtClean="0">
                <a:solidFill>
                  <a:srgbClr val="000000"/>
                </a:solidFill>
                <a:latin typeface="Arial"/>
                <a:cs typeface="Arial"/>
              </a:rPr>
              <a:t>Bibliography of Related Research</a:t>
            </a:r>
            <a:endParaRPr lang="en-US" sz="2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Rectangle 109"/>
          <p:cNvSpPr txBox="1">
            <a:spLocks noChangeArrowheads="1"/>
          </p:cNvSpPr>
          <p:nvPr/>
        </p:nvSpPr>
        <p:spPr>
          <a:xfrm>
            <a:off x="190939" y="702129"/>
            <a:ext cx="8694738" cy="5335302"/>
          </a:xfrm>
          <a:prstGeom prst="rect">
            <a:avLst/>
          </a:prstGeom>
          <a:noFill/>
          <a:ln/>
        </p:spPr>
        <p:txBody>
          <a:bodyPr lIns="0" tIns="0" rIns="0" bIns="0"/>
          <a:lstStyle/>
          <a:p>
            <a:pPr marL="454025" indent="-454025">
              <a:spcBef>
                <a:spcPts val="0"/>
              </a:spcBef>
              <a:spcAft>
                <a:spcPts val="1200"/>
              </a:spcAft>
              <a:tabLst>
                <a:tab pos="454025" algn="l"/>
              </a:tabLst>
              <a:defRPr/>
            </a:pPr>
            <a:r>
              <a:rPr lang="en-US" b="1" dirty="0" smtClean="0">
                <a:latin typeface="Arial"/>
                <a:cs typeface="Arial"/>
              </a:rPr>
              <a:t>[1]	Lu</a:t>
            </a:r>
            <a:r>
              <a:rPr lang="en-US" b="1" dirty="0">
                <a:latin typeface="Arial"/>
                <a:cs typeface="Arial"/>
              </a:rPr>
              <a:t>, S., &amp; Picone, J. (2013). </a:t>
            </a:r>
            <a:r>
              <a:rPr lang="en-US" b="1" dirty="0" smtClean="0">
                <a:latin typeface="Arial"/>
                <a:cs typeface="Arial"/>
              </a:rPr>
              <a:t>Fingerspelling </a:t>
            </a:r>
            <a:r>
              <a:rPr lang="en-US" b="1" dirty="0">
                <a:latin typeface="Arial"/>
                <a:cs typeface="Arial"/>
              </a:rPr>
              <a:t>Gesture Recognition Using Two Level Hidden Markov </a:t>
            </a:r>
            <a:r>
              <a:rPr lang="en-US" b="1" dirty="0" smtClean="0">
                <a:latin typeface="Arial"/>
                <a:cs typeface="Arial"/>
              </a:rPr>
              <a:t>Model. </a:t>
            </a:r>
            <a:r>
              <a:rPr lang="en-US" b="1" i="1" dirty="0" smtClean="0">
                <a:latin typeface="Arial"/>
                <a:cs typeface="Arial"/>
              </a:rPr>
              <a:t>Proceedings </a:t>
            </a:r>
            <a:r>
              <a:rPr lang="en-US" b="1" i="1" dirty="0">
                <a:latin typeface="Arial"/>
                <a:cs typeface="Arial"/>
              </a:rPr>
              <a:t>of the International Conference on Image Processing, Computer Vision, and Pattern </a:t>
            </a:r>
            <a:r>
              <a:rPr lang="en-US" b="1" i="1" dirty="0" smtClean="0">
                <a:latin typeface="Arial"/>
                <a:cs typeface="Arial"/>
              </a:rPr>
              <a:t>Reco</a:t>
            </a:r>
            <a:r>
              <a:rPr lang="en-US" b="1" dirty="0" smtClean="0">
                <a:latin typeface="Arial"/>
                <a:cs typeface="Arial"/>
              </a:rPr>
              <a:t>gnition. </a:t>
            </a:r>
            <a:r>
              <a:rPr lang="en-US" b="1" dirty="0">
                <a:latin typeface="Arial"/>
                <a:cs typeface="Arial"/>
              </a:rPr>
              <a:t>Las Vegas, </a:t>
            </a:r>
            <a:r>
              <a:rPr lang="en-US" b="1" dirty="0" smtClean="0">
                <a:latin typeface="Arial"/>
                <a:cs typeface="Arial"/>
              </a:rPr>
              <a:t>USA. (</a:t>
            </a:r>
            <a:r>
              <a:rPr lang="en-US" b="1" dirty="0" smtClean="0">
                <a:latin typeface="Arial"/>
                <a:cs typeface="Arial"/>
                <a:hlinkClick r:id="rId3"/>
              </a:rPr>
              <a:t>Download</a:t>
            </a:r>
            <a:r>
              <a:rPr lang="en-US" b="1" dirty="0" smtClean="0">
                <a:latin typeface="Arial"/>
                <a:cs typeface="Arial"/>
              </a:rPr>
              <a:t>).</a:t>
            </a:r>
          </a:p>
          <a:p>
            <a:pPr marL="454025" lvl="0" indent="-454025">
              <a:spcAft>
                <a:spcPts val="1200"/>
              </a:spcAft>
              <a:tabLst>
                <a:tab pos="454025" algn="l"/>
              </a:tabLst>
              <a:defRPr/>
            </a:pPr>
            <a:r>
              <a:rPr lang="en-US" b="1" dirty="0" smtClean="0">
                <a:latin typeface="Arial"/>
                <a:cs typeface="Arial"/>
              </a:rPr>
              <a:t>[2]	</a:t>
            </a:r>
            <a:r>
              <a:rPr lang="fr-FR" b="1" dirty="0" smtClean="0">
                <a:latin typeface="Arial"/>
                <a:cs typeface="Arial"/>
              </a:rPr>
              <a:t>Pugeault, N. &amp; </a:t>
            </a:r>
            <a:r>
              <a:rPr lang="fr-FR" b="1" dirty="0" err="1" smtClean="0">
                <a:latin typeface="Arial"/>
                <a:cs typeface="Arial"/>
              </a:rPr>
              <a:t>Bowden</a:t>
            </a:r>
            <a:r>
              <a:rPr lang="fr-FR" b="1" dirty="0" smtClean="0">
                <a:latin typeface="Arial"/>
                <a:cs typeface="Arial"/>
              </a:rPr>
              <a:t>, R. (2011). </a:t>
            </a:r>
            <a:r>
              <a:rPr lang="en-US" b="1" dirty="0" smtClean="0">
                <a:latin typeface="Arial"/>
                <a:cs typeface="Arial"/>
              </a:rPr>
              <a:t>Spelling</a:t>
            </a:r>
            <a:r>
              <a:rPr lang="fr-FR" b="1" dirty="0" smtClean="0">
                <a:latin typeface="Arial"/>
                <a:cs typeface="Arial"/>
              </a:rPr>
              <a:t> </a:t>
            </a:r>
            <a:r>
              <a:rPr lang="fr-FR" b="1" dirty="0">
                <a:latin typeface="Arial"/>
                <a:cs typeface="Arial"/>
              </a:rPr>
              <a:t>It Out: Real-time ASL </a:t>
            </a:r>
            <a:r>
              <a:rPr lang="fr-FR" b="1" dirty="0" err="1">
                <a:latin typeface="Arial"/>
                <a:cs typeface="Arial"/>
              </a:rPr>
              <a:t>Fingerspelling</a:t>
            </a:r>
            <a:r>
              <a:rPr lang="fr-FR" b="1" dirty="0">
                <a:latin typeface="Arial"/>
                <a:cs typeface="Arial"/>
              </a:rPr>
              <a:t> </a:t>
            </a:r>
            <a:r>
              <a:rPr lang="fr-FR" b="1" dirty="0" smtClean="0">
                <a:latin typeface="Arial"/>
                <a:cs typeface="Arial"/>
              </a:rPr>
              <a:t>Recognition. </a:t>
            </a:r>
            <a:r>
              <a:rPr lang="fr-FR" b="1" i="1" dirty="0" err="1" smtClean="0">
                <a:latin typeface="Arial"/>
                <a:cs typeface="Arial"/>
              </a:rPr>
              <a:t>Proceedings</a:t>
            </a:r>
            <a:r>
              <a:rPr lang="fr-FR" b="1" i="1" dirty="0" smtClean="0">
                <a:latin typeface="Arial"/>
                <a:cs typeface="Arial"/>
              </a:rPr>
              <a:t> </a:t>
            </a:r>
            <a:r>
              <a:rPr lang="fr-FR" b="1" i="1" dirty="0">
                <a:latin typeface="Arial"/>
                <a:cs typeface="Arial"/>
              </a:rPr>
              <a:t>of the IEEE International </a:t>
            </a:r>
            <a:r>
              <a:rPr lang="fr-FR" b="1" i="1" dirty="0" err="1">
                <a:latin typeface="Arial"/>
                <a:cs typeface="Arial"/>
              </a:rPr>
              <a:t>Conference</a:t>
            </a:r>
            <a:r>
              <a:rPr lang="fr-FR" b="1" i="1" dirty="0">
                <a:latin typeface="Arial"/>
                <a:cs typeface="Arial"/>
              </a:rPr>
              <a:t> on Computer Vision </a:t>
            </a:r>
            <a:r>
              <a:rPr lang="fr-FR" b="1" i="1" dirty="0" smtClean="0">
                <a:latin typeface="Arial"/>
                <a:cs typeface="Arial"/>
              </a:rPr>
              <a:t>Workshops </a:t>
            </a:r>
            <a:r>
              <a:rPr lang="fr-FR" b="1" dirty="0" smtClean="0">
                <a:latin typeface="Arial"/>
                <a:cs typeface="Arial"/>
              </a:rPr>
              <a:t>(pp</a:t>
            </a:r>
            <a:r>
              <a:rPr lang="fr-FR" b="1" dirty="0">
                <a:latin typeface="Arial"/>
                <a:cs typeface="Arial"/>
              </a:rPr>
              <a:t>. 1114–</a:t>
            </a:r>
            <a:r>
              <a:rPr lang="fr-FR" b="1" dirty="0" smtClean="0">
                <a:latin typeface="Arial"/>
                <a:cs typeface="Arial"/>
              </a:rPr>
              <a:t>1119). </a:t>
            </a:r>
            <a:r>
              <a:rPr lang="fr-FR" b="1" dirty="0">
                <a:latin typeface="Arial"/>
                <a:cs typeface="Arial"/>
              </a:rPr>
              <a:t>(</a:t>
            </a:r>
            <a:r>
              <a:rPr lang="fr-FR" b="1" dirty="0" err="1">
                <a:latin typeface="Arial"/>
                <a:cs typeface="Arial"/>
              </a:rPr>
              <a:t>available</a:t>
            </a:r>
            <a:r>
              <a:rPr lang="fr-FR" b="1" dirty="0">
                <a:latin typeface="Arial"/>
                <a:cs typeface="Arial"/>
              </a:rPr>
              <a:t> </a:t>
            </a:r>
            <a:r>
              <a:rPr lang="fr-FR" b="1" dirty="0" err="1">
                <a:latin typeface="Arial"/>
                <a:cs typeface="Arial"/>
              </a:rPr>
              <a:t>at</a:t>
            </a:r>
            <a:r>
              <a:rPr lang="fr-FR" b="1" dirty="0">
                <a:latin typeface="Arial"/>
                <a:cs typeface="Arial"/>
              </a:rPr>
              <a:t>  </a:t>
            </a:r>
            <a:r>
              <a:rPr lang="fr-FR" b="1" i="1" dirty="0">
                <a:latin typeface="Arial"/>
                <a:cs typeface="Arial"/>
              </a:rPr>
              <a:t>http://</a:t>
            </a:r>
            <a:r>
              <a:rPr lang="fr-FR" b="1" i="1" dirty="0" err="1">
                <a:latin typeface="Arial"/>
                <a:cs typeface="Arial"/>
              </a:rPr>
              <a:t>info.ee.surrey.ac.uk</a:t>
            </a:r>
            <a:r>
              <a:rPr lang="fr-FR" b="1" i="1" dirty="0">
                <a:latin typeface="Arial"/>
                <a:cs typeface="Arial"/>
              </a:rPr>
              <a:t>/</a:t>
            </a:r>
            <a:r>
              <a:rPr lang="fr-FR" b="1" i="1" dirty="0" err="1">
                <a:latin typeface="Arial"/>
                <a:cs typeface="Arial"/>
              </a:rPr>
              <a:t>Personal</a:t>
            </a:r>
            <a:r>
              <a:rPr lang="fr-FR" b="1" i="1" dirty="0">
                <a:latin typeface="Arial"/>
                <a:cs typeface="Arial"/>
              </a:rPr>
              <a:t>/</a:t>
            </a:r>
            <a:r>
              <a:rPr lang="fr-FR" b="1" i="1" dirty="0" err="1">
                <a:latin typeface="Arial"/>
                <a:cs typeface="Arial"/>
              </a:rPr>
              <a:t>N.Pugeault</a:t>
            </a:r>
            <a:r>
              <a:rPr lang="fr-FR" b="1" i="1" dirty="0">
                <a:latin typeface="Arial"/>
                <a:cs typeface="Arial"/>
              </a:rPr>
              <a:t>/</a:t>
            </a:r>
            <a:r>
              <a:rPr lang="fr-FR" b="1" i="1" dirty="0" err="1">
                <a:latin typeface="Arial"/>
                <a:cs typeface="Arial"/>
              </a:rPr>
              <a:t>index.php?section</a:t>
            </a:r>
            <a:r>
              <a:rPr lang="fr-FR" b="1" i="1" dirty="0">
                <a:latin typeface="Arial"/>
                <a:cs typeface="Arial"/>
              </a:rPr>
              <a:t>=</a:t>
            </a:r>
            <a:r>
              <a:rPr lang="fr-FR" b="1" i="1" dirty="0" err="1">
                <a:latin typeface="Arial"/>
                <a:cs typeface="Arial"/>
              </a:rPr>
              <a:t>FingerSpellingDataset</a:t>
            </a:r>
            <a:r>
              <a:rPr lang="fr-FR" b="1" dirty="0">
                <a:latin typeface="Arial"/>
                <a:cs typeface="Arial"/>
              </a:rPr>
              <a:t>).</a:t>
            </a:r>
            <a:endParaRPr lang="en-US" b="1" dirty="0">
              <a:latin typeface="Arial"/>
              <a:cs typeface="Arial"/>
            </a:endParaRPr>
          </a:p>
          <a:p>
            <a:pPr marL="454025" indent="-454025">
              <a:spcAft>
                <a:spcPts val="1200"/>
              </a:spcAft>
              <a:tabLst>
                <a:tab pos="454025" algn="l"/>
              </a:tabLst>
              <a:defRPr/>
            </a:pPr>
            <a:r>
              <a:rPr lang="en-US" b="1" dirty="0">
                <a:latin typeface="Arial"/>
                <a:cs typeface="Arial"/>
              </a:rPr>
              <a:t>[3]	</a:t>
            </a:r>
            <a:r>
              <a:rPr lang="fr-FR" b="1" dirty="0" smtClean="0">
                <a:latin typeface="Arial"/>
                <a:cs typeface="Arial"/>
              </a:rPr>
              <a:t>Vieriu</a:t>
            </a:r>
            <a:r>
              <a:rPr lang="fr-FR" b="1" dirty="0">
                <a:latin typeface="Arial"/>
                <a:cs typeface="Arial"/>
              </a:rPr>
              <a:t>, </a:t>
            </a:r>
            <a:r>
              <a:rPr lang="fr-FR" b="1" dirty="0" smtClean="0">
                <a:latin typeface="Arial"/>
                <a:cs typeface="Arial"/>
              </a:rPr>
              <a:t>R., Goras</a:t>
            </a:r>
            <a:r>
              <a:rPr lang="fr-FR" b="1" dirty="0">
                <a:latin typeface="Arial"/>
                <a:cs typeface="Arial"/>
              </a:rPr>
              <a:t>, </a:t>
            </a:r>
            <a:r>
              <a:rPr lang="fr-FR" b="1" dirty="0" smtClean="0">
                <a:latin typeface="Arial"/>
                <a:cs typeface="Arial"/>
              </a:rPr>
              <a:t>B. &amp; Goras, L. (2011). On </a:t>
            </a:r>
            <a:r>
              <a:rPr lang="fr-FR" b="1" dirty="0">
                <a:latin typeface="Arial"/>
                <a:cs typeface="Arial"/>
              </a:rPr>
              <a:t>HMM </a:t>
            </a:r>
            <a:r>
              <a:rPr lang="fr-FR" b="1" dirty="0" err="1">
                <a:latin typeface="Arial"/>
                <a:cs typeface="Arial"/>
              </a:rPr>
              <a:t>Static</a:t>
            </a:r>
            <a:r>
              <a:rPr lang="fr-FR" b="1" dirty="0">
                <a:latin typeface="Arial"/>
                <a:cs typeface="Arial"/>
              </a:rPr>
              <a:t> Hand </a:t>
            </a:r>
            <a:r>
              <a:rPr lang="fr-FR" b="1" dirty="0" err="1">
                <a:latin typeface="Arial"/>
                <a:cs typeface="Arial"/>
              </a:rPr>
              <a:t>Gesture</a:t>
            </a:r>
            <a:r>
              <a:rPr lang="fr-FR" b="1" dirty="0">
                <a:latin typeface="Arial"/>
                <a:cs typeface="Arial"/>
              </a:rPr>
              <a:t> </a:t>
            </a:r>
            <a:r>
              <a:rPr lang="fr-FR" b="1" dirty="0" smtClean="0">
                <a:latin typeface="Arial"/>
                <a:cs typeface="Arial"/>
              </a:rPr>
              <a:t>Recognition. </a:t>
            </a:r>
            <a:r>
              <a:rPr lang="fr-FR" b="1" i="1" dirty="0" err="1" smtClean="0">
                <a:latin typeface="Arial"/>
                <a:cs typeface="Arial"/>
              </a:rPr>
              <a:t>Proceedings</a:t>
            </a:r>
            <a:r>
              <a:rPr lang="fr-FR" b="1" i="1" dirty="0" smtClean="0">
                <a:latin typeface="Arial"/>
                <a:cs typeface="Arial"/>
              </a:rPr>
              <a:t> </a:t>
            </a:r>
            <a:r>
              <a:rPr lang="fr-FR" b="1" i="1" dirty="0">
                <a:latin typeface="Arial"/>
                <a:cs typeface="Arial"/>
              </a:rPr>
              <a:t>of International Symposium on </a:t>
            </a:r>
            <a:r>
              <a:rPr lang="fr-FR" b="1" i="1" dirty="0" err="1">
                <a:latin typeface="Arial"/>
                <a:cs typeface="Arial"/>
              </a:rPr>
              <a:t>Signals</a:t>
            </a:r>
            <a:r>
              <a:rPr lang="fr-FR" b="1" i="1" dirty="0">
                <a:latin typeface="Arial"/>
                <a:cs typeface="Arial"/>
              </a:rPr>
              <a:t>, Circuits and </a:t>
            </a:r>
            <a:r>
              <a:rPr lang="fr-FR" b="1" i="1" dirty="0" err="1" smtClean="0">
                <a:latin typeface="Arial"/>
                <a:cs typeface="Arial"/>
              </a:rPr>
              <a:t>Systems</a:t>
            </a:r>
            <a:r>
              <a:rPr lang="fr-FR" b="1" i="1" dirty="0" smtClean="0">
                <a:latin typeface="Arial"/>
                <a:cs typeface="Arial"/>
              </a:rPr>
              <a:t> </a:t>
            </a:r>
            <a:r>
              <a:rPr lang="fr-FR" b="1" dirty="0" smtClean="0">
                <a:latin typeface="Arial"/>
                <a:cs typeface="Arial"/>
              </a:rPr>
              <a:t>(pp</a:t>
            </a:r>
            <a:r>
              <a:rPr lang="fr-FR" b="1" dirty="0">
                <a:latin typeface="Arial"/>
                <a:cs typeface="Arial"/>
              </a:rPr>
              <a:t>. 1–4). Iasi, </a:t>
            </a:r>
            <a:r>
              <a:rPr lang="fr-FR" b="1" dirty="0" smtClean="0">
                <a:latin typeface="Arial"/>
                <a:cs typeface="Arial"/>
              </a:rPr>
              <a:t>Romania.</a:t>
            </a:r>
            <a:endParaRPr lang="en-US" b="1" dirty="0">
              <a:latin typeface="Arial"/>
              <a:cs typeface="Arial"/>
            </a:endParaRPr>
          </a:p>
          <a:p>
            <a:pPr marL="454025" lvl="0" indent="-454025">
              <a:spcAft>
                <a:spcPts val="1200"/>
              </a:spcAft>
              <a:tabLst>
                <a:tab pos="454025" algn="l"/>
              </a:tabLst>
              <a:defRPr/>
            </a:pPr>
            <a:r>
              <a:rPr lang="en-US" b="1" dirty="0">
                <a:latin typeface="Arial"/>
                <a:cs typeface="Arial"/>
              </a:rPr>
              <a:t>[4]	</a:t>
            </a:r>
            <a:r>
              <a:rPr lang="fr-FR" b="1" dirty="0" smtClean="0">
                <a:latin typeface="Arial"/>
                <a:cs typeface="Arial"/>
              </a:rPr>
              <a:t>Kaaniche, M. &amp; Bremond, F. (2009). </a:t>
            </a:r>
            <a:r>
              <a:rPr lang="fr-FR" b="1" dirty="0" err="1" smtClean="0">
                <a:latin typeface="Arial"/>
                <a:cs typeface="Arial"/>
              </a:rPr>
              <a:t>Tracking</a:t>
            </a:r>
            <a:r>
              <a:rPr lang="fr-FR" b="1" dirty="0" smtClean="0">
                <a:latin typeface="Arial"/>
                <a:cs typeface="Arial"/>
              </a:rPr>
              <a:t> </a:t>
            </a:r>
            <a:r>
              <a:rPr lang="fr-FR" b="1" dirty="0">
                <a:latin typeface="Arial"/>
                <a:cs typeface="Arial"/>
              </a:rPr>
              <a:t>HOG </a:t>
            </a:r>
            <a:r>
              <a:rPr lang="fr-FR" b="1" dirty="0" err="1">
                <a:latin typeface="Arial"/>
                <a:cs typeface="Arial"/>
              </a:rPr>
              <a:t>Descriptors</a:t>
            </a:r>
            <a:r>
              <a:rPr lang="fr-FR" b="1" dirty="0">
                <a:latin typeface="Arial"/>
                <a:cs typeface="Arial"/>
              </a:rPr>
              <a:t> for </a:t>
            </a:r>
            <a:r>
              <a:rPr lang="fr-FR" b="1" dirty="0" err="1">
                <a:latin typeface="Arial"/>
                <a:cs typeface="Arial"/>
              </a:rPr>
              <a:t>Gesture</a:t>
            </a:r>
            <a:r>
              <a:rPr lang="fr-FR" b="1" dirty="0">
                <a:latin typeface="Arial"/>
                <a:cs typeface="Arial"/>
              </a:rPr>
              <a:t> </a:t>
            </a:r>
            <a:r>
              <a:rPr lang="fr-FR" b="1" dirty="0" smtClean="0">
                <a:latin typeface="Arial"/>
                <a:cs typeface="Arial"/>
              </a:rPr>
              <a:t>Recognition. </a:t>
            </a:r>
            <a:r>
              <a:rPr lang="fr-FR" b="1" i="1" dirty="0" err="1" smtClean="0">
                <a:latin typeface="Arial"/>
                <a:cs typeface="Arial"/>
              </a:rPr>
              <a:t>Proceedings</a:t>
            </a:r>
            <a:r>
              <a:rPr lang="fr-FR" b="1" i="1" dirty="0" smtClean="0">
                <a:latin typeface="Arial"/>
                <a:cs typeface="Arial"/>
              </a:rPr>
              <a:t> </a:t>
            </a:r>
            <a:r>
              <a:rPr lang="fr-FR" b="1" i="1" dirty="0">
                <a:latin typeface="Arial"/>
                <a:cs typeface="Arial"/>
              </a:rPr>
              <a:t>of the </a:t>
            </a:r>
            <a:r>
              <a:rPr lang="fr-FR" b="1" i="1" dirty="0" err="1">
                <a:latin typeface="Arial"/>
                <a:cs typeface="Arial"/>
              </a:rPr>
              <a:t>Sixth</a:t>
            </a:r>
            <a:r>
              <a:rPr lang="fr-FR" b="1" i="1" dirty="0">
                <a:latin typeface="Arial"/>
                <a:cs typeface="Arial"/>
              </a:rPr>
              <a:t> IEEE International </a:t>
            </a:r>
            <a:r>
              <a:rPr lang="fr-FR" b="1" i="1" dirty="0" err="1">
                <a:latin typeface="Arial"/>
                <a:cs typeface="Arial"/>
              </a:rPr>
              <a:t>Conference</a:t>
            </a:r>
            <a:r>
              <a:rPr lang="fr-FR" b="1" i="1" dirty="0">
                <a:latin typeface="Arial"/>
                <a:cs typeface="Arial"/>
              </a:rPr>
              <a:t> on Advanced </a:t>
            </a:r>
            <a:r>
              <a:rPr lang="fr-FR" b="1" i="1" dirty="0" err="1">
                <a:latin typeface="Arial"/>
                <a:cs typeface="Arial"/>
              </a:rPr>
              <a:t>Video</a:t>
            </a:r>
            <a:r>
              <a:rPr lang="fr-FR" b="1" i="1" dirty="0">
                <a:latin typeface="Arial"/>
                <a:cs typeface="Arial"/>
              </a:rPr>
              <a:t> and Signal </a:t>
            </a:r>
            <a:r>
              <a:rPr lang="fr-FR" b="1" i="1" dirty="0" err="1">
                <a:latin typeface="Arial"/>
                <a:cs typeface="Arial"/>
              </a:rPr>
              <a:t>Based</a:t>
            </a:r>
            <a:r>
              <a:rPr lang="fr-FR" b="1" i="1" dirty="0">
                <a:latin typeface="Arial"/>
                <a:cs typeface="Arial"/>
              </a:rPr>
              <a:t> </a:t>
            </a:r>
            <a:r>
              <a:rPr lang="fr-FR" b="1" i="1" dirty="0" smtClean="0">
                <a:latin typeface="Arial"/>
                <a:cs typeface="Arial"/>
              </a:rPr>
              <a:t>Surveillance</a:t>
            </a:r>
            <a:r>
              <a:rPr lang="fr-FR" b="1" dirty="0">
                <a:latin typeface="Arial"/>
                <a:cs typeface="Arial"/>
              </a:rPr>
              <a:t> </a:t>
            </a:r>
            <a:r>
              <a:rPr lang="fr-FR" b="1" dirty="0" smtClean="0">
                <a:latin typeface="Arial"/>
                <a:cs typeface="Arial"/>
              </a:rPr>
              <a:t>(pp</a:t>
            </a:r>
            <a:r>
              <a:rPr lang="fr-FR" b="1" dirty="0">
                <a:latin typeface="Arial"/>
                <a:cs typeface="Arial"/>
              </a:rPr>
              <a:t>. 140–</a:t>
            </a:r>
            <a:r>
              <a:rPr lang="fr-FR" b="1" dirty="0" smtClean="0">
                <a:latin typeface="Arial"/>
                <a:cs typeface="Arial"/>
              </a:rPr>
              <a:t>145). Genova, </a:t>
            </a:r>
            <a:r>
              <a:rPr lang="fr-FR" b="1" dirty="0" err="1" smtClean="0">
                <a:latin typeface="Arial"/>
                <a:cs typeface="Arial"/>
              </a:rPr>
              <a:t>Italy</a:t>
            </a:r>
            <a:r>
              <a:rPr lang="fr-FR" b="1" dirty="0" smtClean="0">
                <a:latin typeface="Arial"/>
                <a:cs typeface="Arial"/>
              </a:rPr>
              <a:t>.</a:t>
            </a:r>
            <a:endParaRPr lang="fr-FR" b="1" dirty="0">
              <a:latin typeface="Arial"/>
              <a:cs typeface="Arial"/>
            </a:endParaRPr>
          </a:p>
          <a:p>
            <a:pPr marL="454025" lvl="0" indent="-454025">
              <a:spcAft>
                <a:spcPts val="1200"/>
              </a:spcAft>
              <a:tabLst>
                <a:tab pos="454025" algn="l"/>
              </a:tabLst>
              <a:defRPr/>
            </a:pPr>
            <a:r>
              <a:rPr lang="en-US" b="1" dirty="0">
                <a:latin typeface="Arial"/>
                <a:cs typeface="Arial"/>
              </a:rPr>
              <a:t>[5]</a:t>
            </a:r>
            <a:r>
              <a:rPr lang="en-US" b="1" i="1" dirty="0">
                <a:latin typeface="Arial"/>
                <a:cs typeface="Arial"/>
              </a:rPr>
              <a:t>	</a:t>
            </a:r>
            <a:r>
              <a:rPr lang="en-US" b="1" dirty="0" err="1">
                <a:latin typeface="Arial"/>
                <a:cs typeface="Arial"/>
              </a:rPr>
              <a:t>Wachs</a:t>
            </a:r>
            <a:r>
              <a:rPr lang="en-US" b="1" dirty="0">
                <a:latin typeface="Arial"/>
                <a:cs typeface="Arial"/>
              </a:rPr>
              <a:t>, J. P., </a:t>
            </a:r>
            <a:r>
              <a:rPr lang="en-US" b="1" dirty="0" err="1">
                <a:latin typeface="Arial"/>
                <a:cs typeface="Arial"/>
              </a:rPr>
              <a:t>Kölsch</a:t>
            </a:r>
            <a:r>
              <a:rPr lang="en-US" b="1" dirty="0">
                <a:latin typeface="Arial"/>
                <a:cs typeface="Arial"/>
              </a:rPr>
              <a:t>, M., Stern, H., &amp; </a:t>
            </a:r>
            <a:r>
              <a:rPr lang="en-US" b="1" dirty="0" err="1">
                <a:latin typeface="Arial"/>
                <a:cs typeface="Arial"/>
              </a:rPr>
              <a:t>Edan</a:t>
            </a:r>
            <a:r>
              <a:rPr lang="en-US" b="1" dirty="0">
                <a:latin typeface="Arial"/>
                <a:cs typeface="Arial"/>
              </a:rPr>
              <a:t>, Y. (2011). </a:t>
            </a:r>
            <a:r>
              <a:rPr lang="en-US" b="1" dirty="0" smtClean="0">
                <a:latin typeface="Arial"/>
                <a:cs typeface="Arial"/>
              </a:rPr>
              <a:t>Vision-based </a:t>
            </a:r>
            <a:r>
              <a:rPr lang="en-US" b="1" dirty="0">
                <a:latin typeface="Arial"/>
                <a:cs typeface="Arial"/>
              </a:rPr>
              <a:t>Hand-gesture </a:t>
            </a:r>
            <a:r>
              <a:rPr lang="en-US" b="1" dirty="0" smtClean="0">
                <a:latin typeface="Arial"/>
                <a:cs typeface="Arial"/>
              </a:rPr>
              <a:t>Applications</a:t>
            </a:r>
            <a:r>
              <a:rPr lang="en-US" b="1" dirty="0">
                <a:latin typeface="Arial"/>
                <a:cs typeface="Arial"/>
              </a:rPr>
              <a:t>.</a:t>
            </a:r>
            <a:r>
              <a:rPr lang="en-US" b="1" dirty="0" smtClean="0">
                <a:latin typeface="Arial"/>
                <a:cs typeface="Arial"/>
              </a:rPr>
              <a:t> </a:t>
            </a:r>
            <a:r>
              <a:rPr lang="en-US" b="1" i="1" dirty="0">
                <a:latin typeface="Arial"/>
                <a:cs typeface="Arial"/>
              </a:rPr>
              <a:t>Communications of the ACM</a:t>
            </a:r>
            <a:r>
              <a:rPr lang="en-US" b="1" dirty="0">
                <a:latin typeface="Arial"/>
                <a:cs typeface="Arial"/>
              </a:rPr>
              <a:t>, 54(2), 60–71.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545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672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prstClr val="black"/>
                </a:solidFill>
                <a:latin typeface="Arial"/>
                <a:cs typeface="Arial"/>
              </a:rPr>
              <a:t>Demonstration</a:t>
            </a:r>
            <a:endParaRPr lang="en-US" sz="24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9" name="Picture 8" descr="x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33" y="817405"/>
            <a:ext cx="8743014" cy="464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481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672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prstClr val="black"/>
                </a:solidFill>
                <a:latin typeface="Arial"/>
                <a:cs typeface="Arial"/>
              </a:rPr>
              <a:t>Project Web Site</a:t>
            </a:r>
            <a:endParaRPr lang="en-US" sz="24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3" name="Picture 2" descr="Screen Shot 2013-07-14 at 12.49.13 PM.pn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472" y="760535"/>
            <a:ext cx="6060727" cy="56583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165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8672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prstClr val="black"/>
                </a:solidFill>
                <a:latin typeface="Arial"/>
                <a:cs typeface="Arial"/>
              </a:rPr>
              <a:t>Biography</a:t>
            </a:r>
            <a:endParaRPr lang="en-US" sz="24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23838" y="703385"/>
            <a:ext cx="5606003" cy="3549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Aft>
                <a:spcPts val="1200"/>
              </a:spcAft>
              <a:tabLst>
                <a:tab pos="3376613" algn="r"/>
              </a:tabLst>
            </a:pPr>
            <a:r>
              <a:rPr lang="en-US" b="1" dirty="0" smtClean="0">
                <a:solidFill>
                  <a:prstClr val="black"/>
                </a:solidFill>
                <a:latin typeface="Arial"/>
                <a:cs typeface="Arial"/>
              </a:rPr>
              <a:t>Shuang Lu received her BS in Electrical </a:t>
            </a:r>
            <a:r>
              <a:rPr lang="en-US" b="1" dirty="0">
                <a:solidFill>
                  <a:prstClr val="black"/>
                </a:solidFill>
                <a:latin typeface="Arial"/>
                <a:cs typeface="Arial"/>
              </a:rPr>
              <a:t>Engineering in </a:t>
            </a:r>
            <a:r>
              <a:rPr lang="en-US" b="1" dirty="0" smtClean="0">
                <a:solidFill>
                  <a:prstClr val="black"/>
                </a:solidFill>
                <a:latin typeface="Arial"/>
                <a:cs typeface="Arial"/>
              </a:rPr>
              <a:t>2008 </a:t>
            </a:r>
            <a:r>
              <a:rPr lang="en-US" b="1" dirty="0" smtClean="0">
                <a:solidFill>
                  <a:prstClr val="black"/>
                </a:solidFill>
                <a:latin typeface="Arial"/>
                <a:cs typeface="Arial"/>
              </a:rPr>
              <a:t>from a Great University in &lt;city&gt;, China in 2007. She received an MSEE from &lt;Some Great University&gt; in &lt;</a:t>
            </a:r>
            <a:r>
              <a:rPr lang="en-US" b="1" dirty="0" smtClean="0">
                <a:solidFill>
                  <a:prstClr val="black"/>
                </a:solidFill>
                <a:latin typeface="Arial"/>
                <a:cs typeface="Arial"/>
              </a:rPr>
              <a:t>City&gt;, China in 2009. She is currently pursuing a PhD in Electrical Engineering in the Department of Electrical and Computer Engineering at Temple University, where she works as a teaching assistant responsible for entry-level digital and analog electronics laboratories. She has also worked as an intern at &lt;list Temple Hospital and your current part-time job.</a:t>
            </a:r>
          </a:p>
        </p:txBody>
      </p:sp>
      <p:pic>
        <p:nvPicPr>
          <p:cNvPr id="9" name="Picture 8" descr="Screen Shot 2013-07-14 at 12.52.5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030" y="703386"/>
            <a:ext cx="2872495" cy="26642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227013" y="4252874"/>
            <a:ext cx="8672512" cy="2249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Aft>
                <a:spcPts val="1200"/>
              </a:spcAft>
              <a:tabLst>
                <a:tab pos="3376613" algn="r"/>
              </a:tabLst>
            </a:pPr>
            <a:r>
              <a:rPr lang="en-US" b="1" dirty="0" smtClean="0">
                <a:solidFill>
                  <a:prstClr val="black"/>
                </a:solidFill>
                <a:latin typeface="Arial"/>
                <a:cs typeface="Arial"/>
              </a:rPr>
              <a:t>Ms</a:t>
            </a:r>
            <a:r>
              <a:rPr lang="en-US" b="1" dirty="0">
                <a:solidFill>
                  <a:prstClr val="black"/>
                </a:solidFill>
                <a:latin typeface="Arial"/>
                <a:cs typeface="Arial"/>
              </a:rPr>
              <a:t>. Lu’s primary research interests are &lt;… be specific … and list a few things … &gt; are &lt;… be specific … and list a few things … &gt;are &lt;… be specific … and list a few things … &gt;are &lt;… be specific … and list a few things … &gt;.</a:t>
            </a:r>
          </a:p>
          <a:p>
            <a:pPr>
              <a:spcAft>
                <a:spcPts val="1200"/>
              </a:spcAft>
              <a:tabLst>
                <a:tab pos="3376613" algn="r"/>
              </a:tabLst>
            </a:pPr>
            <a:r>
              <a:rPr lang="en-US" b="1" dirty="0" smtClean="0">
                <a:solidFill>
                  <a:prstClr val="black"/>
                </a:solidFill>
                <a:latin typeface="Arial"/>
                <a:cs typeface="Arial"/>
              </a:rPr>
              <a:t>She has published X journal papers and Y peer-reviewed conference papers. She is a student member of the IEEE, as well as a member of HKN? and </a:t>
            </a:r>
            <a:r>
              <a:rPr lang="en-US" b="1" dirty="0" smtClean="0">
                <a:solidFill>
                  <a:prstClr val="black"/>
                </a:solidFill>
                <a:latin typeface="Arial"/>
                <a:cs typeface="Arial"/>
              </a:rPr>
              <a:t>(list other affiliations and honors). Her hobbies include &lt;say something interesting here…&gt; </a:t>
            </a:r>
            <a:r>
              <a:rPr lang="en-US" b="1" dirty="0">
                <a:solidFill>
                  <a:prstClr val="black"/>
                </a:solidFill>
                <a:latin typeface="Arial"/>
                <a:cs typeface="Arial"/>
              </a:rPr>
              <a:t>&lt;say something interesting here…</a:t>
            </a:r>
            <a:r>
              <a:rPr lang="en-US" b="1" dirty="0" smtClean="0">
                <a:solidFill>
                  <a:prstClr val="black"/>
                </a:solidFill>
                <a:latin typeface="Arial"/>
                <a:cs typeface="Arial"/>
              </a:rPr>
              <a:t>&gt; &lt;</a:t>
            </a:r>
            <a:r>
              <a:rPr lang="en-US" b="1" dirty="0">
                <a:solidFill>
                  <a:prstClr val="black"/>
                </a:solidFill>
                <a:latin typeface="Arial"/>
                <a:cs typeface="Arial"/>
              </a:rPr>
              <a:t>say something interesting </a:t>
            </a:r>
            <a:r>
              <a:rPr lang="en-US" b="1" dirty="0" smtClean="0">
                <a:solidFill>
                  <a:prstClr val="black"/>
                </a:solidFill>
                <a:latin typeface="Arial"/>
                <a:cs typeface="Arial"/>
              </a:rPr>
              <a:t>here&gt;..</a:t>
            </a:r>
          </a:p>
        </p:txBody>
      </p:sp>
    </p:spTree>
    <p:extLst>
      <p:ext uri="{BB962C8B-B14F-4D97-AF65-F5344CB8AC3E}">
        <p14:creationId xmlns:p14="http://schemas.microsoft.com/office/powerpoint/2010/main" val="3993226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Abstract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9532" y="663728"/>
            <a:ext cx="8680826" cy="56323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30188" indent="-230188">
              <a:spcAft>
                <a:spcPts val="1200"/>
              </a:spcAft>
              <a:buFont typeface="Arial"/>
              <a:buChar char="•"/>
            </a:pPr>
            <a:r>
              <a:rPr lang="en-US" sz="2400" b="1" dirty="0">
                <a:latin typeface="Arial"/>
                <a:cs typeface="Arial"/>
              </a:rPr>
              <a:t>Advanced gaming interfaces </a:t>
            </a:r>
            <a:r>
              <a:rPr lang="en-US" sz="2400" b="1" dirty="0" smtClean="0">
                <a:latin typeface="Arial"/>
                <a:cs typeface="Arial"/>
              </a:rPr>
              <a:t>have </a:t>
            </a:r>
            <a:r>
              <a:rPr lang="en-US" sz="2400" b="1" dirty="0">
                <a:latin typeface="Arial"/>
                <a:cs typeface="Arial"/>
              </a:rPr>
              <a:t>generated renewed interest in hand gesture recognition as an ideal interface for human computer </a:t>
            </a:r>
            <a:r>
              <a:rPr lang="en-US" sz="2400" b="1" dirty="0" smtClean="0">
                <a:latin typeface="Arial"/>
                <a:cs typeface="Arial"/>
              </a:rPr>
              <a:t>interaction.</a:t>
            </a:r>
          </a:p>
          <a:p>
            <a:pPr marL="230188" indent="-230188">
              <a:spcAft>
                <a:spcPts val="1200"/>
              </a:spcAft>
              <a:buFont typeface="Arial"/>
              <a:buChar char="•"/>
            </a:pPr>
            <a:r>
              <a:rPr lang="en-US" sz="2400" b="1" dirty="0" smtClean="0">
                <a:latin typeface="Arial"/>
                <a:cs typeface="Arial"/>
              </a:rPr>
              <a:t>Signer</a:t>
            </a:r>
            <a:r>
              <a:rPr lang="en-US" sz="2400" b="1" dirty="0" smtClean="0">
                <a:latin typeface="Arial"/>
                <a:cs typeface="Arial"/>
              </a:rPr>
              <a:t>-independent </a:t>
            </a:r>
            <a:r>
              <a:rPr lang="en-US" sz="2400" b="1" dirty="0">
                <a:latin typeface="Arial"/>
                <a:cs typeface="Arial"/>
              </a:rPr>
              <a:t>(SI) fingerspelling alphabet recognition is a very challenging task due to a number of factors including the large number of similar gestures, hand orientation and cluttered </a:t>
            </a:r>
            <a:r>
              <a:rPr lang="en-US" sz="2400" b="1" dirty="0" smtClean="0">
                <a:latin typeface="Arial"/>
                <a:cs typeface="Arial"/>
              </a:rPr>
              <a:t>background.</a:t>
            </a:r>
          </a:p>
          <a:p>
            <a:pPr marL="230188" indent="-230188">
              <a:spcAft>
                <a:spcPts val="1200"/>
              </a:spcAft>
              <a:buFont typeface="Arial"/>
              <a:buChar char="•"/>
            </a:pPr>
            <a:r>
              <a:rPr lang="en-US" sz="2400" b="1" dirty="0" smtClean="0">
                <a:latin typeface="Arial"/>
                <a:cs typeface="Arial"/>
              </a:rPr>
              <a:t>We </a:t>
            </a:r>
            <a:r>
              <a:rPr lang="en-US" sz="2400" b="1" dirty="0">
                <a:latin typeface="Arial"/>
                <a:cs typeface="Arial"/>
              </a:rPr>
              <a:t>propose a novel framework that uses a two-level hidden Markov model (HMM) that can recognize each gesture as a sequence of sub-units and performs integrated segmentation and </a:t>
            </a:r>
            <a:r>
              <a:rPr lang="en-US" sz="2400" b="1" dirty="0" smtClean="0">
                <a:latin typeface="Arial"/>
                <a:cs typeface="Arial"/>
              </a:rPr>
              <a:t>recognition.</a:t>
            </a:r>
          </a:p>
          <a:p>
            <a:pPr marL="230188" indent="-230188">
              <a:spcAft>
                <a:spcPts val="1200"/>
              </a:spcAft>
              <a:buFont typeface="Arial"/>
              <a:buChar char="•"/>
            </a:pPr>
            <a:r>
              <a:rPr lang="en-US" sz="2400" b="1" dirty="0" smtClean="0">
                <a:latin typeface="Arial"/>
                <a:cs typeface="Arial"/>
              </a:rPr>
              <a:t>We </a:t>
            </a:r>
            <a:r>
              <a:rPr lang="en-US" sz="2400" b="1" dirty="0">
                <a:latin typeface="Arial"/>
                <a:cs typeface="Arial"/>
              </a:rPr>
              <a:t>present results on signer-dependent (SD) and signer-independent (SI) tasks for the ASL Fingerspelling Dataset: error rates of 2.0% and 46.8% respectively. </a:t>
            </a:r>
          </a:p>
        </p:txBody>
      </p:sp>
    </p:spTree>
    <p:extLst>
      <p:ext uri="{BB962C8B-B14F-4D97-AF65-F5344CB8AC3E}">
        <p14:creationId xmlns:p14="http://schemas.microsoft.com/office/powerpoint/2010/main" val="2325529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2820" y="796606"/>
            <a:ext cx="4319816" cy="32624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31775" indent="-231775">
              <a:spcAft>
                <a:spcPts val="2400"/>
              </a:spcAft>
              <a:buFont typeface="Arial"/>
              <a:buChar char="•"/>
            </a:pPr>
            <a:r>
              <a:rPr lang="en-US" sz="2400" b="1" dirty="0" smtClean="0">
                <a:latin typeface="Arial"/>
                <a:cs typeface="Arial"/>
              </a:rPr>
              <a:t>Primary </a:t>
            </a:r>
            <a:r>
              <a:rPr lang="en-US" sz="2400" b="1" dirty="0">
                <a:latin typeface="Arial"/>
                <a:cs typeface="Arial"/>
              </a:rPr>
              <a:t>mode of communication for </a:t>
            </a:r>
            <a:r>
              <a:rPr lang="en-US" sz="2400" b="1" dirty="0" smtClean="0">
                <a:latin typeface="Arial"/>
                <a:cs typeface="Arial"/>
              </a:rPr>
              <a:t>over </a:t>
            </a:r>
            <a:r>
              <a:rPr lang="en-US" sz="2400" b="1" i="1" dirty="0" smtClean="0">
                <a:latin typeface="Arial"/>
                <a:cs typeface="Arial"/>
              </a:rPr>
              <a:t>500,000</a:t>
            </a:r>
            <a:r>
              <a:rPr lang="en-US" sz="2400" b="1" dirty="0" smtClean="0">
                <a:latin typeface="Arial"/>
                <a:cs typeface="Arial"/>
              </a:rPr>
              <a:t> </a:t>
            </a:r>
            <a:r>
              <a:rPr lang="en-US" sz="2400" b="1" dirty="0">
                <a:latin typeface="Arial"/>
                <a:cs typeface="Arial"/>
              </a:rPr>
              <a:t>people </a:t>
            </a:r>
            <a:r>
              <a:rPr lang="en-US" sz="2400" b="1" dirty="0" smtClean="0">
                <a:latin typeface="Arial"/>
                <a:cs typeface="Arial"/>
              </a:rPr>
              <a:t>in North America alone.</a:t>
            </a:r>
          </a:p>
          <a:p>
            <a:pPr marL="231775" indent="-231775">
              <a:spcAft>
                <a:spcPts val="2400"/>
              </a:spcAft>
              <a:buFont typeface="Arial"/>
              <a:buChar char="•"/>
            </a:pPr>
            <a:r>
              <a:rPr lang="en-US" sz="2400" b="1" dirty="0" smtClean="0">
                <a:latin typeface="Arial"/>
                <a:cs typeface="Arial"/>
              </a:rPr>
              <a:t>In </a:t>
            </a:r>
            <a:r>
              <a:rPr lang="en-US" sz="2400" b="1" dirty="0">
                <a:latin typeface="Arial"/>
                <a:cs typeface="Arial"/>
              </a:rPr>
              <a:t>a typical communication, </a:t>
            </a:r>
            <a:r>
              <a:rPr lang="en-US" sz="2400" b="1" i="1" dirty="0">
                <a:latin typeface="Arial"/>
                <a:cs typeface="Arial"/>
              </a:rPr>
              <a:t>10%</a:t>
            </a:r>
            <a:r>
              <a:rPr lang="en-US" sz="2400" b="1" dirty="0">
                <a:latin typeface="Arial"/>
                <a:cs typeface="Arial"/>
              </a:rPr>
              <a:t> to </a:t>
            </a:r>
            <a:r>
              <a:rPr lang="en-US" sz="2400" b="1" i="1" dirty="0">
                <a:latin typeface="Arial"/>
                <a:cs typeface="Arial"/>
              </a:rPr>
              <a:t>15%</a:t>
            </a:r>
            <a:r>
              <a:rPr lang="en-US" sz="2400" b="1" dirty="0">
                <a:latin typeface="Arial"/>
                <a:cs typeface="Arial"/>
              </a:rPr>
              <a:t> of the words are signed by fingerspelling of alphabet signs. </a:t>
            </a:r>
            <a:endParaRPr lang="en-US" sz="2400" b="1" dirty="0" smtClean="0"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American Sign Language (ASL) Recognition</a:t>
            </a:r>
            <a:endParaRPr lang="en-US" dirty="0"/>
          </a:p>
        </p:txBody>
      </p:sp>
      <p:pic>
        <p:nvPicPr>
          <p:cNvPr id="6" name="Picture 6" descr="signlanguageab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1779" y="802422"/>
            <a:ext cx="3659073" cy="3046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矩形 6"/>
          <p:cNvSpPr/>
          <p:nvPr/>
        </p:nvSpPr>
        <p:spPr>
          <a:xfrm>
            <a:off x="125860" y="4268703"/>
            <a:ext cx="84201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indent="-231775" algn="just">
              <a:spcAft>
                <a:spcPts val="1200"/>
              </a:spcAft>
              <a:buFont typeface="Arial"/>
              <a:buChar char="•"/>
            </a:pPr>
            <a:r>
              <a:rPr lang="en-US" sz="2400" b="1" dirty="0">
                <a:latin typeface="Arial"/>
                <a:cs typeface="Arial"/>
              </a:rPr>
              <a:t>Similar to written English, the one-handed Latin alphabet in ASL consists of </a:t>
            </a:r>
            <a:r>
              <a:rPr lang="en-US" sz="2400" b="1" i="1" dirty="0">
                <a:latin typeface="Arial"/>
                <a:cs typeface="Arial"/>
              </a:rPr>
              <a:t>26</a:t>
            </a:r>
            <a:r>
              <a:rPr lang="en-US" sz="2400" b="1" dirty="0">
                <a:latin typeface="Arial"/>
                <a:cs typeface="Arial"/>
              </a:rPr>
              <a:t> hand gestures.</a:t>
            </a:r>
          </a:p>
          <a:p>
            <a:pPr marL="231775" indent="-231775" algn="just">
              <a:spcAft>
                <a:spcPts val="1200"/>
              </a:spcAft>
              <a:buFont typeface="Arial"/>
              <a:buChar char="•"/>
            </a:pPr>
            <a:r>
              <a:rPr lang="en-US" sz="2400" b="1" dirty="0" smtClean="0">
                <a:latin typeface="Arial"/>
                <a:cs typeface="Arial"/>
              </a:rPr>
              <a:t>The </a:t>
            </a:r>
            <a:r>
              <a:rPr lang="en-US" sz="2400" b="1" dirty="0">
                <a:latin typeface="Arial"/>
                <a:cs typeface="Arial"/>
              </a:rPr>
              <a:t>objective of our work is to classify </a:t>
            </a:r>
            <a:r>
              <a:rPr lang="en-US" sz="2400" b="1" i="1" dirty="0">
                <a:latin typeface="Arial"/>
                <a:cs typeface="Arial"/>
              </a:rPr>
              <a:t>24</a:t>
            </a:r>
            <a:r>
              <a:rPr lang="en-US" sz="2400" b="1" dirty="0">
                <a:latin typeface="Arial"/>
                <a:cs typeface="Arial"/>
              </a:rPr>
              <a:t> ASL alphabet signs from a </a:t>
            </a:r>
            <a:r>
              <a:rPr lang="en-US" sz="2400" b="1" dirty="0">
                <a:solidFill>
                  <a:srgbClr val="333399"/>
                </a:solidFill>
                <a:latin typeface="Arial"/>
                <a:cs typeface="Arial"/>
              </a:rPr>
              <a:t>static 2D image </a:t>
            </a:r>
            <a:r>
              <a:rPr lang="en-US" sz="2400" b="1" dirty="0">
                <a:latin typeface="Arial"/>
                <a:cs typeface="Arial"/>
              </a:rPr>
              <a:t>(we exclude </a:t>
            </a:r>
            <a:r>
              <a:rPr lang="en-US" sz="2400" b="1" i="1" dirty="0">
                <a:latin typeface="Arial"/>
                <a:cs typeface="Arial"/>
              </a:rPr>
              <a:t>“J”</a:t>
            </a:r>
            <a:r>
              <a:rPr lang="en-US" sz="2400" b="1" dirty="0">
                <a:latin typeface="Arial"/>
                <a:cs typeface="Arial"/>
              </a:rPr>
              <a:t> and </a:t>
            </a:r>
            <a:r>
              <a:rPr lang="en-US" sz="2400" b="1" i="1" dirty="0">
                <a:latin typeface="Arial"/>
                <a:cs typeface="Arial"/>
              </a:rPr>
              <a:t>“Z”</a:t>
            </a:r>
            <a:r>
              <a:rPr lang="en-US" sz="2400" b="1" dirty="0">
                <a:latin typeface="Arial"/>
                <a:cs typeface="Arial"/>
              </a:rPr>
              <a:t> because they are dynamic hand gestures).</a:t>
            </a:r>
          </a:p>
        </p:txBody>
      </p:sp>
    </p:spTree>
    <p:extLst>
      <p:ext uri="{BB962C8B-B14F-4D97-AF65-F5344CB8AC3E}">
        <p14:creationId xmlns:p14="http://schemas.microsoft.com/office/powerpoint/2010/main" val="1934965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" t="1707" r="5721" b="4354"/>
          <a:stretch/>
        </p:blipFill>
        <p:spPr>
          <a:xfrm>
            <a:off x="3918581" y="685800"/>
            <a:ext cx="4920619" cy="5703134"/>
          </a:xfrm>
          <a:prstGeom prst="rect">
            <a:avLst/>
          </a:prstGeom>
          <a:ln>
            <a:noFill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75161" y="916257"/>
            <a:ext cx="3743420" cy="50783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30188" indent="-230188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Similar shapes</a:t>
            </a:r>
            <a:br>
              <a:rPr lang="en-US" b="1" dirty="0" smtClean="0">
                <a:latin typeface="Arial"/>
                <a:cs typeface="Arial"/>
              </a:rPr>
            </a:br>
            <a:r>
              <a:rPr lang="en-US" b="1" dirty="0" smtClean="0">
                <a:latin typeface="Arial"/>
                <a:cs typeface="Arial"/>
              </a:rPr>
              <a:t>(e.g., “</a:t>
            </a:r>
            <a:r>
              <a:rPr lang="en-US" b="1" i="1" dirty="0" smtClean="0">
                <a:latin typeface="Arial"/>
                <a:cs typeface="Arial"/>
              </a:rPr>
              <a:t>r</a:t>
            </a:r>
            <a:r>
              <a:rPr lang="en-US" b="1" dirty="0" smtClean="0">
                <a:latin typeface="Arial"/>
                <a:cs typeface="Arial"/>
              </a:rPr>
              <a:t>” vs. “</a:t>
            </a:r>
            <a:r>
              <a:rPr lang="en-US" b="1" i="1" dirty="0" smtClean="0">
                <a:latin typeface="Arial"/>
                <a:cs typeface="Arial"/>
              </a:rPr>
              <a:t>u</a:t>
            </a:r>
            <a:r>
              <a:rPr lang="en-US" b="1" dirty="0" smtClean="0">
                <a:latin typeface="Arial"/>
                <a:cs typeface="Arial"/>
              </a:rPr>
              <a:t>”)</a:t>
            </a:r>
          </a:p>
          <a:p>
            <a:pPr marL="230188" indent="-230188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Separation of  hand from background</a:t>
            </a:r>
          </a:p>
          <a:p>
            <a:pPr marL="230188" indent="-230188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Hand and background are similar in color</a:t>
            </a:r>
          </a:p>
          <a:p>
            <a:pPr marL="230188" indent="-230188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Hand and arm are similar in color</a:t>
            </a:r>
          </a:p>
          <a:p>
            <a:pPr marL="230188" indent="-230188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Background occurs within a hand shape</a:t>
            </a:r>
          </a:p>
          <a:p>
            <a:pPr marL="230188" indent="-230188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Rotation, magnification, perspective, lighting, complex backgrounds, skin color, …</a:t>
            </a:r>
          </a:p>
          <a:p>
            <a:pPr marL="230188" indent="-230188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Signer independent (SI) vs.</a:t>
            </a:r>
            <a:br>
              <a:rPr lang="en-US" b="1" dirty="0" smtClean="0">
                <a:latin typeface="Arial"/>
                <a:cs typeface="Arial"/>
              </a:rPr>
            </a:br>
            <a:r>
              <a:rPr lang="en-US" b="1" dirty="0" smtClean="0">
                <a:latin typeface="Arial"/>
                <a:cs typeface="Arial"/>
              </a:rPr>
              <a:t>signer dependent (SD)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ASL </a:t>
            </a:r>
            <a:r>
              <a:rPr lang="en-US" dirty="0" smtClean="0"/>
              <a:t>Still </a:t>
            </a:r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C</a:t>
            </a:r>
            <a:r>
              <a:rPr lang="en-US" dirty="0" smtClean="0"/>
              <a:t>hallenging </a:t>
            </a:r>
            <a:r>
              <a:rPr lang="en-US" dirty="0"/>
              <a:t>P</a:t>
            </a:r>
            <a:r>
              <a:rPr lang="en-US" dirty="0" smtClean="0"/>
              <a:t>roblem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3606327" y="1676452"/>
            <a:ext cx="3972104" cy="873721"/>
            <a:chOff x="3650717" y="1727085"/>
            <a:chExt cx="3972104" cy="873721"/>
          </a:xfrm>
        </p:grpSpPr>
        <p:sp>
          <p:nvSpPr>
            <p:cNvPr id="9" name="Rectangle 8"/>
            <p:cNvSpPr/>
            <p:nvPr/>
          </p:nvSpPr>
          <p:spPr>
            <a:xfrm>
              <a:off x="7093717" y="1727085"/>
              <a:ext cx="529104" cy="387239"/>
            </a:xfrm>
            <a:prstGeom prst="rect">
              <a:avLst/>
            </a:prstGeom>
            <a:noFill/>
            <a:ln w="25400">
              <a:solidFill>
                <a:srgbClr val="333399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 flipV="1">
              <a:off x="3650717" y="1920706"/>
              <a:ext cx="3443000" cy="680100"/>
            </a:xfrm>
            <a:prstGeom prst="line">
              <a:avLst/>
            </a:prstGeom>
            <a:ln>
              <a:solidFill>
                <a:srgbClr val="333399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3606327" y="1349829"/>
            <a:ext cx="1721500" cy="1801905"/>
            <a:chOff x="3606327" y="1533465"/>
            <a:chExt cx="1535856" cy="1661811"/>
          </a:xfrm>
        </p:grpSpPr>
        <p:sp>
          <p:nvSpPr>
            <p:cNvPr id="10" name="Rectangle 9"/>
            <p:cNvSpPr/>
            <p:nvPr/>
          </p:nvSpPr>
          <p:spPr>
            <a:xfrm>
              <a:off x="4613079" y="1533465"/>
              <a:ext cx="529104" cy="387239"/>
            </a:xfrm>
            <a:prstGeom prst="rect">
              <a:avLst/>
            </a:prstGeom>
            <a:noFill/>
            <a:ln w="25400">
              <a:solidFill>
                <a:srgbClr val="333399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/>
            <p:nvPr/>
          </p:nvCxnSpPr>
          <p:spPr>
            <a:xfrm flipV="1">
              <a:off x="3606327" y="1727085"/>
              <a:ext cx="1006752" cy="1468191"/>
            </a:xfrm>
            <a:prstGeom prst="line">
              <a:avLst/>
            </a:prstGeom>
            <a:ln>
              <a:solidFill>
                <a:srgbClr val="333399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3606327" y="4082293"/>
            <a:ext cx="4433447" cy="1055247"/>
            <a:chOff x="3606327" y="4082293"/>
            <a:chExt cx="4433447" cy="1055247"/>
          </a:xfrm>
        </p:grpSpPr>
        <p:sp>
          <p:nvSpPr>
            <p:cNvPr id="18" name="Rectangle 17"/>
            <p:cNvSpPr/>
            <p:nvPr/>
          </p:nvSpPr>
          <p:spPr>
            <a:xfrm>
              <a:off x="7510670" y="4750301"/>
              <a:ext cx="529104" cy="387239"/>
            </a:xfrm>
            <a:prstGeom prst="rect">
              <a:avLst/>
            </a:prstGeom>
            <a:noFill/>
            <a:ln w="25400">
              <a:solidFill>
                <a:srgbClr val="333399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>
              <a:endCxn id="18" idx="1"/>
            </p:cNvCxnSpPr>
            <p:nvPr/>
          </p:nvCxnSpPr>
          <p:spPr>
            <a:xfrm>
              <a:off x="3606327" y="4082293"/>
              <a:ext cx="3904343" cy="861628"/>
            </a:xfrm>
            <a:prstGeom prst="line">
              <a:avLst/>
            </a:prstGeom>
            <a:ln>
              <a:solidFill>
                <a:srgbClr val="333399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2338284" y="862891"/>
            <a:ext cx="1316794" cy="650414"/>
            <a:chOff x="2338284" y="862891"/>
            <a:chExt cx="1316794" cy="650414"/>
          </a:xfrm>
        </p:grpSpPr>
        <p:pic>
          <p:nvPicPr>
            <p:cNvPr id="7" name="Picture 6" descr="Screen Shot 2013-05-30 at 8.29.14 A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8284" y="862891"/>
              <a:ext cx="578146" cy="65041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" name="Picture 7" descr="Screen Shot 2013-05-30 at 8.29.27 A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6352" y="868832"/>
              <a:ext cx="748726" cy="64447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21" name="Group 20"/>
          <p:cNvGrpSpPr/>
          <p:nvPr/>
        </p:nvGrpSpPr>
        <p:grpSpPr>
          <a:xfrm>
            <a:off x="3516836" y="1920704"/>
            <a:ext cx="1585030" cy="3557581"/>
            <a:chOff x="3606327" y="-1586477"/>
            <a:chExt cx="1585030" cy="3557581"/>
          </a:xfrm>
        </p:grpSpPr>
        <p:sp>
          <p:nvSpPr>
            <p:cNvPr id="22" name="Rectangle 21"/>
            <p:cNvSpPr/>
            <p:nvPr/>
          </p:nvSpPr>
          <p:spPr>
            <a:xfrm>
              <a:off x="4572762" y="1411731"/>
              <a:ext cx="618595" cy="559373"/>
            </a:xfrm>
            <a:prstGeom prst="rect">
              <a:avLst/>
            </a:prstGeom>
            <a:noFill/>
            <a:ln w="25400">
              <a:solidFill>
                <a:srgbClr val="333399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>
              <a:endCxn id="22" idx="1"/>
            </p:cNvCxnSpPr>
            <p:nvPr/>
          </p:nvCxnSpPr>
          <p:spPr>
            <a:xfrm>
              <a:off x="3606327" y="-1586477"/>
              <a:ext cx="966435" cy="3277895"/>
            </a:xfrm>
            <a:prstGeom prst="line">
              <a:avLst/>
            </a:prstGeom>
            <a:ln>
              <a:solidFill>
                <a:srgbClr val="333399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53157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Architecture: Two-Level Hidden Markov Model</a:t>
            </a:r>
            <a:endParaRPr lang="en-US" dirty="0"/>
          </a:p>
        </p:txBody>
      </p:sp>
      <p:pic>
        <p:nvPicPr>
          <p:cNvPr id="16" name="图片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182" y="697030"/>
            <a:ext cx="6150094" cy="55595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8544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Architecture</a:t>
            </a:r>
            <a:r>
              <a:rPr lang="en-US" dirty="0"/>
              <a:t>: </a:t>
            </a:r>
            <a:r>
              <a:rPr lang="en-US" dirty="0" smtClean="0"/>
              <a:t>Histogram </a:t>
            </a:r>
            <a:r>
              <a:rPr lang="en-US" dirty="0"/>
              <a:t>of Oriented Gradient (HOG) </a:t>
            </a:r>
          </a:p>
        </p:txBody>
      </p:sp>
      <p:pic>
        <p:nvPicPr>
          <p:cNvPr id="4" name="图片 18" descr="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63" y="820992"/>
            <a:ext cx="4261700" cy="257587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85862" y="4083600"/>
            <a:ext cx="8750980" cy="25545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dirty="0" smtClean="0">
                <a:latin typeface="Arial"/>
                <a:cs typeface="Arial"/>
              </a:rPr>
              <a:t>Benefits:</a:t>
            </a:r>
          </a:p>
          <a:p>
            <a:pPr marL="231775" indent="-231775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Illumination invariance due to the normalization of the gradient of the intensity values within a window.</a:t>
            </a:r>
          </a:p>
          <a:p>
            <a:pPr marL="231775" indent="-231775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Emphasizes edges by the use of an intensity gradient calculation.</a:t>
            </a:r>
          </a:p>
          <a:p>
            <a:pPr marL="231775" indent="-231775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Less sensitive to background details because the features use a distribution rather than a spatially-organized signal.</a:t>
            </a:r>
          </a:p>
          <a:p>
            <a:pPr marL="231775" indent="-231775">
              <a:spcAft>
                <a:spcPts val="1200"/>
              </a:spcAft>
              <a:buFont typeface="Arial"/>
              <a:buChar char="•"/>
            </a:pPr>
            <a:endParaRPr lang="en-US" b="1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5780" y="645474"/>
            <a:ext cx="4361062" cy="29238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31775" lvl="0" indent="-231775">
              <a:spcAft>
                <a:spcPts val="10200"/>
              </a:spcAft>
              <a:buFont typeface="Arial" pitchFamily="34" charset="0"/>
              <a:buChar char="•"/>
            </a:pPr>
            <a:r>
              <a:rPr lang="en-US" b="1" dirty="0" smtClean="0">
                <a:latin typeface="Arial"/>
                <a:cs typeface="Arial"/>
              </a:rPr>
              <a:t>Gradient intensity and orientation:</a:t>
            </a:r>
            <a:endParaRPr lang="en-US" b="1" dirty="0">
              <a:latin typeface="Arial"/>
              <a:cs typeface="Arial"/>
            </a:endParaRPr>
          </a:p>
          <a:p>
            <a:pPr marL="231775" indent="-231775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latin typeface="Arial"/>
                <a:cs typeface="Arial"/>
              </a:rPr>
              <a:t>In </a:t>
            </a:r>
            <a:r>
              <a:rPr lang="en-US" b="1" dirty="0">
                <a:latin typeface="Arial"/>
                <a:cs typeface="Arial"/>
              </a:rPr>
              <a:t>every </a:t>
            </a:r>
            <a:r>
              <a:rPr lang="en-US" b="1" dirty="0" smtClean="0">
                <a:latin typeface="Arial"/>
                <a:cs typeface="Arial"/>
              </a:rPr>
              <a:t>window, separate </a:t>
            </a:r>
            <a:r>
              <a:rPr lang="en-US" b="1" i="1" dirty="0">
                <a:latin typeface="Arial"/>
                <a:cs typeface="Arial"/>
              </a:rPr>
              <a:t>A(x, y) </a:t>
            </a:r>
            <a:r>
              <a:rPr lang="en-US" b="1" dirty="0" smtClean="0">
                <a:latin typeface="Arial"/>
                <a:cs typeface="Arial"/>
              </a:rPr>
              <a:t>(from </a:t>
            </a:r>
            <a:r>
              <a:rPr lang="en-US" b="1" i="1" dirty="0" smtClean="0">
                <a:latin typeface="Arial"/>
                <a:cs typeface="Arial"/>
              </a:rPr>
              <a:t>0</a:t>
            </a:r>
            <a:r>
              <a:rPr lang="en-US" b="1" dirty="0" smtClean="0">
                <a:latin typeface="Arial"/>
                <a:cs typeface="Arial"/>
              </a:rPr>
              <a:t> to </a:t>
            </a:r>
            <a:r>
              <a:rPr lang="en-US" b="1" i="1" dirty="0" smtClean="0">
                <a:latin typeface="Arial"/>
                <a:cs typeface="Arial"/>
              </a:rPr>
              <a:t>2π</a:t>
            </a:r>
            <a:r>
              <a:rPr lang="en-US" b="1" dirty="0" smtClean="0">
                <a:latin typeface="Arial"/>
                <a:cs typeface="Arial"/>
              </a:rPr>
              <a:t>) into </a:t>
            </a:r>
            <a:r>
              <a:rPr lang="en-US" b="1" dirty="0">
                <a:latin typeface="Arial"/>
                <a:cs typeface="Arial"/>
              </a:rPr>
              <a:t>9 </a:t>
            </a:r>
            <a:r>
              <a:rPr lang="en-US" b="1" dirty="0" smtClean="0">
                <a:latin typeface="Arial"/>
                <a:cs typeface="Arial"/>
              </a:rPr>
              <a:t>regions; sum all </a:t>
            </a:r>
            <a:r>
              <a:rPr lang="en-US" b="1" i="1" dirty="0" smtClean="0">
                <a:latin typeface="Arial"/>
                <a:cs typeface="Arial"/>
              </a:rPr>
              <a:t>G(x, y) </a:t>
            </a:r>
            <a:r>
              <a:rPr lang="en-US" b="1" dirty="0" smtClean="0">
                <a:latin typeface="Arial"/>
                <a:cs typeface="Arial"/>
              </a:rPr>
              <a:t>within the same region.</a:t>
            </a:r>
            <a:endParaRPr lang="en-US" b="1" dirty="0">
              <a:latin typeface="Arial"/>
              <a:cs typeface="Arial"/>
            </a:endParaRPr>
          </a:p>
          <a:p>
            <a:pPr marL="231775" lvl="0" indent="-231775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latin typeface="Arial"/>
                <a:cs typeface="Arial"/>
              </a:rPr>
              <a:t>Normalize features </a:t>
            </a:r>
            <a:r>
              <a:rPr lang="en-US" b="1" dirty="0">
                <a:latin typeface="Arial"/>
                <a:cs typeface="Arial"/>
              </a:rPr>
              <a:t>inside </a:t>
            </a:r>
            <a:r>
              <a:rPr lang="en-US" b="1" dirty="0" smtClean="0">
                <a:latin typeface="Arial"/>
                <a:cs typeface="Arial"/>
              </a:rPr>
              <a:t>each block:</a:t>
            </a: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5370532"/>
              </p:ext>
            </p:extLst>
          </p:nvPr>
        </p:nvGraphicFramePr>
        <p:xfrm>
          <a:off x="5522271" y="1905899"/>
          <a:ext cx="2379772" cy="2910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6" name="Equation" r:id="rId4" imgW="1765080" imgH="215640" progId="Equation.DSMT4">
                  <p:embed/>
                </p:oleObj>
              </mc:Choice>
              <mc:Fallback>
                <p:oleObj name="Equation" r:id="rId4" imgW="176508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22271" y="1905899"/>
                        <a:ext cx="2379772" cy="2910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9915706"/>
              </p:ext>
            </p:extLst>
          </p:nvPr>
        </p:nvGraphicFramePr>
        <p:xfrm>
          <a:off x="5552508" y="1550415"/>
          <a:ext cx="2135932" cy="358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7" name="Equation" r:id="rId6" imgW="1739880" imgH="291960" progId="Equation.DSMT4">
                  <p:embed/>
                </p:oleObj>
              </mc:Choice>
              <mc:Fallback>
                <p:oleObj name="Equation" r:id="rId6" imgW="173988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552508" y="1550415"/>
                        <a:ext cx="2135932" cy="358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2948979"/>
              </p:ext>
            </p:extLst>
          </p:nvPr>
        </p:nvGraphicFramePr>
        <p:xfrm>
          <a:off x="5476541" y="1045278"/>
          <a:ext cx="2131267" cy="240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" name="Equation" r:id="rId8" imgW="1688760" imgH="190440" progId="Equation.DSMT4">
                  <p:embed/>
                </p:oleObj>
              </mc:Choice>
              <mc:Fallback>
                <p:oleObj name="Equation" r:id="rId8" imgW="168876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476541" y="1045278"/>
                        <a:ext cx="2131267" cy="2403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5603634"/>
              </p:ext>
            </p:extLst>
          </p:nvPr>
        </p:nvGraphicFramePr>
        <p:xfrm>
          <a:off x="5471877" y="1282542"/>
          <a:ext cx="2135931" cy="2709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" name="Equation" r:id="rId10" imgW="1701720" imgH="215640" progId="Equation.DSMT4">
                  <p:embed/>
                </p:oleObj>
              </mc:Choice>
              <mc:Fallback>
                <p:oleObj name="Equation" r:id="rId10" imgW="170172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471877" y="1282542"/>
                        <a:ext cx="2135931" cy="2709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8533186"/>
              </p:ext>
            </p:extLst>
          </p:nvPr>
        </p:nvGraphicFramePr>
        <p:xfrm>
          <a:off x="5684838" y="3557588"/>
          <a:ext cx="1390650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0" name="Equation" r:id="rId12" imgW="977900" imgH="457200" progId="Equation.DSMT4">
                  <p:embed/>
                </p:oleObj>
              </mc:Choice>
              <mc:Fallback>
                <p:oleObj name="Equation" r:id="rId12" imgW="9779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684838" y="3557588"/>
                        <a:ext cx="1390650" cy="649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4314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842" y="3994571"/>
            <a:ext cx="2206570" cy="23894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144" y="3990042"/>
            <a:ext cx="2203424" cy="2391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87" y="3984041"/>
            <a:ext cx="2213150" cy="23957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Architecture: Two-Levels of Hidden Markov Models</a:t>
            </a:r>
            <a:endParaRPr lang="en-US" dirty="0"/>
          </a:p>
        </p:txBody>
      </p:sp>
      <p:pic>
        <p:nvPicPr>
          <p:cNvPr id="7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136" y="789968"/>
            <a:ext cx="7340716" cy="3048470"/>
          </a:xfrm>
          <a:prstGeom prst="rect">
            <a:avLst/>
          </a:prstGeom>
          <a:noFill/>
          <a:ln w="9525" cmpd="sng">
            <a:solidFill>
              <a:srgbClr val="FFFFFF"/>
            </a:solidFill>
            <a:miter lim="800000"/>
            <a:headEnd/>
            <a:tailEnd/>
          </a:ln>
          <a:effectLst/>
        </p:spPr>
      </p:pic>
      <p:sp>
        <p:nvSpPr>
          <p:cNvPr id="12" name="Arc 11"/>
          <p:cNvSpPr/>
          <p:nvPr/>
        </p:nvSpPr>
        <p:spPr>
          <a:xfrm flipH="1">
            <a:off x="1299177" y="3020463"/>
            <a:ext cx="983560" cy="1208185"/>
          </a:xfrm>
          <a:prstGeom prst="arc">
            <a:avLst>
              <a:gd name="adj1" fmla="val 16200000"/>
              <a:gd name="adj2" fmla="val 4584895"/>
            </a:avLst>
          </a:prstGeom>
          <a:ln w="76200">
            <a:solidFill>
              <a:srgbClr val="C0504D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/>
          <p:cNvSpPr/>
          <p:nvPr/>
        </p:nvSpPr>
        <p:spPr>
          <a:xfrm flipH="1">
            <a:off x="3227348" y="3020462"/>
            <a:ext cx="1134372" cy="2673202"/>
          </a:xfrm>
          <a:prstGeom prst="arc">
            <a:avLst>
              <a:gd name="adj1" fmla="val 16200000"/>
              <a:gd name="adj2" fmla="val 4584895"/>
            </a:avLst>
          </a:prstGeom>
          <a:ln w="76200">
            <a:solidFill>
              <a:srgbClr val="C0504D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/>
          <p:cNvSpPr/>
          <p:nvPr/>
        </p:nvSpPr>
        <p:spPr>
          <a:xfrm flipH="1">
            <a:off x="5729828" y="3060669"/>
            <a:ext cx="1134372" cy="1925860"/>
          </a:xfrm>
          <a:prstGeom prst="arc">
            <a:avLst>
              <a:gd name="adj1" fmla="val 16200000"/>
              <a:gd name="adj2" fmla="val 4584895"/>
            </a:avLst>
          </a:prstGeom>
          <a:ln w="76200">
            <a:solidFill>
              <a:srgbClr val="C0504D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259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Experiments: ASL Fingerspelling Corpus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13112" y="764968"/>
            <a:ext cx="8723730" cy="13388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>
                <a:latin typeface="Arial"/>
                <a:cs typeface="Arial"/>
              </a:rPr>
              <a:t>24 </a:t>
            </a:r>
            <a:r>
              <a:rPr lang="en-US" b="1" dirty="0">
                <a:latin typeface="Arial"/>
                <a:cs typeface="Arial"/>
              </a:rPr>
              <a:t>static </a:t>
            </a:r>
            <a:r>
              <a:rPr lang="en-US" b="1" dirty="0" smtClean="0">
                <a:latin typeface="Arial"/>
                <a:cs typeface="Arial"/>
              </a:rPr>
              <a:t>gestures </a:t>
            </a:r>
            <a:r>
              <a:rPr lang="en-US" b="1" dirty="0">
                <a:latin typeface="Arial"/>
                <a:cs typeface="Arial"/>
              </a:rPr>
              <a:t>(excluding letters </a:t>
            </a:r>
            <a:r>
              <a:rPr lang="en-US" b="1" dirty="0" smtClean="0">
                <a:latin typeface="Arial"/>
                <a:cs typeface="Arial"/>
              </a:rPr>
              <a:t>”</a:t>
            </a:r>
            <a:r>
              <a:rPr lang="en-US" b="1" i="1" dirty="0" smtClean="0">
                <a:latin typeface="Arial"/>
                <a:cs typeface="Arial"/>
              </a:rPr>
              <a:t>J”</a:t>
            </a:r>
            <a:r>
              <a:rPr lang="en-US" b="1" dirty="0">
                <a:latin typeface="Arial"/>
                <a:cs typeface="Arial"/>
              </a:rPr>
              <a:t> and </a:t>
            </a:r>
            <a:r>
              <a:rPr lang="en-US" b="1" dirty="0" smtClean="0">
                <a:latin typeface="Arial"/>
                <a:cs typeface="Arial"/>
              </a:rPr>
              <a:t>”Z”)</a:t>
            </a:r>
          </a:p>
          <a:p>
            <a:pPr marL="285750" indent="-28575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>
                <a:latin typeface="Arial"/>
                <a:cs typeface="Arial"/>
              </a:rPr>
              <a:t>5 subsets from 4 subjects</a:t>
            </a:r>
          </a:p>
          <a:p>
            <a:pPr marL="285750" indent="-28575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>
                <a:latin typeface="Arial"/>
                <a:cs typeface="Arial"/>
              </a:rPr>
              <a:t>More than 500 images per sign per subject</a:t>
            </a:r>
          </a:p>
          <a:p>
            <a:pPr marL="285750" indent="-28575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>
                <a:latin typeface="Arial"/>
                <a:cs typeface="Arial"/>
              </a:rPr>
              <a:t>A total of 60,000 images</a:t>
            </a:r>
            <a:endParaRPr lang="en-US" b="1" dirty="0">
              <a:latin typeface="Arial"/>
              <a:cs typeface="Arial"/>
            </a:endParaRPr>
          </a:p>
        </p:txBody>
      </p:sp>
      <p:pic>
        <p:nvPicPr>
          <p:cNvPr id="1031" name="Picture 7" descr="C:\Users\Shuang Lu\Desktop\Untitled-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57" y="2380344"/>
            <a:ext cx="6340929" cy="3762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714898" y="2670629"/>
            <a:ext cx="2221944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4070"/>
                </a:solidFill>
                <a:latin typeface="Arial"/>
                <a:cs typeface="Arial"/>
              </a:rPr>
              <a:t>Similar gestures</a:t>
            </a:r>
          </a:p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4070"/>
                </a:solidFill>
                <a:latin typeface="Arial"/>
                <a:cs typeface="Arial"/>
              </a:rPr>
              <a:t>Different image sizes </a:t>
            </a:r>
          </a:p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4070"/>
                </a:solidFill>
                <a:latin typeface="Arial"/>
                <a:cs typeface="Arial"/>
              </a:rPr>
              <a:t>Face occlusion</a:t>
            </a:r>
          </a:p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4070"/>
                </a:solidFill>
                <a:latin typeface="Arial"/>
                <a:cs typeface="Arial"/>
              </a:rPr>
              <a:t>Changes in illumination</a:t>
            </a:r>
          </a:p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4070"/>
                </a:solidFill>
                <a:latin typeface="Arial"/>
                <a:cs typeface="Arial"/>
              </a:rPr>
              <a:t>Variations in signers</a:t>
            </a:r>
          </a:p>
          <a:p>
            <a:pPr marL="231775" indent="-231775"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4070"/>
                </a:solidFill>
                <a:latin typeface="Arial"/>
                <a:cs typeface="Arial"/>
              </a:rPr>
              <a:t>Sign rotation</a:t>
            </a:r>
            <a:endParaRPr lang="en-US" b="1" dirty="0">
              <a:solidFill>
                <a:srgbClr val="004070"/>
              </a:solidFill>
              <a:latin typeface="Arial"/>
              <a:cs typeface="Arial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762173" y="2670629"/>
            <a:ext cx="725714" cy="609600"/>
          </a:xfrm>
          <a:prstGeom prst="rect">
            <a:avLst/>
          </a:prstGeom>
          <a:noFill/>
          <a:ln w="38100">
            <a:solidFill>
              <a:srgbClr val="0083E6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矩形 29"/>
          <p:cNvSpPr/>
          <p:nvPr/>
        </p:nvSpPr>
        <p:spPr>
          <a:xfrm>
            <a:off x="2954564" y="2678056"/>
            <a:ext cx="2227036" cy="609600"/>
          </a:xfrm>
          <a:prstGeom prst="rect">
            <a:avLst/>
          </a:prstGeom>
          <a:noFill/>
          <a:ln w="38100">
            <a:solidFill>
              <a:srgbClr val="0083E6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矩形 30"/>
          <p:cNvSpPr/>
          <p:nvPr/>
        </p:nvSpPr>
        <p:spPr>
          <a:xfrm>
            <a:off x="3570515" y="3942300"/>
            <a:ext cx="1146629" cy="609600"/>
          </a:xfrm>
          <a:prstGeom prst="rect">
            <a:avLst/>
          </a:prstGeom>
          <a:noFill/>
          <a:ln w="38100">
            <a:solidFill>
              <a:srgbClr val="0083E6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矩形 31"/>
          <p:cNvSpPr/>
          <p:nvPr/>
        </p:nvSpPr>
        <p:spPr>
          <a:xfrm>
            <a:off x="5762173" y="3382305"/>
            <a:ext cx="409574" cy="2685911"/>
          </a:xfrm>
          <a:prstGeom prst="rect">
            <a:avLst/>
          </a:prstGeom>
          <a:noFill/>
          <a:ln w="38100">
            <a:solidFill>
              <a:srgbClr val="0083E6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矩形 32"/>
          <p:cNvSpPr/>
          <p:nvPr/>
        </p:nvSpPr>
        <p:spPr>
          <a:xfrm>
            <a:off x="2057399" y="2762250"/>
            <a:ext cx="485775" cy="3305966"/>
          </a:xfrm>
          <a:prstGeom prst="rect">
            <a:avLst/>
          </a:prstGeom>
          <a:noFill/>
          <a:ln w="38100">
            <a:solidFill>
              <a:srgbClr val="0083E6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矩形 10"/>
          <p:cNvSpPr/>
          <p:nvPr/>
        </p:nvSpPr>
        <p:spPr>
          <a:xfrm>
            <a:off x="2961803" y="3946584"/>
            <a:ext cx="512918" cy="2121632"/>
          </a:xfrm>
          <a:prstGeom prst="rect">
            <a:avLst/>
          </a:prstGeom>
          <a:noFill/>
          <a:ln w="38100">
            <a:solidFill>
              <a:srgbClr val="0083E6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763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22" grpId="0" animBg="1"/>
      <p:bldP spid="30" grpId="0" animBg="1"/>
      <p:bldP spid="31" grpId="0" animBg="1"/>
      <p:bldP spid="32" grpId="0" animBg="1"/>
      <p:bldP spid="33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Experiments: Parameter Tuning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0813" y="732793"/>
            <a:ext cx="384175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2250" indent="-222250"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Performance as a function of the frame/window size</a:t>
            </a:r>
            <a:endParaRPr lang="en-US" b="1" dirty="0">
              <a:latin typeface="Arial"/>
              <a:cs typeface="Arial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8203598"/>
              </p:ext>
            </p:extLst>
          </p:nvPr>
        </p:nvGraphicFramePr>
        <p:xfrm>
          <a:off x="381000" y="1463043"/>
          <a:ext cx="3500438" cy="17303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1688"/>
                <a:gridCol w="968375"/>
                <a:gridCol w="968375"/>
                <a:gridCol w="762000"/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Frame (N)</a:t>
                      </a:r>
                    </a:p>
                  </a:txBody>
                  <a:tcPr marL="18415" marR="18415" marT="0" marB="18415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Window (M)</a:t>
                      </a:r>
                    </a:p>
                  </a:txBody>
                  <a:tcPr marL="18415" marR="18415" marT="0" marB="18415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% Overlap</a:t>
                      </a:r>
                    </a:p>
                  </a:txBody>
                  <a:tcPr marL="18415" marR="18415" marT="0" marB="18415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Error (%)</a:t>
                      </a:r>
                      <a:endParaRPr lang="en-US" sz="1400" b="1" i="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18415" marR="18415" marT="0" marB="18415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70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5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75%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7.1%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70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5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30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83%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4.4%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70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50%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5.1%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70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30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67%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5.0%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70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60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83%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8.0%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2262914"/>
              </p:ext>
            </p:extLst>
          </p:nvPr>
        </p:nvGraphicFramePr>
        <p:xfrm>
          <a:off x="381000" y="3825875"/>
          <a:ext cx="4381500" cy="2555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6000"/>
                <a:gridCol w="825500"/>
              </a:tblGrid>
              <a:tr h="2698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System Parameter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Value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Frame Size (pixels)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5</a:t>
                      </a:r>
                    </a:p>
                  </a:txBody>
                  <a:tcPr marL="18415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Window Size (pixels)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30</a:t>
                      </a:r>
                    </a:p>
                  </a:txBody>
                  <a:tcPr marL="18415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No. HOG Bins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9</a:t>
                      </a:r>
                    </a:p>
                  </a:txBody>
                  <a:tcPr marL="18415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No. Sub-gesture Segments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11</a:t>
                      </a:r>
                    </a:p>
                  </a:txBody>
                  <a:tcPr marL="18415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No. States Per Sub-gesture Model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21</a:t>
                      </a:r>
                    </a:p>
                  </a:txBody>
                  <a:tcPr marL="18415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No. States Long Background (LB)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11</a:t>
                      </a:r>
                    </a:p>
                  </a:txBody>
                  <a:tcPr marL="18415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No. States Short Background (SB)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18415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No. Gaussian Mixtures (</a:t>
                      </a:r>
                      <a:r>
                        <a:rPr lang="en-US" sz="1400" b="1" i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SG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models)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16</a:t>
                      </a:r>
                    </a:p>
                  </a:txBody>
                  <a:tcPr marL="18415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No. Gaussian Mixtures (</a:t>
                      </a:r>
                      <a:r>
                        <a:rPr lang="en-US" sz="1400" b="1" i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LB/SB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models)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32</a:t>
                      </a:r>
                    </a:p>
                  </a:txBody>
                  <a:tcPr marL="18415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1419399"/>
              </p:ext>
            </p:extLst>
          </p:nvPr>
        </p:nvGraphicFramePr>
        <p:xfrm>
          <a:off x="6143626" y="1479834"/>
          <a:ext cx="1936749" cy="1902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4874"/>
                <a:gridCol w="1031875"/>
              </a:tblGrid>
              <a:tr h="56895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No. Mixtures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Error Rate (%)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666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</a:t>
                      </a:r>
                    </a:p>
                  </a:txBody>
                  <a:tcPr marL="68580" marR="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9.9</a:t>
                      </a:r>
                    </a:p>
                  </a:txBody>
                  <a:tcPr marL="18415" marR="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66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</a:t>
                      </a:r>
                    </a:p>
                  </a:txBody>
                  <a:tcPr marL="68580" marR="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6.8</a:t>
                      </a:r>
                    </a:p>
                  </a:txBody>
                  <a:tcPr marL="18415" marR="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66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4</a:t>
                      </a:r>
                    </a:p>
                  </a:txBody>
                  <a:tcPr marL="68580" marR="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4.4</a:t>
                      </a:r>
                    </a:p>
                  </a:txBody>
                  <a:tcPr marL="18415" marR="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66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8</a:t>
                      </a:r>
                    </a:p>
                  </a:txBody>
                  <a:tcPr marL="68580" marR="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2.9</a:t>
                      </a:r>
                    </a:p>
                  </a:txBody>
                  <a:tcPr marL="18415" marR="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66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16</a:t>
                      </a:r>
                    </a:p>
                  </a:txBody>
                  <a:tcPr marL="68580" marR="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2.0</a:t>
                      </a:r>
                    </a:p>
                  </a:txBody>
                  <a:tcPr marL="18415" marR="0" marT="0" marB="0" anchor="ctr">
                    <a:lnL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065713" y="732793"/>
            <a:ext cx="384175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2250" indent="-222250"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Performance as a function of the number of mixture components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65713" y="3804566"/>
            <a:ext cx="3841750" cy="25237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2250" indent="-222250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An overview of the optimal system parameters</a:t>
            </a:r>
          </a:p>
          <a:p>
            <a:pPr marL="222250" indent="-222250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Parameters were sequentially optimized and then jointly varied to test for optimality</a:t>
            </a:r>
          </a:p>
          <a:p>
            <a:pPr marL="222250" indent="-222250">
              <a:spcAft>
                <a:spcPts val="1200"/>
              </a:spcAft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Optimal settings are a function of the amount of data and magnification of the image</a:t>
            </a:r>
            <a:endParaRPr lang="en-US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4039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ISIP Conten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ISIP 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ISIP Conten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4001</TotalTime>
  <Words>1090</Words>
  <Application>Microsoft Macintosh PowerPoint</Application>
  <PresentationFormat>On-screen Show (4:3)</PresentationFormat>
  <Paragraphs>156</Paragraphs>
  <Slides>17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ISIP Content Slide</vt:lpstr>
      <vt:lpstr>ISIP Title Slide</vt:lpstr>
      <vt:lpstr>1_ISIP Content Slide</vt:lpstr>
      <vt:lpstr>Equation</vt:lpstr>
      <vt:lpstr>PowerPoint Presentation</vt:lpstr>
      <vt:lpstr>Abstract</vt:lpstr>
      <vt:lpstr>American Sign Language (ASL) Recognition</vt:lpstr>
      <vt:lpstr>ASL Still A Challenging Problem</vt:lpstr>
      <vt:lpstr>Architecture: Two-Level Hidden Markov Model</vt:lpstr>
      <vt:lpstr>Architecture: Histogram of Oriented Gradient (HOG) </vt:lpstr>
      <vt:lpstr>Architecture: Two-Levels of Hidden Markov Models</vt:lpstr>
      <vt:lpstr>Experiments: ASL Fingerspelling Corpus</vt:lpstr>
      <vt:lpstr>Experiments: Parameter Tuning</vt:lpstr>
      <vt:lpstr>Experiments: SD vs. SI Recognition</vt:lpstr>
      <vt:lpstr>Analysis: Confusion Matrix</vt:lpstr>
      <vt:lpstr>Experiments: Error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Temple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Picone</dc:creator>
  <cp:lastModifiedBy>Joseph Picone</cp:lastModifiedBy>
  <cp:revision>163</cp:revision>
  <dcterms:created xsi:type="dcterms:W3CDTF">2012-05-05T20:20:58Z</dcterms:created>
  <dcterms:modified xsi:type="dcterms:W3CDTF">2013-07-14T17:02:59Z</dcterms:modified>
</cp:coreProperties>
</file>