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3E6"/>
    <a:srgbClr val="FF5757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548" y="-90"/>
      </p:cViewPr>
      <p:guideLst>
        <p:guide orient="horz" pos="4319"/>
        <p:guide pos="28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conference_proceedings/2013/ipcv/asl_hm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sip.piconepress.com/projects/asl_f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Lu, </a:t>
            </a:r>
            <a:r>
              <a:rPr lang="en-US" sz="1800" b="1" dirty="0" smtClean="0">
                <a:latin typeface="Arial"/>
                <a:cs typeface="Arial"/>
              </a:rPr>
              <a:t>Joseph 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[1]	Lu</a:t>
            </a:r>
            <a:r>
              <a:rPr lang="en-US" dirty="0">
                <a:latin typeface="Arial"/>
                <a:cs typeface="Arial"/>
              </a:rPr>
              <a:t>, S., &amp; Picone, J. (2013). </a:t>
            </a:r>
            <a:r>
              <a:rPr lang="en-US" dirty="0" smtClean="0">
                <a:latin typeface="Arial"/>
                <a:cs typeface="Arial"/>
              </a:rPr>
              <a:t>Fingerspelling </a:t>
            </a:r>
            <a:r>
              <a:rPr lang="en-US" dirty="0">
                <a:latin typeface="Arial"/>
                <a:cs typeface="Arial"/>
              </a:rPr>
              <a:t>Gesture Recognition Using Two Level Hidden Markov </a:t>
            </a:r>
            <a:r>
              <a:rPr lang="en-US" dirty="0" smtClean="0">
                <a:latin typeface="Arial"/>
                <a:cs typeface="Arial"/>
              </a:rPr>
              <a:t>Model. </a:t>
            </a:r>
            <a:r>
              <a:rPr lang="en-US" i="1" dirty="0" smtClean="0">
                <a:latin typeface="Arial"/>
                <a:cs typeface="Arial"/>
              </a:rPr>
              <a:t>Proceedings </a:t>
            </a:r>
            <a:r>
              <a:rPr lang="en-US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i="1" dirty="0" smtClean="0">
                <a:latin typeface="Arial"/>
                <a:cs typeface="Arial"/>
              </a:rPr>
              <a:t>Reco</a:t>
            </a:r>
            <a:r>
              <a:rPr lang="en-US" dirty="0" smtClean="0">
                <a:latin typeface="Arial"/>
                <a:cs typeface="Arial"/>
              </a:rPr>
              <a:t>gnition. </a:t>
            </a:r>
            <a:r>
              <a:rPr lang="en-US" dirty="0">
                <a:latin typeface="Arial"/>
                <a:cs typeface="Arial"/>
              </a:rPr>
              <a:t>Las Vegas, </a:t>
            </a:r>
            <a:r>
              <a:rPr lang="en-US" dirty="0" smtClean="0">
                <a:latin typeface="Arial"/>
                <a:cs typeface="Arial"/>
              </a:rPr>
              <a:t>USA. (</a:t>
            </a:r>
            <a:r>
              <a:rPr lang="en-US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[2]	</a:t>
            </a:r>
            <a:r>
              <a:rPr lang="fr-FR" dirty="0" smtClean="0">
                <a:latin typeface="Arial"/>
                <a:cs typeface="Arial"/>
              </a:rPr>
              <a:t>Pugeault, N. &amp; </a:t>
            </a:r>
            <a:r>
              <a:rPr lang="fr-FR" dirty="0" err="1" smtClean="0">
                <a:latin typeface="Arial"/>
                <a:cs typeface="Arial"/>
              </a:rPr>
              <a:t>Bowden</a:t>
            </a:r>
            <a:r>
              <a:rPr lang="fr-FR" dirty="0" smtClean="0">
                <a:latin typeface="Arial"/>
                <a:cs typeface="Arial"/>
              </a:rPr>
              <a:t>, R. (2011). </a:t>
            </a:r>
            <a:r>
              <a:rPr lang="en-US" dirty="0" smtClean="0">
                <a:latin typeface="Arial"/>
                <a:cs typeface="Arial"/>
              </a:rPr>
              <a:t>Spelling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It Out: Real-time ASL </a:t>
            </a:r>
            <a:r>
              <a:rPr lang="fr-FR" dirty="0" err="1">
                <a:latin typeface="Arial"/>
                <a:cs typeface="Arial"/>
              </a:rPr>
              <a:t>Fingerspelling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the IEEE International </a:t>
            </a:r>
            <a:r>
              <a:rPr lang="fr-FR" i="1" dirty="0" err="1">
                <a:latin typeface="Arial"/>
                <a:cs typeface="Arial"/>
              </a:rPr>
              <a:t>Conference</a:t>
            </a:r>
            <a:r>
              <a:rPr lang="fr-FR" i="1" dirty="0">
                <a:latin typeface="Arial"/>
                <a:cs typeface="Arial"/>
              </a:rPr>
              <a:t> on Computer Vision </a:t>
            </a:r>
            <a:r>
              <a:rPr lang="fr-FR" i="1" dirty="0" smtClean="0">
                <a:latin typeface="Arial"/>
                <a:cs typeface="Arial"/>
              </a:rPr>
              <a:t>Workshops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1114–</a:t>
            </a:r>
            <a:r>
              <a:rPr lang="fr-FR" dirty="0" smtClean="0">
                <a:latin typeface="Arial"/>
                <a:cs typeface="Arial"/>
              </a:rPr>
              <a:t>1119). </a:t>
            </a:r>
            <a:r>
              <a:rPr lang="fr-FR" dirty="0">
                <a:latin typeface="Arial"/>
                <a:cs typeface="Arial"/>
              </a:rPr>
              <a:t>(</a:t>
            </a:r>
            <a:r>
              <a:rPr lang="fr-FR" dirty="0" err="1">
                <a:latin typeface="Arial"/>
                <a:cs typeface="Arial"/>
              </a:rPr>
              <a:t>available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at</a:t>
            </a:r>
            <a:r>
              <a:rPr lang="fr-FR" dirty="0">
                <a:latin typeface="Arial"/>
                <a:cs typeface="Arial"/>
              </a:rPr>
              <a:t>  </a:t>
            </a:r>
            <a:r>
              <a:rPr lang="fr-FR" i="1" dirty="0">
                <a:latin typeface="Arial"/>
                <a:cs typeface="Arial"/>
              </a:rPr>
              <a:t>http://</a:t>
            </a:r>
            <a:r>
              <a:rPr lang="fr-FR" i="1" dirty="0" err="1">
                <a:latin typeface="Arial"/>
                <a:cs typeface="Arial"/>
              </a:rPr>
              <a:t>info.ee.surrey.ac.uk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Personal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N.Pugeault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index.php?section</a:t>
            </a:r>
            <a:r>
              <a:rPr lang="fr-FR" i="1" dirty="0">
                <a:latin typeface="Arial"/>
                <a:cs typeface="Arial"/>
              </a:rPr>
              <a:t>=</a:t>
            </a:r>
            <a:r>
              <a:rPr lang="fr-FR" i="1" dirty="0" err="1">
                <a:latin typeface="Arial"/>
                <a:cs typeface="Arial"/>
              </a:rPr>
              <a:t>FingerSpellingDataset</a:t>
            </a:r>
            <a:r>
              <a:rPr lang="fr-FR" dirty="0">
                <a:latin typeface="Arial"/>
                <a:cs typeface="Arial"/>
              </a:rPr>
              <a:t>).</a:t>
            </a:r>
            <a:endParaRPr lang="en-US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[3]	</a:t>
            </a:r>
            <a:r>
              <a:rPr lang="fr-FR" dirty="0" smtClean="0">
                <a:latin typeface="Arial"/>
                <a:cs typeface="Arial"/>
              </a:rPr>
              <a:t>Vieriu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smtClean="0">
                <a:latin typeface="Arial"/>
                <a:cs typeface="Arial"/>
              </a:rPr>
              <a:t>R., Goras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smtClean="0">
                <a:latin typeface="Arial"/>
                <a:cs typeface="Arial"/>
              </a:rPr>
              <a:t>B. &amp; Goras, L. (2011). On </a:t>
            </a:r>
            <a:r>
              <a:rPr lang="fr-FR" dirty="0">
                <a:latin typeface="Arial"/>
                <a:cs typeface="Arial"/>
              </a:rPr>
              <a:t>HMM </a:t>
            </a:r>
            <a:r>
              <a:rPr lang="fr-FR" dirty="0" err="1">
                <a:latin typeface="Arial"/>
                <a:cs typeface="Arial"/>
              </a:rPr>
              <a:t>Static</a:t>
            </a:r>
            <a:r>
              <a:rPr lang="fr-FR" dirty="0">
                <a:latin typeface="Arial"/>
                <a:cs typeface="Arial"/>
              </a:rPr>
              <a:t> Hand </a:t>
            </a:r>
            <a:r>
              <a:rPr lang="fr-FR" dirty="0" err="1">
                <a:latin typeface="Arial"/>
                <a:cs typeface="Arial"/>
              </a:rPr>
              <a:t>Gesture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International Symposium on </a:t>
            </a:r>
            <a:r>
              <a:rPr lang="fr-FR" i="1" dirty="0" err="1">
                <a:latin typeface="Arial"/>
                <a:cs typeface="Arial"/>
              </a:rPr>
              <a:t>Signals</a:t>
            </a:r>
            <a:r>
              <a:rPr lang="fr-FR" i="1" dirty="0">
                <a:latin typeface="Arial"/>
                <a:cs typeface="Arial"/>
              </a:rPr>
              <a:t>, Circuits and </a:t>
            </a:r>
            <a:r>
              <a:rPr lang="fr-FR" i="1" dirty="0" err="1" smtClean="0">
                <a:latin typeface="Arial"/>
                <a:cs typeface="Arial"/>
              </a:rPr>
              <a:t>Systems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1–4). Iasi, </a:t>
            </a:r>
            <a:r>
              <a:rPr lang="fr-FR" dirty="0" smtClean="0">
                <a:latin typeface="Arial"/>
                <a:cs typeface="Arial"/>
              </a:rPr>
              <a:t>Romania.</a:t>
            </a:r>
            <a:endParaRPr lang="en-US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[4]	</a:t>
            </a:r>
            <a:r>
              <a:rPr lang="fr-FR" dirty="0" smtClean="0">
                <a:latin typeface="Arial"/>
                <a:cs typeface="Arial"/>
              </a:rPr>
              <a:t>Kaaniche, M. &amp; Bremond, F. (2009). </a:t>
            </a:r>
            <a:r>
              <a:rPr lang="fr-FR" dirty="0" err="1" smtClean="0">
                <a:latin typeface="Arial"/>
                <a:cs typeface="Arial"/>
              </a:rPr>
              <a:t>Tracking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HOG </a:t>
            </a:r>
            <a:r>
              <a:rPr lang="fr-FR" dirty="0" err="1">
                <a:latin typeface="Arial"/>
                <a:cs typeface="Arial"/>
              </a:rPr>
              <a:t>Descriptors</a:t>
            </a:r>
            <a:r>
              <a:rPr lang="fr-FR" dirty="0">
                <a:latin typeface="Arial"/>
                <a:cs typeface="Arial"/>
              </a:rPr>
              <a:t> for </a:t>
            </a:r>
            <a:r>
              <a:rPr lang="fr-FR" dirty="0" err="1">
                <a:latin typeface="Arial"/>
                <a:cs typeface="Arial"/>
              </a:rPr>
              <a:t>Gesture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the </a:t>
            </a:r>
            <a:r>
              <a:rPr lang="fr-FR" i="1" dirty="0" err="1">
                <a:latin typeface="Arial"/>
                <a:cs typeface="Arial"/>
              </a:rPr>
              <a:t>Sixth</a:t>
            </a:r>
            <a:r>
              <a:rPr lang="fr-FR" i="1" dirty="0">
                <a:latin typeface="Arial"/>
                <a:cs typeface="Arial"/>
              </a:rPr>
              <a:t> IEEE International </a:t>
            </a:r>
            <a:r>
              <a:rPr lang="fr-FR" i="1" dirty="0" err="1">
                <a:latin typeface="Arial"/>
                <a:cs typeface="Arial"/>
              </a:rPr>
              <a:t>Conference</a:t>
            </a:r>
            <a:r>
              <a:rPr lang="fr-FR" i="1" dirty="0">
                <a:latin typeface="Arial"/>
                <a:cs typeface="Arial"/>
              </a:rPr>
              <a:t> on Advanced </a:t>
            </a:r>
            <a:r>
              <a:rPr lang="fr-FR" i="1" dirty="0" err="1">
                <a:latin typeface="Arial"/>
                <a:cs typeface="Arial"/>
              </a:rPr>
              <a:t>Video</a:t>
            </a:r>
            <a:r>
              <a:rPr lang="fr-FR" i="1" dirty="0">
                <a:latin typeface="Arial"/>
                <a:cs typeface="Arial"/>
              </a:rPr>
              <a:t> and Signal </a:t>
            </a:r>
            <a:r>
              <a:rPr lang="fr-FR" i="1" dirty="0" err="1">
                <a:latin typeface="Arial"/>
                <a:cs typeface="Arial"/>
              </a:rPr>
              <a:t>Based</a:t>
            </a:r>
            <a:r>
              <a:rPr lang="fr-FR" i="1" dirty="0">
                <a:latin typeface="Arial"/>
                <a:cs typeface="Arial"/>
              </a:rPr>
              <a:t> </a:t>
            </a:r>
            <a:r>
              <a:rPr lang="fr-FR" i="1" dirty="0" smtClean="0">
                <a:latin typeface="Arial"/>
                <a:cs typeface="Arial"/>
              </a:rPr>
              <a:t>Surveillance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140–</a:t>
            </a:r>
            <a:r>
              <a:rPr lang="fr-FR" dirty="0" smtClean="0">
                <a:latin typeface="Arial"/>
                <a:cs typeface="Arial"/>
              </a:rPr>
              <a:t>145). Genova, </a:t>
            </a:r>
            <a:r>
              <a:rPr lang="fr-FR" dirty="0" err="1" smtClean="0">
                <a:latin typeface="Arial"/>
                <a:cs typeface="Arial"/>
              </a:rPr>
              <a:t>Italy</a:t>
            </a:r>
            <a:r>
              <a:rPr lang="fr-FR" dirty="0" smtClean="0">
                <a:latin typeface="Arial"/>
                <a:cs typeface="Arial"/>
              </a:rPr>
              <a:t>.</a:t>
            </a:r>
            <a:endParaRPr lang="fr-FR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[5]</a:t>
            </a:r>
            <a:r>
              <a:rPr lang="en-US" i="1" dirty="0">
                <a:latin typeface="Arial"/>
                <a:cs typeface="Arial"/>
              </a:rPr>
              <a:t>	</a:t>
            </a:r>
            <a:r>
              <a:rPr lang="en-US" dirty="0" err="1">
                <a:latin typeface="Arial"/>
                <a:cs typeface="Arial"/>
              </a:rPr>
              <a:t>Wachs</a:t>
            </a:r>
            <a:r>
              <a:rPr lang="en-US" dirty="0">
                <a:latin typeface="Arial"/>
                <a:cs typeface="Arial"/>
              </a:rPr>
              <a:t>, J. P., </a:t>
            </a:r>
            <a:r>
              <a:rPr lang="en-US" dirty="0" err="1">
                <a:latin typeface="Arial"/>
                <a:cs typeface="Arial"/>
              </a:rPr>
              <a:t>Kölsch</a:t>
            </a:r>
            <a:r>
              <a:rPr lang="en-US" dirty="0">
                <a:latin typeface="Arial"/>
                <a:cs typeface="Arial"/>
              </a:rPr>
              <a:t>, M., Stern, H., &amp; </a:t>
            </a:r>
            <a:r>
              <a:rPr lang="en-US" dirty="0" err="1">
                <a:latin typeface="Arial"/>
                <a:cs typeface="Arial"/>
              </a:rPr>
              <a:t>Edan</a:t>
            </a:r>
            <a:r>
              <a:rPr lang="en-US" dirty="0">
                <a:latin typeface="Arial"/>
                <a:cs typeface="Arial"/>
              </a:rPr>
              <a:t>, Y. (2011). </a:t>
            </a:r>
            <a:r>
              <a:rPr lang="en-US" dirty="0" smtClean="0">
                <a:latin typeface="Arial"/>
                <a:cs typeface="Arial"/>
              </a:rPr>
              <a:t>Vision-based </a:t>
            </a:r>
            <a:r>
              <a:rPr lang="en-US" dirty="0">
                <a:latin typeface="Arial"/>
                <a:cs typeface="Arial"/>
              </a:rPr>
              <a:t>Hand-gesture </a:t>
            </a:r>
            <a:r>
              <a:rPr lang="en-US" dirty="0" smtClean="0">
                <a:latin typeface="Arial"/>
                <a:cs typeface="Arial"/>
              </a:rPr>
              <a:t>Applications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Communications of the ACM</a:t>
            </a:r>
            <a:r>
              <a:rPr lang="en-US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880480"/>
            <a:ext cx="7721601" cy="5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1018599"/>
            <a:ext cx="5175475" cy="25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2008 from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Jiangnan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University, China. She received an MSEE from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Jiangnan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University in 2010. She is currently pursuing a PhD in Electrical Engineering in the Department of Electrical and Computer Engineering at Temple University.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107731"/>
            <a:ext cx="8307387" cy="146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are object tracking, gesture recognition and ASL fingerspelling recognition.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She has published 2 journal papers and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peer-reviewed conference papers. She is a student member of the IEEE, as well as a member of SWE.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5" y="703385"/>
            <a:ext cx="2285714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54318"/>
            <a:ext cx="1316794" cy="658987"/>
            <a:chOff x="2338284" y="854318"/>
            <a:chExt cx="1316794" cy="658987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54318"/>
              <a:ext cx="748726" cy="6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523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8367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903</Words>
  <Application>Microsoft Office PowerPoint</Application>
  <PresentationFormat>全屏显示(4:3)</PresentationFormat>
  <Paragraphs>155</Paragraphs>
  <Slides>17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演示文稿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Shuang Lu</cp:lastModifiedBy>
  <cp:revision>169</cp:revision>
  <dcterms:created xsi:type="dcterms:W3CDTF">2012-05-05T20:20:58Z</dcterms:created>
  <dcterms:modified xsi:type="dcterms:W3CDTF">2013-07-17T02:50:20Z</dcterms:modified>
</cp:coreProperties>
</file>