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2" r:id="rId2"/>
    <p:sldMasterId id="2147483657" r:id="rId3"/>
  </p:sldMasterIdLst>
  <p:notesMasterIdLst>
    <p:notesMasterId r:id="rId21"/>
  </p:notesMasterIdLst>
  <p:handoutMasterIdLst>
    <p:handoutMasterId r:id="rId22"/>
  </p:handoutMasterIdLst>
  <p:sldIdLst>
    <p:sldId id="259" r:id="rId4"/>
    <p:sldId id="282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3" r:id="rId14"/>
    <p:sldId id="292" r:id="rId15"/>
    <p:sldId id="277" r:id="rId16"/>
    <p:sldId id="278" r:id="rId17"/>
    <p:sldId id="298" r:id="rId18"/>
    <p:sldId id="299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3E6"/>
    <a:srgbClr val="FF5757"/>
    <a:srgbClr val="FF9966"/>
    <a:srgbClr val="004070"/>
    <a:srgbClr val="8F600B"/>
    <a:srgbClr val="F0AE38"/>
    <a:srgbClr val="C0504D"/>
    <a:srgbClr val="333399"/>
    <a:srgbClr val="B4C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7422" autoAdjust="0"/>
  </p:normalViewPr>
  <p:slideViewPr>
    <p:cSldViewPr snapToGrid="0" snapToObjects="1" showGuides="1">
      <p:cViewPr>
        <p:scale>
          <a:sx n="66" d="100"/>
          <a:sy n="66" d="100"/>
        </p:scale>
        <p:origin x="-1672" y="-416"/>
      </p:cViewPr>
      <p:guideLst>
        <p:guide orient="horz" pos="4319"/>
        <p:guide pos="561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29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e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t>7/18/13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t>7/18/13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6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758C2-C356-43B3-AAFA-040681F9914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28" y="4343401"/>
            <a:ext cx="6151328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38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0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45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IPCV 2013	July</a:t>
            </a:r>
            <a:r>
              <a:rPr lang="en-US" sz="1000" b="1" baseline="0" dirty="0" smtClean="0">
                <a:solidFill>
                  <a:schemeClr val="tx2">
                    <a:lumMod val="50000"/>
                  </a:schemeClr>
                </a:solidFill>
              </a:rPr>
              <a:t> 22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, 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The</a:t>
            </a:r>
            <a:r>
              <a:rPr lang="en-US" sz="1000" b="1" baseline="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institute for signal and Information Processing</a:t>
            </a:r>
            <a:r>
              <a:rPr lang="en-US" sz="1000" b="1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March 5, 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1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ip.piconepress.com/projects/asl_fs.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ip.piconepress.com/projects/asl_fs/html/downloads.html" TargetMode="External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ip.piconepress.com/projects/asl_fs/" TargetMode="External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1119" y="2016440"/>
            <a:ext cx="778840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Fingerspelling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Alphabet  Recognition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Using A Two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-level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Hidden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Markov Model</a:t>
            </a: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138255" y="5253853"/>
            <a:ext cx="5470525" cy="1434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Arial"/>
                <a:cs typeface="Arial"/>
              </a:rPr>
              <a:t>Shuang Lu, </a:t>
            </a:r>
            <a:r>
              <a:rPr lang="en-US" sz="1800" b="1" dirty="0" smtClean="0">
                <a:latin typeface="Arial"/>
                <a:cs typeface="Arial"/>
              </a:rPr>
              <a:t>Joseph Picone and Seong G. Kong</a:t>
            </a:r>
            <a:endParaRPr lang="en-US" sz="1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Institute for Signal and Information Processing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Temple University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Philadelphia, Pennsylvania, USA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Arial"/>
              <a:cs typeface="Arial"/>
            </a:endParaRPr>
          </a:p>
        </p:txBody>
      </p:sp>
      <p:pic>
        <p:nvPicPr>
          <p:cNvPr id="7" name="Picture 6" descr="isip_logo_transparen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68" y="5266729"/>
            <a:ext cx="1445027" cy="14450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42" y="9881"/>
            <a:ext cx="1478621" cy="14563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 descr="x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5"/>
          <a:stretch/>
        </p:blipFill>
        <p:spPr>
          <a:xfrm>
            <a:off x="1750878" y="1427779"/>
            <a:ext cx="2323099" cy="2646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x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15"/>
          <a:stretch/>
        </p:blipFill>
        <p:spPr>
          <a:xfrm>
            <a:off x="248602" y="259336"/>
            <a:ext cx="2469778" cy="2357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73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SD vs. SI Recognition</a:t>
            </a:r>
            <a:endParaRPr lang="en-US" dirty="0"/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33" y="746124"/>
            <a:ext cx="5438919" cy="2682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49272"/>
              </p:ext>
            </p:extLst>
          </p:nvPr>
        </p:nvGraphicFramePr>
        <p:xfrm>
          <a:off x="333376" y="3892834"/>
          <a:ext cx="4365624" cy="244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24"/>
                <a:gridCol w="619125"/>
                <a:gridCol w="1095375"/>
                <a:gridCol w="889000"/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Shared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SI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+ Depth)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53.0%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HMM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46.8%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813" y="1192457"/>
            <a:ext cx="2865437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is relatively constant as a function of the cross-validation set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Greater variation as a function of the subject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5713" y="3829334"/>
            <a:ext cx="3903662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SD performance is significantly better than SI performance.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“Shared” is a closed-subject test where 50% of the data is used for training and the other 50% is used for testing.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HMM performance doesn’t improve dramatically with depth.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Analysis: Confusion Matrix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0" y="933761"/>
            <a:ext cx="8916344" cy="52202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4383314" y="3410857"/>
            <a:ext cx="1045029" cy="624114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83314" y="4630057"/>
            <a:ext cx="1045029" cy="442686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28344" y="4020457"/>
            <a:ext cx="711200" cy="435429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20857" y="5087257"/>
            <a:ext cx="1045029" cy="624114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76286" y="2358571"/>
            <a:ext cx="703944" cy="413657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58688" y="4477657"/>
            <a:ext cx="341084" cy="181428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25172" y="3853543"/>
            <a:ext cx="341084" cy="181428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16917" y="4891315"/>
            <a:ext cx="341084" cy="181428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61320" y="5116285"/>
            <a:ext cx="341084" cy="595086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02404" y="3410857"/>
            <a:ext cx="718453" cy="624114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Error Analysis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0350" y="660082"/>
            <a:ext cx="8040688" cy="3761206"/>
            <a:chOff x="260350" y="660082"/>
            <a:chExt cx="8040688" cy="3761206"/>
          </a:xfrm>
        </p:grpSpPr>
        <p:pic>
          <p:nvPicPr>
            <p:cNvPr id="3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660082"/>
              <a:ext cx="4787900" cy="2447862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pic>
          <p:nvPicPr>
            <p:cNvPr id="4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3105509"/>
              <a:ext cx="4783138" cy="1315779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300663" y="811489"/>
              <a:ext cx="3000375" cy="35086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Gestures with a high confusion error </a:t>
              </a:r>
              <a:r>
                <a:rPr lang="en-US" b="1" dirty="0" smtClean="0">
                  <a:latin typeface="Arial"/>
                  <a:cs typeface="Arial"/>
                </a:rPr>
                <a:t>rate</a:t>
              </a:r>
              <a:r>
                <a:rPr lang="en-US" b="1" dirty="0" smtClean="0">
                  <a:latin typeface="Arial"/>
                  <a:cs typeface="Arial"/>
                </a:rPr>
                <a:t>.</a:t>
              </a:r>
            </a:p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Images with significant variations in background and hand rotation</a:t>
              </a:r>
              <a:r>
                <a:rPr lang="en-US" b="1" dirty="0" smtClean="0">
                  <a:latin typeface="Arial"/>
                  <a:cs typeface="Arial"/>
                </a:rPr>
                <a:t>.</a:t>
              </a:r>
            </a:p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Another point… </a:t>
              </a:r>
              <a:r>
                <a:rPr lang="en-US" b="1" dirty="0">
                  <a:latin typeface="Arial"/>
                  <a:cs typeface="Arial"/>
                </a:rPr>
                <a:t>Another point</a:t>
              </a:r>
              <a:r>
                <a:rPr lang="en-US" b="1" dirty="0" smtClean="0">
                  <a:latin typeface="Arial"/>
                  <a:cs typeface="Arial"/>
                </a:rPr>
                <a:t>… </a:t>
              </a:r>
              <a:r>
                <a:rPr lang="en-US" b="1" dirty="0">
                  <a:latin typeface="Arial"/>
                  <a:cs typeface="Arial"/>
                </a:rPr>
                <a:t>Another point</a:t>
              </a:r>
              <a:r>
                <a:rPr lang="en-US" b="1" dirty="0" smtClean="0">
                  <a:latin typeface="Arial"/>
                  <a:cs typeface="Arial"/>
                </a:rPr>
                <a:t>…</a:t>
              </a:r>
              <a:r>
                <a:rPr lang="en-US" b="1" dirty="0">
                  <a:latin typeface="Arial"/>
                  <a:cs typeface="Arial"/>
                </a:rPr>
                <a:t>Another point…</a:t>
              </a:r>
            </a:p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Another point… Another point</a:t>
              </a:r>
              <a:r>
                <a:rPr lang="en-US" b="1" dirty="0" smtClean="0">
                  <a:latin typeface="Arial"/>
                  <a:cs typeface="Arial"/>
                </a:rPr>
                <a:t>…</a:t>
              </a:r>
              <a:r>
                <a:rPr lang="en-US" b="1" dirty="0">
                  <a:latin typeface="Arial"/>
                  <a:cs typeface="Arial"/>
                </a:rPr>
                <a:t>Another point… Another </a:t>
              </a:r>
              <a:r>
                <a:rPr lang="en-US" b="1" dirty="0" smtClean="0">
                  <a:latin typeface="Arial"/>
                  <a:cs typeface="Arial"/>
                </a:rPr>
                <a:t>point</a:t>
              </a:r>
              <a:endParaRPr lang="en-US" b="1" dirty="0" smtClean="0"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0351" y="4879268"/>
            <a:ext cx="8686799" cy="1597732"/>
            <a:chOff x="260351" y="4879268"/>
            <a:chExt cx="8686799" cy="1597732"/>
          </a:xfrm>
        </p:grpSpPr>
        <p:pic>
          <p:nvPicPr>
            <p:cNvPr id="5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338" y="4889500"/>
              <a:ext cx="5992812" cy="158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60351" y="4879268"/>
              <a:ext cx="2470150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solidFill>
                    <a:srgbClr val="000000"/>
                  </a:solidFill>
                  <a:latin typeface="Arial"/>
                  <a:cs typeface="Arial"/>
                </a:rPr>
                <a:t>“SB” model is not reliably detecting background.</a:t>
              </a:r>
            </a:p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solidFill>
                    <a:srgbClr val="000000"/>
                  </a:solidFill>
                  <a:latin typeface="Arial"/>
                  <a:cs typeface="Arial"/>
                </a:rPr>
                <a:t>Solution: transcribed data?</a:t>
              </a:r>
              <a:endParaRPr lang="en-US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Summary and Future Directions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59080" y="633047"/>
            <a:ext cx="8610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two-level HMM‑based ASL fingerspelling alphabet recognition system that trains gesture and background noise models </a:t>
            </a:r>
            <a:r>
              <a:rPr lang="en-US" sz="2400" b="1" dirty="0" smtClean="0">
                <a:latin typeface="Arial"/>
                <a:cs typeface="Arial"/>
              </a:rPr>
              <a:t>automatically: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Five essential parameters were tuned by cross-validation. 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Our best system configuration achieved a 2.0% error rate on an SD task, and a 46.8% error rate on an SI task.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C</a:t>
            </a:r>
            <a:r>
              <a:rPr lang="en-US" sz="2400" b="1" dirty="0" smtClean="0">
                <a:latin typeface="Arial"/>
                <a:cs typeface="Arial"/>
              </a:rPr>
              <a:t>urrently </a:t>
            </a:r>
            <a:r>
              <a:rPr lang="en-US" sz="2400" b="1" dirty="0">
                <a:latin typeface="Arial"/>
                <a:cs typeface="Arial"/>
              </a:rPr>
              <a:t>developing new architectures that perform improved segmentation. Both supervised and unsupervised methods will be employed. </a:t>
            </a:r>
            <a:endParaRPr lang="en-US" sz="2400" b="1" dirty="0" smtClean="0">
              <a:latin typeface="Arial"/>
              <a:cs typeface="Arial"/>
            </a:endParaRP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We expect performance to be significantly better on the SI task.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ll </a:t>
            </a:r>
            <a:r>
              <a:rPr lang="en-US" sz="2400" b="1" dirty="0">
                <a:latin typeface="Arial"/>
                <a:cs typeface="Arial"/>
              </a:rPr>
              <a:t>scripts, models, and data related to these experiments are available from our project web site: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latin typeface="Arial"/>
                <a:cs typeface="Arial"/>
                <a:hlinkClick r:id="rId2"/>
              </a:rPr>
              <a:t>http://www.isip.piconepress.com/projects/asl_fs.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85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Brief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Bibliography of Related Research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109"/>
          <p:cNvSpPr txBox="1">
            <a:spLocks noChangeArrowheads="1"/>
          </p:cNvSpPr>
          <p:nvPr/>
        </p:nvSpPr>
        <p:spPr>
          <a:xfrm>
            <a:off x="190939" y="702129"/>
            <a:ext cx="8694738" cy="5335302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marL="454025" indent="-454025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 smtClean="0">
                <a:latin typeface="Arial"/>
                <a:cs typeface="Arial"/>
              </a:rPr>
              <a:t>[1]	</a:t>
            </a:r>
            <a:r>
              <a:rPr lang="en-US" b="1" dirty="0">
                <a:latin typeface="Arial"/>
                <a:cs typeface="Arial"/>
              </a:rPr>
              <a:t>Picone, J., Lu, S., &amp; Harati, A. (2013). Hand Gesture Recognition Using Hidden Markov Models. IEEE Section Meeting, Northern Virginia. Arlington, Virginia, USA.</a:t>
            </a:r>
            <a:endParaRPr lang="en-US" b="1" dirty="0" smtClean="0">
              <a:latin typeface="Arial"/>
              <a:cs typeface="Arial"/>
            </a:endParaRPr>
          </a:p>
          <a:p>
            <a:pPr marL="454025" indent="-454025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 smtClean="0">
                <a:latin typeface="Arial"/>
                <a:cs typeface="Arial"/>
              </a:rPr>
              <a:t> [</a:t>
            </a:r>
            <a:r>
              <a:rPr lang="en-US" b="1" dirty="0" smtClean="0">
                <a:latin typeface="Arial"/>
                <a:cs typeface="Arial"/>
              </a:rPr>
              <a:t>2]	</a:t>
            </a:r>
            <a:r>
              <a:rPr lang="fr-FR" b="1" dirty="0" smtClean="0">
                <a:latin typeface="Arial"/>
                <a:cs typeface="Arial"/>
              </a:rPr>
              <a:t>Pugeault, N. &amp; </a:t>
            </a:r>
            <a:r>
              <a:rPr lang="fr-FR" b="1" dirty="0" err="1" smtClean="0">
                <a:latin typeface="Arial"/>
                <a:cs typeface="Arial"/>
              </a:rPr>
              <a:t>Bowden</a:t>
            </a:r>
            <a:r>
              <a:rPr lang="fr-FR" b="1" dirty="0" smtClean="0">
                <a:latin typeface="Arial"/>
                <a:cs typeface="Arial"/>
              </a:rPr>
              <a:t>, R. (2011). </a:t>
            </a:r>
            <a:r>
              <a:rPr lang="en-US" b="1" dirty="0" smtClean="0">
                <a:latin typeface="Arial"/>
                <a:cs typeface="Arial"/>
              </a:rPr>
              <a:t>Spelling</a:t>
            </a:r>
            <a:r>
              <a:rPr lang="fr-FR" b="1" dirty="0" smtClean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It Out: Real-time ASL </a:t>
            </a:r>
            <a:r>
              <a:rPr lang="fr-FR" b="1" dirty="0" err="1">
                <a:latin typeface="Arial"/>
                <a:cs typeface="Arial"/>
              </a:rPr>
              <a:t>Fingerspelling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the IEEE International </a:t>
            </a:r>
            <a:r>
              <a:rPr lang="fr-FR" b="1" i="1" dirty="0" err="1">
                <a:latin typeface="Arial"/>
                <a:cs typeface="Arial"/>
              </a:rPr>
              <a:t>Conference</a:t>
            </a:r>
            <a:r>
              <a:rPr lang="fr-FR" b="1" i="1" dirty="0">
                <a:latin typeface="Arial"/>
                <a:cs typeface="Arial"/>
              </a:rPr>
              <a:t> on Computer Vision </a:t>
            </a:r>
            <a:r>
              <a:rPr lang="fr-FR" b="1" i="1" dirty="0" smtClean="0">
                <a:latin typeface="Arial"/>
                <a:cs typeface="Arial"/>
              </a:rPr>
              <a:t>Workshops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1114–</a:t>
            </a:r>
            <a:r>
              <a:rPr lang="fr-FR" b="1" dirty="0" smtClean="0">
                <a:latin typeface="Arial"/>
                <a:cs typeface="Arial"/>
              </a:rPr>
              <a:t>1119). </a:t>
            </a:r>
            <a:r>
              <a:rPr lang="fr-FR" b="1" dirty="0">
                <a:latin typeface="Arial"/>
                <a:cs typeface="Arial"/>
              </a:rPr>
              <a:t>(</a:t>
            </a:r>
            <a:r>
              <a:rPr lang="fr-FR" b="1" dirty="0" err="1">
                <a:latin typeface="Arial"/>
                <a:cs typeface="Arial"/>
              </a:rPr>
              <a:t>available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err="1">
                <a:latin typeface="Arial"/>
                <a:cs typeface="Arial"/>
              </a:rPr>
              <a:t>at</a:t>
            </a:r>
            <a:r>
              <a:rPr lang="fr-FR" b="1" dirty="0">
                <a:latin typeface="Arial"/>
                <a:cs typeface="Arial"/>
              </a:rPr>
              <a:t>  </a:t>
            </a:r>
            <a:r>
              <a:rPr lang="fr-FR" b="1" i="1" dirty="0">
                <a:latin typeface="Arial"/>
                <a:cs typeface="Arial"/>
              </a:rPr>
              <a:t>http://</a:t>
            </a:r>
            <a:r>
              <a:rPr lang="fr-FR" b="1" i="1" dirty="0" err="1">
                <a:latin typeface="Arial"/>
                <a:cs typeface="Arial"/>
              </a:rPr>
              <a:t>info.ee.surrey.ac.uk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Personal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N.Pugeault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index.php?section</a:t>
            </a:r>
            <a:r>
              <a:rPr lang="fr-FR" b="1" i="1" dirty="0">
                <a:latin typeface="Arial"/>
                <a:cs typeface="Arial"/>
              </a:rPr>
              <a:t>=</a:t>
            </a:r>
            <a:r>
              <a:rPr lang="fr-FR" b="1" i="1" dirty="0" err="1">
                <a:latin typeface="Arial"/>
                <a:cs typeface="Arial"/>
              </a:rPr>
              <a:t>FingerSpellingDataset</a:t>
            </a:r>
            <a:r>
              <a:rPr lang="fr-FR" b="1" dirty="0">
                <a:latin typeface="Arial"/>
                <a:cs typeface="Arial"/>
              </a:rPr>
              <a:t>).</a:t>
            </a:r>
            <a:endParaRPr lang="en-US" b="1" dirty="0">
              <a:latin typeface="Arial"/>
              <a:cs typeface="Arial"/>
            </a:endParaRPr>
          </a:p>
          <a:p>
            <a:pPr marL="454025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[3]	</a:t>
            </a:r>
            <a:r>
              <a:rPr lang="fr-FR" b="1" dirty="0" smtClean="0">
                <a:latin typeface="Arial"/>
                <a:cs typeface="Arial"/>
              </a:rPr>
              <a:t>Vieriu</a:t>
            </a:r>
            <a:r>
              <a:rPr lang="fr-FR" b="1" dirty="0">
                <a:latin typeface="Arial"/>
                <a:cs typeface="Arial"/>
              </a:rPr>
              <a:t>, </a:t>
            </a:r>
            <a:r>
              <a:rPr lang="fr-FR" b="1" dirty="0" smtClean="0">
                <a:latin typeface="Arial"/>
                <a:cs typeface="Arial"/>
              </a:rPr>
              <a:t>R., Goras</a:t>
            </a:r>
            <a:r>
              <a:rPr lang="fr-FR" b="1" dirty="0">
                <a:latin typeface="Arial"/>
                <a:cs typeface="Arial"/>
              </a:rPr>
              <a:t>, </a:t>
            </a:r>
            <a:r>
              <a:rPr lang="fr-FR" b="1" dirty="0" smtClean="0">
                <a:latin typeface="Arial"/>
                <a:cs typeface="Arial"/>
              </a:rPr>
              <a:t>B. &amp; Goras, L. (2011). On </a:t>
            </a:r>
            <a:r>
              <a:rPr lang="fr-FR" b="1" dirty="0">
                <a:latin typeface="Arial"/>
                <a:cs typeface="Arial"/>
              </a:rPr>
              <a:t>HMM </a:t>
            </a:r>
            <a:r>
              <a:rPr lang="fr-FR" b="1" dirty="0" err="1">
                <a:latin typeface="Arial"/>
                <a:cs typeface="Arial"/>
              </a:rPr>
              <a:t>Static</a:t>
            </a:r>
            <a:r>
              <a:rPr lang="fr-FR" b="1" dirty="0">
                <a:latin typeface="Arial"/>
                <a:cs typeface="Arial"/>
              </a:rPr>
              <a:t> Hand </a:t>
            </a:r>
            <a:r>
              <a:rPr lang="fr-FR" b="1" dirty="0" err="1">
                <a:latin typeface="Arial"/>
                <a:cs typeface="Arial"/>
              </a:rPr>
              <a:t>Gesture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International Symposium on </a:t>
            </a:r>
            <a:r>
              <a:rPr lang="fr-FR" b="1" i="1" dirty="0" err="1">
                <a:latin typeface="Arial"/>
                <a:cs typeface="Arial"/>
              </a:rPr>
              <a:t>Signals</a:t>
            </a:r>
            <a:r>
              <a:rPr lang="fr-FR" b="1" i="1" dirty="0">
                <a:latin typeface="Arial"/>
                <a:cs typeface="Arial"/>
              </a:rPr>
              <a:t>, Circuits and </a:t>
            </a:r>
            <a:r>
              <a:rPr lang="fr-FR" b="1" i="1" dirty="0" err="1" smtClean="0">
                <a:latin typeface="Arial"/>
                <a:cs typeface="Arial"/>
              </a:rPr>
              <a:t>Systems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1–4). Iasi, </a:t>
            </a:r>
            <a:r>
              <a:rPr lang="fr-FR" b="1" dirty="0" smtClean="0">
                <a:latin typeface="Arial"/>
                <a:cs typeface="Arial"/>
              </a:rPr>
              <a:t>Romania.</a:t>
            </a:r>
            <a:endParaRPr lang="en-US" b="1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[4]	</a:t>
            </a:r>
            <a:r>
              <a:rPr lang="fr-FR" b="1" dirty="0" smtClean="0">
                <a:latin typeface="Arial"/>
                <a:cs typeface="Arial"/>
              </a:rPr>
              <a:t>Kaaniche, M. &amp; Bremond, F. (2009). </a:t>
            </a:r>
            <a:r>
              <a:rPr lang="fr-FR" b="1" dirty="0" err="1" smtClean="0">
                <a:latin typeface="Arial"/>
                <a:cs typeface="Arial"/>
              </a:rPr>
              <a:t>Tracking</a:t>
            </a:r>
            <a:r>
              <a:rPr lang="fr-FR" b="1" dirty="0" smtClean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HOG </a:t>
            </a:r>
            <a:r>
              <a:rPr lang="fr-FR" b="1" dirty="0" err="1">
                <a:latin typeface="Arial"/>
                <a:cs typeface="Arial"/>
              </a:rPr>
              <a:t>Descriptors</a:t>
            </a:r>
            <a:r>
              <a:rPr lang="fr-FR" b="1" dirty="0">
                <a:latin typeface="Arial"/>
                <a:cs typeface="Arial"/>
              </a:rPr>
              <a:t> for </a:t>
            </a:r>
            <a:r>
              <a:rPr lang="fr-FR" b="1" dirty="0" err="1">
                <a:latin typeface="Arial"/>
                <a:cs typeface="Arial"/>
              </a:rPr>
              <a:t>Gesture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the </a:t>
            </a:r>
            <a:r>
              <a:rPr lang="fr-FR" b="1" i="1" dirty="0" err="1">
                <a:latin typeface="Arial"/>
                <a:cs typeface="Arial"/>
              </a:rPr>
              <a:t>Sixth</a:t>
            </a:r>
            <a:r>
              <a:rPr lang="fr-FR" b="1" i="1" dirty="0">
                <a:latin typeface="Arial"/>
                <a:cs typeface="Arial"/>
              </a:rPr>
              <a:t> IEEE International </a:t>
            </a:r>
            <a:r>
              <a:rPr lang="fr-FR" b="1" i="1" dirty="0" err="1">
                <a:latin typeface="Arial"/>
                <a:cs typeface="Arial"/>
              </a:rPr>
              <a:t>Conference</a:t>
            </a:r>
            <a:r>
              <a:rPr lang="fr-FR" b="1" i="1" dirty="0">
                <a:latin typeface="Arial"/>
                <a:cs typeface="Arial"/>
              </a:rPr>
              <a:t> on Advanced </a:t>
            </a:r>
            <a:r>
              <a:rPr lang="fr-FR" b="1" i="1" dirty="0" err="1">
                <a:latin typeface="Arial"/>
                <a:cs typeface="Arial"/>
              </a:rPr>
              <a:t>Video</a:t>
            </a:r>
            <a:r>
              <a:rPr lang="fr-FR" b="1" i="1" dirty="0">
                <a:latin typeface="Arial"/>
                <a:cs typeface="Arial"/>
              </a:rPr>
              <a:t> and Signal </a:t>
            </a:r>
            <a:r>
              <a:rPr lang="fr-FR" b="1" i="1" dirty="0" err="1">
                <a:latin typeface="Arial"/>
                <a:cs typeface="Arial"/>
              </a:rPr>
              <a:t>Based</a:t>
            </a:r>
            <a:r>
              <a:rPr lang="fr-FR" b="1" i="1" dirty="0">
                <a:latin typeface="Arial"/>
                <a:cs typeface="Arial"/>
              </a:rPr>
              <a:t> </a:t>
            </a:r>
            <a:r>
              <a:rPr lang="fr-FR" b="1" i="1" dirty="0" smtClean="0">
                <a:latin typeface="Arial"/>
                <a:cs typeface="Arial"/>
              </a:rPr>
              <a:t>Surveillance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140–</a:t>
            </a:r>
            <a:r>
              <a:rPr lang="fr-FR" b="1" dirty="0" smtClean="0">
                <a:latin typeface="Arial"/>
                <a:cs typeface="Arial"/>
              </a:rPr>
              <a:t>145). Genova, </a:t>
            </a:r>
            <a:r>
              <a:rPr lang="fr-FR" b="1" dirty="0" err="1" smtClean="0">
                <a:latin typeface="Arial"/>
                <a:cs typeface="Arial"/>
              </a:rPr>
              <a:t>Italy</a:t>
            </a:r>
            <a:r>
              <a:rPr lang="fr-FR" b="1" dirty="0" smtClean="0">
                <a:latin typeface="Arial"/>
                <a:cs typeface="Arial"/>
              </a:rPr>
              <a:t>.</a:t>
            </a:r>
            <a:endParaRPr lang="fr-FR" b="1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[5]</a:t>
            </a:r>
            <a:r>
              <a:rPr lang="en-US" b="1" i="1" dirty="0">
                <a:latin typeface="Arial"/>
                <a:cs typeface="Arial"/>
              </a:rPr>
              <a:t>	</a:t>
            </a:r>
            <a:r>
              <a:rPr lang="en-US" b="1" dirty="0" err="1">
                <a:latin typeface="Arial"/>
                <a:cs typeface="Arial"/>
              </a:rPr>
              <a:t>Wachs</a:t>
            </a:r>
            <a:r>
              <a:rPr lang="en-US" b="1" dirty="0">
                <a:latin typeface="Arial"/>
                <a:cs typeface="Arial"/>
              </a:rPr>
              <a:t>, J. P., </a:t>
            </a:r>
            <a:r>
              <a:rPr lang="en-US" b="1" dirty="0" err="1">
                <a:latin typeface="Arial"/>
                <a:cs typeface="Arial"/>
              </a:rPr>
              <a:t>Kölsch</a:t>
            </a:r>
            <a:r>
              <a:rPr lang="en-US" b="1" dirty="0">
                <a:latin typeface="Arial"/>
                <a:cs typeface="Arial"/>
              </a:rPr>
              <a:t>, M., Stern, H., &amp; </a:t>
            </a:r>
            <a:r>
              <a:rPr lang="en-US" b="1" dirty="0" err="1">
                <a:latin typeface="Arial"/>
                <a:cs typeface="Arial"/>
              </a:rPr>
              <a:t>Edan</a:t>
            </a:r>
            <a:r>
              <a:rPr lang="en-US" b="1" dirty="0">
                <a:latin typeface="Arial"/>
                <a:cs typeface="Arial"/>
              </a:rPr>
              <a:t>, Y. (2011). </a:t>
            </a:r>
            <a:r>
              <a:rPr lang="en-US" b="1" dirty="0" smtClean="0">
                <a:latin typeface="Arial"/>
                <a:cs typeface="Arial"/>
              </a:rPr>
              <a:t>Vision-based </a:t>
            </a:r>
            <a:r>
              <a:rPr lang="en-US" b="1" dirty="0">
                <a:latin typeface="Arial"/>
                <a:cs typeface="Arial"/>
              </a:rPr>
              <a:t>Hand-gesture </a:t>
            </a:r>
            <a:r>
              <a:rPr lang="en-US" b="1" dirty="0" smtClean="0">
                <a:latin typeface="Arial"/>
                <a:cs typeface="Arial"/>
              </a:rPr>
              <a:t>Applications</a:t>
            </a:r>
            <a:r>
              <a:rPr lang="en-US" b="1" dirty="0">
                <a:latin typeface="Arial"/>
                <a:cs typeface="Arial"/>
              </a:rPr>
              <a:t>.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i="1" dirty="0">
                <a:latin typeface="Arial"/>
                <a:cs typeface="Arial"/>
              </a:rPr>
              <a:t>Communications of the ACM</a:t>
            </a:r>
            <a:r>
              <a:rPr lang="en-US" b="1" dirty="0">
                <a:latin typeface="Arial"/>
                <a:cs typeface="Arial"/>
              </a:rPr>
              <a:t>, 54(2), 60–71.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4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Demonstration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" name="图片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" y="880480"/>
            <a:ext cx="7721601" cy="506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048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Project Web Site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3-07-14 at 12.49.13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72" y="760535"/>
            <a:ext cx="6060727" cy="565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6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Biography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729939"/>
            <a:ext cx="5679790" cy="353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>
              <a:spcAft>
                <a:spcPts val="1200"/>
              </a:spcAft>
              <a:tabLst>
                <a:tab pos="3376613" algn="r"/>
              </a:tabLst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Shuang Lu received her BS in Electrical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Engineering in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2008 and her MSEE in 2010, both from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Jiangnan University,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located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Wuxi, Jiangsu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Province, China.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… say something about your MS thesis or significant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project…… say something about your MS thesis or significant project…</a:t>
            </a:r>
          </a:p>
          <a:p>
            <a:pPr algn="just">
              <a:spcAft>
                <a:spcPts val="1200"/>
              </a:spcAft>
              <a:tabLst>
                <a:tab pos="3376613" algn="r"/>
              </a:tabLst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She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is currently pursuing a PhD in Electrical Engineering in the Department of Electrical and Computer Engineering at Temple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University in Philadelphia, Pennsylvania, USA, where she works as a teaching assistant responsible for the entry-level analog and digital electronics laboratories.</a:t>
            </a:r>
            <a:endParaRPr lang="en-US" b="1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7013" y="4451058"/>
            <a:ext cx="8672512" cy="203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>
              <a:spcAft>
                <a:spcPts val="1200"/>
              </a:spcAft>
              <a:tabLst>
                <a:tab pos="3376613" algn="r"/>
              </a:tabLst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Ms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. Lu’s primary research interests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are object tracking, gesture recognition and ASL fingerspelling recognition.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[… say something about the focus of your </a:t>
            </a:r>
            <a:r>
              <a:rPr lang="en-US" b="1" dirty="0" err="1" smtClean="0">
                <a:solidFill>
                  <a:prstClr val="black"/>
                </a:solidFill>
                <a:latin typeface="Arial"/>
                <a:cs typeface="Arial"/>
              </a:rPr>
              <a:t>disseration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…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.] [… say something about the focus of your </a:t>
            </a:r>
            <a:r>
              <a:rPr lang="en-US" b="1" dirty="0" err="1">
                <a:solidFill>
                  <a:prstClr val="black"/>
                </a:solidFill>
                <a:latin typeface="Arial"/>
                <a:cs typeface="Arial"/>
              </a:rPr>
              <a:t>disseration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….]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She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has published 2 journal papers and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 peer-reviewed conference papers. She is a student member of the IEEE, as well as a member of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the Society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of Woman Engineers (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SWE). (Are you not a member of Etta Kappa Nu?) … one sentence about your artistic interests and hobbies…</a:t>
            </a:r>
            <a:endParaRPr lang="en-US" b="1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51" y="703385"/>
            <a:ext cx="2588674" cy="3451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22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532" y="663728"/>
            <a:ext cx="8680826" cy="5632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Advanced gaming interfaces </a:t>
            </a:r>
            <a:r>
              <a:rPr lang="en-US" sz="2400" b="1" dirty="0" smtClean="0">
                <a:latin typeface="Arial"/>
                <a:cs typeface="Arial"/>
              </a:rPr>
              <a:t>have </a:t>
            </a:r>
            <a:r>
              <a:rPr lang="en-US" sz="2400" b="1" dirty="0">
                <a:latin typeface="Arial"/>
                <a:cs typeface="Arial"/>
              </a:rPr>
              <a:t>generated renewed interest in hand gesture recognition as an ideal interface for human computer </a:t>
            </a:r>
            <a:r>
              <a:rPr lang="en-US" sz="2400" b="1" dirty="0" smtClean="0">
                <a:latin typeface="Arial"/>
                <a:cs typeface="Arial"/>
              </a:rPr>
              <a:t>interaction.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Signer-independent </a:t>
            </a:r>
            <a:r>
              <a:rPr lang="en-US" sz="2400" b="1" dirty="0">
                <a:latin typeface="Arial"/>
                <a:cs typeface="Arial"/>
              </a:rPr>
              <a:t>(SI) fingerspelling alphabet recognition is a very challenging task due to a number of factors including the large number of similar gestures, hand orientation and cluttered </a:t>
            </a:r>
            <a:r>
              <a:rPr lang="en-US" sz="2400" b="1" dirty="0" smtClean="0">
                <a:latin typeface="Arial"/>
                <a:cs typeface="Arial"/>
              </a:rPr>
              <a:t>background.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We </a:t>
            </a:r>
            <a:r>
              <a:rPr lang="en-US" sz="2400" b="1" dirty="0">
                <a:latin typeface="Arial"/>
                <a:cs typeface="Arial"/>
              </a:rPr>
              <a:t>propose a novel framework that uses a two-level hidden Markov model (HMM) that can recognize each gesture as a sequence of sub-units and performs integrated segmentation and </a:t>
            </a:r>
            <a:r>
              <a:rPr lang="en-US" sz="2400" b="1" dirty="0" smtClean="0">
                <a:latin typeface="Arial"/>
                <a:cs typeface="Arial"/>
              </a:rPr>
              <a:t>recognition.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We </a:t>
            </a:r>
            <a:r>
              <a:rPr lang="en-US" sz="2400" b="1" dirty="0">
                <a:latin typeface="Arial"/>
                <a:cs typeface="Arial"/>
              </a:rPr>
              <a:t>present results on signer-dependent (SD) and signer-independent (SI) tasks for the ASL Fingerspelling Dataset: error rates of 2.0% and 46.8% respectively. </a:t>
            </a:r>
          </a:p>
        </p:txBody>
      </p:sp>
    </p:spTree>
    <p:extLst>
      <p:ext uri="{BB962C8B-B14F-4D97-AF65-F5344CB8AC3E}">
        <p14:creationId xmlns:p14="http://schemas.microsoft.com/office/powerpoint/2010/main" val="232552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820" y="796606"/>
            <a:ext cx="4319816" cy="3262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1775">
              <a:spcAft>
                <a:spcPts val="24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Primary </a:t>
            </a:r>
            <a:r>
              <a:rPr lang="en-US" sz="2400" b="1" dirty="0">
                <a:latin typeface="Arial"/>
                <a:cs typeface="Arial"/>
              </a:rPr>
              <a:t>mode of communication for </a:t>
            </a:r>
            <a:r>
              <a:rPr lang="en-US" sz="2400" b="1" dirty="0" smtClean="0">
                <a:latin typeface="Arial"/>
                <a:cs typeface="Arial"/>
              </a:rPr>
              <a:t>over </a:t>
            </a:r>
            <a:r>
              <a:rPr lang="en-US" sz="2400" b="1" i="1" dirty="0" smtClean="0">
                <a:latin typeface="Arial"/>
                <a:cs typeface="Arial"/>
              </a:rPr>
              <a:t>500,000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people </a:t>
            </a:r>
            <a:r>
              <a:rPr lang="en-US" sz="2400" b="1" dirty="0" smtClean="0">
                <a:latin typeface="Arial"/>
                <a:cs typeface="Arial"/>
              </a:rPr>
              <a:t>in North America alone.</a:t>
            </a:r>
          </a:p>
          <a:p>
            <a:pPr marL="231775" indent="-231775">
              <a:spcAft>
                <a:spcPts val="24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In </a:t>
            </a:r>
            <a:r>
              <a:rPr lang="en-US" sz="2400" b="1" dirty="0">
                <a:latin typeface="Arial"/>
                <a:cs typeface="Arial"/>
              </a:rPr>
              <a:t>a typical communication, </a:t>
            </a:r>
            <a:r>
              <a:rPr lang="en-US" sz="2400" b="1" i="1" dirty="0">
                <a:latin typeface="Arial"/>
                <a:cs typeface="Arial"/>
              </a:rPr>
              <a:t>10%</a:t>
            </a:r>
            <a:r>
              <a:rPr lang="en-US" sz="2400" b="1" dirty="0">
                <a:latin typeface="Arial"/>
                <a:cs typeface="Arial"/>
              </a:rPr>
              <a:t> to </a:t>
            </a:r>
            <a:r>
              <a:rPr lang="en-US" sz="2400" b="1" i="1" dirty="0">
                <a:latin typeface="Arial"/>
                <a:cs typeface="Arial"/>
              </a:rPr>
              <a:t>15%</a:t>
            </a:r>
            <a:r>
              <a:rPr lang="en-US" sz="2400" b="1" dirty="0">
                <a:latin typeface="Arial"/>
                <a:cs typeface="Arial"/>
              </a:rPr>
              <a:t> of the words are signed by fingerspelling of alphabet signs. </a:t>
            </a:r>
            <a:endParaRPr lang="en-US" sz="2400" b="1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American Sign Language (ASL) Recognition</a:t>
            </a:r>
            <a:endParaRPr lang="en-US" dirty="0"/>
          </a:p>
        </p:txBody>
      </p:sp>
      <p:pic>
        <p:nvPicPr>
          <p:cNvPr id="6" name="Picture 6" descr="signlanguagea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779" y="802422"/>
            <a:ext cx="3659073" cy="304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25860" y="4268703"/>
            <a:ext cx="84201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just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Similar to written English, the one-handed Latin alphabet in ASL consists of </a:t>
            </a:r>
            <a:r>
              <a:rPr lang="en-US" sz="2400" b="1" i="1" dirty="0">
                <a:latin typeface="Arial"/>
                <a:cs typeface="Arial"/>
              </a:rPr>
              <a:t>26</a:t>
            </a:r>
            <a:r>
              <a:rPr lang="en-US" sz="2400" b="1" dirty="0">
                <a:latin typeface="Arial"/>
                <a:cs typeface="Arial"/>
              </a:rPr>
              <a:t> hand gestures.</a:t>
            </a:r>
          </a:p>
          <a:p>
            <a:pPr marL="231775" indent="-231775" algn="just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The </a:t>
            </a:r>
            <a:r>
              <a:rPr lang="en-US" sz="2400" b="1" dirty="0">
                <a:latin typeface="Arial"/>
                <a:cs typeface="Arial"/>
              </a:rPr>
              <a:t>objective of our work is to classify </a:t>
            </a:r>
            <a:r>
              <a:rPr lang="en-US" sz="2400" b="1" i="1" dirty="0">
                <a:latin typeface="Arial"/>
                <a:cs typeface="Arial"/>
              </a:rPr>
              <a:t>24</a:t>
            </a:r>
            <a:r>
              <a:rPr lang="en-US" sz="2400" b="1" dirty="0">
                <a:latin typeface="Arial"/>
                <a:cs typeface="Arial"/>
              </a:rPr>
              <a:t> ASL alphabet signs from a </a:t>
            </a:r>
            <a:r>
              <a:rPr lang="en-US" sz="2400" b="1" dirty="0">
                <a:solidFill>
                  <a:srgbClr val="333399"/>
                </a:solidFill>
                <a:latin typeface="Arial"/>
                <a:cs typeface="Arial"/>
              </a:rPr>
              <a:t>static 2D image </a:t>
            </a:r>
            <a:r>
              <a:rPr lang="en-US" sz="2400" b="1" dirty="0">
                <a:latin typeface="Arial"/>
                <a:cs typeface="Arial"/>
              </a:rPr>
              <a:t>(we exclude </a:t>
            </a:r>
            <a:r>
              <a:rPr lang="en-US" sz="2400" b="1" i="1" dirty="0">
                <a:latin typeface="Arial"/>
                <a:cs typeface="Arial"/>
              </a:rPr>
              <a:t>“J”</a:t>
            </a:r>
            <a:r>
              <a:rPr lang="en-US" sz="2400" b="1" dirty="0">
                <a:latin typeface="Arial"/>
                <a:cs typeface="Arial"/>
              </a:rPr>
              <a:t> and </a:t>
            </a:r>
            <a:r>
              <a:rPr lang="en-US" sz="2400" b="1" i="1" dirty="0">
                <a:latin typeface="Arial"/>
                <a:cs typeface="Arial"/>
              </a:rPr>
              <a:t>“Z”</a:t>
            </a:r>
            <a:r>
              <a:rPr lang="en-US" sz="2400" b="1" dirty="0">
                <a:latin typeface="Arial"/>
                <a:cs typeface="Arial"/>
              </a:rPr>
              <a:t> because they are dynamic hand gestures).</a:t>
            </a:r>
          </a:p>
        </p:txBody>
      </p:sp>
    </p:spTree>
    <p:extLst>
      <p:ext uri="{BB962C8B-B14F-4D97-AF65-F5344CB8AC3E}">
        <p14:creationId xmlns:p14="http://schemas.microsoft.com/office/powerpoint/2010/main" val="193496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t="1707" r="5721" b="4354"/>
          <a:stretch/>
        </p:blipFill>
        <p:spPr>
          <a:xfrm>
            <a:off x="3918581" y="685800"/>
            <a:ext cx="4920619" cy="5703134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5161" y="916257"/>
            <a:ext cx="3743420" cy="5078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Similar shapes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(e.g., “</a:t>
            </a:r>
            <a:r>
              <a:rPr lang="en-US" b="1" i="1" dirty="0" smtClean="0">
                <a:latin typeface="Arial"/>
                <a:cs typeface="Arial"/>
              </a:rPr>
              <a:t>r</a:t>
            </a:r>
            <a:r>
              <a:rPr lang="en-US" b="1" dirty="0" smtClean="0">
                <a:latin typeface="Arial"/>
                <a:cs typeface="Arial"/>
              </a:rPr>
              <a:t>” vs. “</a:t>
            </a:r>
            <a:r>
              <a:rPr lang="en-US" b="1" i="1" dirty="0" smtClean="0">
                <a:latin typeface="Arial"/>
                <a:cs typeface="Arial"/>
              </a:rPr>
              <a:t>u</a:t>
            </a:r>
            <a:r>
              <a:rPr lang="en-US" b="1" dirty="0" smtClean="0">
                <a:latin typeface="Arial"/>
                <a:cs typeface="Arial"/>
              </a:rPr>
              <a:t>”)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Separation of  hand from background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Hand and background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Hand and arm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Background occurs within a hand shape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Rotation, magnification, perspective, lighting, complex backgrounds, skin color, …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Signer independent (SI) vs.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signer dependent (SD)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ASL Still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hallenging </a:t>
            </a:r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606327" y="1676452"/>
            <a:ext cx="3972104" cy="873721"/>
            <a:chOff x="3650717" y="1727085"/>
            <a:chExt cx="3972104" cy="873721"/>
          </a:xfrm>
        </p:grpSpPr>
        <p:sp>
          <p:nvSpPr>
            <p:cNvPr id="9" name="Rectangle 8"/>
            <p:cNvSpPr/>
            <p:nvPr/>
          </p:nvSpPr>
          <p:spPr>
            <a:xfrm>
              <a:off x="7093717" y="172708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650717" y="1920706"/>
              <a:ext cx="3443000" cy="680100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606327" y="1349829"/>
            <a:ext cx="1721500" cy="1801905"/>
            <a:chOff x="3606327" y="1533465"/>
            <a:chExt cx="1535856" cy="1661811"/>
          </a:xfrm>
        </p:grpSpPr>
        <p:sp>
          <p:nvSpPr>
            <p:cNvPr id="10" name="Rectangle 9"/>
            <p:cNvSpPr/>
            <p:nvPr/>
          </p:nvSpPr>
          <p:spPr>
            <a:xfrm>
              <a:off x="4613079" y="153346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606327" y="1727085"/>
              <a:ext cx="1006752" cy="1468191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06327" y="4082293"/>
            <a:ext cx="4433447" cy="1055247"/>
            <a:chOff x="3606327" y="4082293"/>
            <a:chExt cx="4433447" cy="1055247"/>
          </a:xfrm>
        </p:grpSpPr>
        <p:sp>
          <p:nvSpPr>
            <p:cNvPr id="18" name="Rectangle 17"/>
            <p:cNvSpPr/>
            <p:nvPr/>
          </p:nvSpPr>
          <p:spPr>
            <a:xfrm>
              <a:off x="7510670" y="4750301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endCxn id="18" idx="1"/>
            </p:cNvCxnSpPr>
            <p:nvPr/>
          </p:nvCxnSpPr>
          <p:spPr>
            <a:xfrm>
              <a:off x="3606327" y="4082293"/>
              <a:ext cx="3904343" cy="861628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338284" y="854318"/>
            <a:ext cx="1316794" cy="658987"/>
            <a:chOff x="2338284" y="854318"/>
            <a:chExt cx="1316794" cy="658987"/>
          </a:xfrm>
        </p:grpSpPr>
        <p:pic>
          <p:nvPicPr>
            <p:cNvPr id="7" name="Picture 6" descr="Screen Shot 2013-05-30 at 8.29.14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284" y="862891"/>
              <a:ext cx="578146" cy="6504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Screen Shot 2013-05-30 at 8.29.27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352" y="854318"/>
              <a:ext cx="748726" cy="6589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3516836" y="1920704"/>
            <a:ext cx="1585030" cy="3557581"/>
            <a:chOff x="3606327" y="-1586477"/>
            <a:chExt cx="1585030" cy="3557581"/>
          </a:xfrm>
        </p:grpSpPr>
        <p:sp>
          <p:nvSpPr>
            <p:cNvPr id="22" name="Rectangle 21"/>
            <p:cNvSpPr/>
            <p:nvPr/>
          </p:nvSpPr>
          <p:spPr>
            <a:xfrm>
              <a:off x="4572762" y="1411731"/>
              <a:ext cx="618595" cy="559373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endCxn id="22" idx="1"/>
            </p:cNvCxnSpPr>
            <p:nvPr/>
          </p:nvCxnSpPr>
          <p:spPr>
            <a:xfrm>
              <a:off x="3606327" y="-1586477"/>
              <a:ext cx="966435" cy="3277895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315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Architecture: Two-Level Hidden Markov Model</a:t>
            </a:r>
            <a:endParaRPr lang="en-US" dirty="0"/>
          </a:p>
        </p:txBody>
      </p:sp>
      <p:pic>
        <p:nvPicPr>
          <p:cNvPr id="16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54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</a:t>
            </a:r>
            <a:r>
              <a:rPr lang="en-US" dirty="0"/>
              <a:t>: </a:t>
            </a:r>
            <a:r>
              <a:rPr lang="en-US" dirty="0" smtClean="0"/>
              <a:t>Histogram </a:t>
            </a:r>
            <a:r>
              <a:rPr lang="en-US" dirty="0"/>
              <a:t>of Oriented Gradient (HOG) </a:t>
            </a:r>
          </a:p>
        </p:txBody>
      </p:sp>
      <p:pic>
        <p:nvPicPr>
          <p:cNvPr id="4" name="图片 18" descr="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3" y="820992"/>
            <a:ext cx="4261700" cy="2575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5862" y="4083600"/>
            <a:ext cx="8750980" cy="25545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Arial"/>
                <a:cs typeface="Arial"/>
              </a:rPr>
              <a:t>Benefits: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Illumination invariance due to the normalization of the gradient of the intensity values within a window.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Emphasizes edges by the use of an intensity gradient calculation.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Less sensitive to background details because the features use a distribution rather than a spatially-organized signal.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5780" y="645474"/>
            <a:ext cx="4361062" cy="2923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lvl="0" indent="-231775">
              <a:spcAft>
                <a:spcPts val="10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Gradient intensity and orientation:</a:t>
            </a:r>
            <a:endParaRPr lang="en-US" b="1" dirty="0">
              <a:latin typeface="Arial"/>
              <a:cs typeface="Arial"/>
            </a:endParaRPr>
          </a:p>
          <a:p>
            <a:pPr marL="231775" indent="-231775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In </a:t>
            </a:r>
            <a:r>
              <a:rPr lang="en-US" b="1" dirty="0">
                <a:latin typeface="Arial"/>
                <a:cs typeface="Arial"/>
              </a:rPr>
              <a:t>every </a:t>
            </a:r>
            <a:r>
              <a:rPr lang="en-US" b="1" dirty="0" smtClean="0">
                <a:latin typeface="Arial"/>
                <a:cs typeface="Arial"/>
              </a:rPr>
              <a:t>window, separate </a:t>
            </a:r>
            <a:r>
              <a:rPr lang="en-US" b="1" i="1" dirty="0">
                <a:latin typeface="Arial"/>
                <a:cs typeface="Arial"/>
              </a:rPr>
              <a:t>A(x, y) </a:t>
            </a:r>
            <a:r>
              <a:rPr lang="en-US" b="1" dirty="0" smtClean="0">
                <a:latin typeface="Arial"/>
                <a:cs typeface="Arial"/>
              </a:rPr>
              <a:t>(from </a:t>
            </a:r>
            <a:r>
              <a:rPr lang="en-US" b="1" i="1" dirty="0" smtClean="0">
                <a:latin typeface="Arial"/>
                <a:cs typeface="Arial"/>
              </a:rPr>
              <a:t>0</a:t>
            </a:r>
            <a:r>
              <a:rPr lang="en-US" b="1" dirty="0" smtClean="0">
                <a:latin typeface="Arial"/>
                <a:cs typeface="Arial"/>
              </a:rPr>
              <a:t> to </a:t>
            </a:r>
            <a:r>
              <a:rPr lang="en-US" b="1" i="1" dirty="0" smtClean="0">
                <a:latin typeface="Arial"/>
                <a:cs typeface="Arial"/>
              </a:rPr>
              <a:t>2π</a:t>
            </a:r>
            <a:r>
              <a:rPr lang="en-US" b="1" dirty="0" smtClean="0">
                <a:latin typeface="Arial"/>
                <a:cs typeface="Arial"/>
              </a:rPr>
              <a:t>) into </a:t>
            </a:r>
            <a:r>
              <a:rPr lang="en-US" b="1" dirty="0">
                <a:latin typeface="Arial"/>
                <a:cs typeface="Arial"/>
              </a:rPr>
              <a:t>9 </a:t>
            </a:r>
            <a:r>
              <a:rPr lang="en-US" b="1" dirty="0" smtClean="0">
                <a:latin typeface="Arial"/>
                <a:cs typeface="Arial"/>
              </a:rPr>
              <a:t>regions; sum all </a:t>
            </a:r>
            <a:r>
              <a:rPr lang="en-US" b="1" i="1" dirty="0" smtClean="0">
                <a:latin typeface="Arial"/>
                <a:cs typeface="Arial"/>
              </a:rPr>
              <a:t>G(x, y) </a:t>
            </a:r>
            <a:r>
              <a:rPr lang="en-US" b="1" dirty="0" smtClean="0">
                <a:latin typeface="Arial"/>
                <a:cs typeface="Arial"/>
              </a:rPr>
              <a:t>within the same region.</a:t>
            </a:r>
            <a:endParaRPr lang="en-US" b="1" dirty="0">
              <a:latin typeface="Arial"/>
              <a:cs typeface="Arial"/>
            </a:endParaRPr>
          </a:p>
          <a:p>
            <a:pPr marL="231775" lvl="0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Normalize features </a:t>
            </a:r>
            <a:r>
              <a:rPr lang="en-US" b="1" dirty="0">
                <a:latin typeface="Arial"/>
                <a:cs typeface="Arial"/>
              </a:rPr>
              <a:t>inside </a:t>
            </a:r>
            <a:r>
              <a:rPr lang="en-US" b="1" dirty="0" smtClean="0">
                <a:latin typeface="Arial"/>
                <a:cs typeface="Arial"/>
              </a:rPr>
              <a:t>each block: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70532"/>
              </p:ext>
            </p:extLst>
          </p:nvPr>
        </p:nvGraphicFramePr>
        <p:xfrm>
          <a:off x="5522271" y="1905899"/>
          <a:ext cx="2379772" cy="29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name="Equation" r:id="rId4" imgW="1765080" imgH="215640" progId="Equation.DSMT4">
                  <p:embed/>
                </p:oleObj>
              </mc:Choice>
              <mc:Fallback>
                <p:oleObj name="Equation" r:id="rId4" imgW="1765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2271" y="1905899"/>
                        <a:ext cx="2379772" cy="291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15706"/>
              </p:ext>
            </p:extLst>
          </p:nvPr>
        </p:nvGraphicFramePr>
        <p:xfrm>
          <a:off x="5552508" y="1550415"/>
          <a:ext cx="2135932" cy="35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" name="Equation" r:id="rId6" imgW="1739880" imgH="291960" progId="Equation.DSMT4">
                  <p:embed/>
                </p:oleObj>
              </mc:Choice>
              <mc:Fallback>
                <p:oleObj name="Equation" r:id="rId6" imgW="17398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52508" y="1550415"/>
                        <a:ext cx="2135932" cy="35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48979"/>
              </p:ext>
            </p:extLst>
          </p:nvPr>
        </p:nvGraphicFramePr>
        <p:xfrm>
          <a:off x="5476541" y="1045278"/>
          <a:ext cx="2131267" cy="24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Equation" r:id="rId8" imgW="1688760" imgH="190440" progId="Equation.DSMT4">
                  <p:embed/>
                </p:oleObj>
              </mc:Choice>
              <mc:Fallback>
                <p:oleObj name="Equation" r:id="rId8" imgW="1688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76541" y="1045278"/>
                        <a:ext cx="2131267" cy="24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03634"/>
              </p:ext>
            </p:extLst>
          </p:nvPr>
        </p:nvGraphicFramePr>
        <p:xfrm>
          <a:off x="5471877" y="1282542"/>
          <a:ext cx="2135931" cy="27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Equation" r:id="rId10" imgW="1701720" imgH="215640" progId="Equation.DSMT4">
                  <p:embed/>
                </p:oleObj>
              </mc:Choice>
              <mc:Fallback>
                <p:oleObj name="Equation" r:id="rId10" imgW="1701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71877" y="1282542"/>
                        <a:ext cx="2135931" cy="270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533186"/>
              </p:ext>
            </p:extLst>
          </p:nvPr>
        </p:nvGraphicFramePr>
        <p:xfrm>
          <a:off x="5684838" y="3557588"/>
          <a:ext cx="13906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" name="Equation" r:id="rId12" imgW="977900" imgH="457200" progId="Equation.DSMT4">
                  <p:embed/>
                </p:oleObj>
              </mc:Choice>
              <mc:Fallback>
                <p:oleObj name="Equation" r:id="rId12" imgW="977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84838" y="3557588"/>
                        <a:ext cx="1390650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31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42" y="3994571"/>
            <a:ext cx="2206570" cy="2389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Architecture: Two-Levels of Hidden Markov Models</a:t>
            </a:r>
            <a:endParaRPr lang="en-US" dirty="0"/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2" name="Arc 11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ASL Fingerspelling Corpus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112" y="764968"/>
            <a:ext cx="8723730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24 </a:t>
            </a:r>
            <a:r>
              <a:rPr lang="en-US" b="1" dirty="0">
                <a:latin typeface="Arial"/>
                <a:cs typeface="Arial"/>
              </a:rPr>
              <a:t>static </a:t>
            </a:r>
            <a:r>
              <a:rPr lang="en-US" b="1" dirty="0" smtClean="0">
                <a:latin typeface="Arial"/>
                <a:cs typeface="Arial"/>
              </a:rPr>
              <a:t>gestures </a:t>
            </a:r>
            <a:r>
              <a:rPr lang="en-US" b="1" dirty="0">
                <a:latin typeface="Arial"/>
                <a:cs typeface="Arial"/>
              </a:rPr>
              <a:t>(excluding letters </a:t>
            </a:r>
            <a:r>
              <a:rPr lang="en-US" b="1" dirty="0" smtClean="0">
                <a:latin typeface="Arial"/>
                <a:cs typeface="Arial"/>
              </a:rPr>
              <a:t>”</a:t>
            </a:r>
            <a:r>
              <a:rPr lang="en-US" b="1" i="1" dirty="0" smtClean="0">
                <a:latin typeface="Arial"/>
                <a:cs typeface="Arial"/>
              </a:rPr>
              <a:t>J”</a:t>
            </a:r>
            <a:r>
              <a:rPr lang="en-US" b="1" dirty="0">
                <a:latin typeface="Arial"/>
                <a:cs typeface="Arial"/>
              </a:rPr>
              <a:t> and </a:t>
            </a:r>
            <a:r>
              <a:rPr lang="en-US" b="1" dirty="0" smtClean="0">
                <a:latin typeface="Arial"/>
                <a:cs typeface="Arial"/>
              </a:rPr>
              <a:t>”Z”)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5 subsets from 4 subjects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More than 500 images per sign per subject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A total of 60,000 images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031" name="Picture 7" descr="C:\Users\Shuang Lu\Desktop\Untitle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2380344"/>
            <a:ext cx="6340929" cy="376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14898" y="2670629"/>
            <a:ext cx="22219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Similar gestures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Different image sizes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Face occlusion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Changes in illumination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Variations in signers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Sign rotation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62173" y="2670629"/>
            <a:ext cx="725714" cy="609600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/>
          <p:cNvSpPr/>
          <p:nvPr/>
        </p:nvSpPr>
        <p:spPr>
          <a:xfrm>
            <a:off x="2954564" y="2678056"/>
            <a:ext cx="2227036" cy="609600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/>
          <p:cNvSpPr/>
          <p:nvPr/>
        </p:nvSpPr>
        <p:spPr>
          <a:xfrm>
            <a:off x="3570515" y="3942300"/>
            <a:ext cx="1146629" cy="609600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/>
          <p:cNvSpPr/>
          <p:nvPr/>
        </p:nvSpPr>
        <p:spPr>
          <a:xfrm>
            <a:off x="5762173" y="3382305"/>
            <a:ext cx="409574" cy="2685911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/>
          <p:cNvSpPr/>
          <p:nvPr/>
        </p:nvSpPr>
        <p:spPr>
          <a:xfrm>
            <a:off x="2057399" y="2762250"/>
            <a:ext cx="485775" cy="3305966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2961803" y="3946584"/>
            <a:ext cx="512918" cy="2121632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6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2" grpId="0" animBg="1"/>
      <p:bldP spid="30" grpId="0" animBg="1"/>
      <p:bldP spid="31" grpId="0" animBg="1"/>
      <p:bldP spid="32" grpId="0" animBg="1"/>
      <p:bldP spid="3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Parameter Tuning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8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as a function of the frame/window size</a:t>
            </a:r>
            <a:endParaRPr lang="en-US" b="1" dirty="0">
              <a:latin typeface="Arial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645238"/>
              </p:ext>
            </p:extLst>
          </p:nvPr>
        </p:nvGraphicFramePr>
        <p:xfrm>
          <a:off x="381000" y="1463043"/>
          <a:ext cx="3500438" cy="173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688"/>
                <a:gridCol w="968375"/>
                <a:gridCol w="968375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(N)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(M)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% Overlap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(%)</a:t>
                      </a: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75%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67%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62914"/>
              </p:ext>
            </p:extLst>
          </p:nvPr>
        </p:nvGraphicFramePr>
        <p:xfrm>
          <a:off x="381000" y="3825875"/>
          <a:ext cx="4381500" cy="255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/>
                <a:gridCol w="825500"/>
              </a:tblGrid>
              <a:tr h="269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 Parameter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Value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HOG Bins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Sub-gesture Segments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Per Sub-gesture Model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Long Background (LB)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Short Background (SB)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LB/SB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32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548367"/>
              </p:ext>
            </p:extLst>
          </p:nvPr>
        </p:nvGraphicFramePr>
        <p:xfrm>
          <a:off x="6143626" y="1479834"/>
          <a:ext cx="1936749" cy="190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4"/>
                <a:gridCol w="1031875"/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Mixtures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Rate (%)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6.8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657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as a function of the number of mixture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5713" y="3804566"/>
            <a:ext cx="3841750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An overview of the optimal system parameters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Parameters were sequentially optimized and then jointly varied to test for optimality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Optimal settings are a function of the amount of data and magnification of the image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4288</TotalTime>
  <Words>1089</Words>
  <Application>Microsoft Macintosh PowerPoint</Application>
  <PresentationFormat>On-screen Show (4:3)</PresentationFormat>
  <Paragraphs>158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ISIP Content Slide</vt:lpstr>
      <vt:lpstr>ISIP Title Slide</vt:lpstr>
      <vt:lpstr>1_ISIP Content Slide</vt:lpstr>
      <vt:lpstr>Equation</vt:lpstr>
      <vt:lpstr>PowerPoint Presentation</vt:lpstr>
      <vt:lpstr>Abstract</vt:lpstr>
      <vt:lpstr>American Sign Language (ASL) Recognition</vt:lpstr>
      <vt:lpstr>ASL Still A Challenging Problem</vt:lpstr>
      <vt:lpstr>Architecture: Two-Level Hidden Markov Model</vt:lpstr>
      <vt:lpstr>Architecture: Histogram of Oriented Gradient (HOG) </vt:lpstr>
      <vt:lpstr>Architecture: Two-Levels of Hidden Markov Models</vt:lpstr>
      <vt:lpstr>Experiments: ASL Fingerspelling Corpus</vt:lpstr>
      <vt:lpstr>Experiments: Parameter Tuning</vt:lpstr>
      <vt:lpstr>Experiments: SD vs. SI Recognition</vt:lpstr>
      <vt:lpstr>Analysis: Confusion Matrix</vt:lpstr>
      <vt:lpstr>Experiments: Error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174</cp:revision>
  <dcterms:created xsi:type="dcterms:W3CDTF">2012-05-05T20:20:58Z</dcterms:created>
  <dcterms:modified xsi:type="dcterms:W3CDTF">2013-07-18T10:47:06Z</dcterms:modified>
</cp:coreProperties>
</file>