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6792" y="19416"/>
      </p:cViewPr>
      <p:guideLst>
        <p:guide orient="horz" pos="15476"/>
        <p:guide pos="172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70"/>
            <a:ext cx="2331720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4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464739"/>
            <a:ext cx="6172200" cy="31208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464739"/>
            <a:ext cx="18059400" cy="31208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7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9"/>
            <a:ext cx="23317200" cy="72644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2"/>
            <a:ext cx="23317200" cy="8000997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3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8534403"/>
            <a:ext cx="12115800" cy="241384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8534403"/>
            <a:ext cx="12115800" cy="241384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7269"/>
            <a:ext cx="12120564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333"/>
            <a:ext cx="12120564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8187269"/>
            <a:ext cx="12125325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1599333"/>
            <a:ext cx="12125325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3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8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1456267"/>
            <a:ext cx="9024939" cy="61976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6269"/>
            <a:ext cx="15335250" cy="3121660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7653869"/>
            <a:ext cx="9024939" cy="25019003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3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3"/>
            <a:ext cx="16459200" cy="4292597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5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534403"/>
            <a:ext cx="24688800" cy="24138469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0536"/>
            <a:ext cx="6400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0536"/>
            <a:ext cx="8686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0536"/>
            <a:ext cx="6400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1828800" rtl="0" eaLnBrk="1" latinLnBrk="0" hangingPunct="1">
        <a:spcBef>
          <a:spcPct val="20000"/>
        </a:spcBef>
        <a:buFont typeface="Arial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1828800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182880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1828800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1828800" rtl="0" eaLnBrk="1" latinLnBrk="0" hangingPunct="1">
        <a:spcBef>
          <a:spcPct val="20000"/>
        </a:spcBef>
        <a:buFont typeface="Arial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" y="0"/>
            <a:ext cx="27533599" cy="36652200"/>
          </a:xfrm>
          <a:prstGeom prst="rect">
            <a:avLst/>
          </a:prstGeom>
        </p:spPr>
      </p:pic>
      <p:sp>
        <p:nvSpPr>
          <p:cNvPr id="4" name="Rectangle 180"/>
          <p:cNvSpPr>
            <a:spLocks noChangeArrowheads="1"/>
          </p:cNvSpPr>
          <p:nvPr/>
        </p:nvSpPr>
        <p:spPr bwMode="auto">
          <a:xfrm>
            <a:off x="521201" y="532494"/>
            <a:ext cx="26453599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695325"/>
            <a:r>
              <a:rPr lang="en-US" sz="80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IEEE Signal </a:t>
            </a:r>
            <a:r>
              <a:rPr lang="en-US" sz="80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Processing in</a:t>
            </a:r>
          </a:p>
          <a:p>
            <a:pPr algn="ctr" defTabSz="695325"/>
            <a:r>
              <a:rPr lang="en-US" sz="80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Medicine and Biology</a:t>
            </a:r>
          </a:p>
          <a:p>
            <a:pPr algn="ctr" defTabSz="695325">
              <a:spcAft>
                <a:spcPts val="3600"/>
              </a:spcAft>
            </a:pPr>
            <a:r>
              <a:rPr lang="en-US" sz="80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Symposium</a:t>
            </a:r>
          </a:p>
          <a:p>
            <a:pPr algn="ctr" defTabSz="695325">
              <a:spcAft>
                <a:spcPts val="3600"/>
              </a:spcAft>
            </a:pPr>
            <a:r>
              <a:rPr lang="en-US" sz="80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Temple University, Philadelphia</a:t>
            </a:r>
            <a:r>
              <a:rPr lang="en-US" sz="8000" b="1" dirty="0">
                <a:solidFill>
                  <a:srgbClr val="333399"/>
                </a:solidFill>
                <a:latin typeface="Arial" charset="0"/>
                <a:cs typeface="Arial" charset="0"/>
              </a:rPr>
              <a:t>, Pennsylvania</a:t>
            </a:r>
          </a:p>
          <a:p>
            <a:pPr algn="ctr" defTabSz="695325">
              <a:spcAft>
                <a:spcPts val="3600"/>
              </a:spcAft>
            </a:pPr>
            <a:r>
              <a:rPr lang="en-US" sz="8000" b="1" dirty="0">
                <a:solidFill>
                  <a:srgbClr val="333399"/>
                </a:solidFill>
                <a:latin typeface="Arial" charset="0"/>
                <a:cs typeface="Arial" charset="0"/>
              </a:rPr>
              <a:t>December 13, 2014</a:t>
            </a:r>
            <a:endParaRPr lang="en-US" sz="80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7652" y="303256"/>
            <a:ext cx="4107099" cy="2743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2714" y="8728349"/>
            <a:ext cx="2649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r="67457"/>
          <a:stretch/>
        </p:blipFill>
        <p:spPr>
          <a:xfrm>
            <a:off x="226272" y="303256"/>
            <a:ext cx="2753451" cy="2743200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3368"/>
              </p:ext>
            </p:extLst>
          </p:nvPr>
        </p:nvGraphicFramePr>
        <p:xfrm>
          <a:off x="914400" y="9236351"/>
          <a:ext cx="25603200" cy="2643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422"/>
                <a:gridCol w="2063298"/>
                <a:gridCol w="5092950"/>
                <a:gridCol w="137185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Time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Room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Presenter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Session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08:00 AM – 08:30 AM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Organizing Committee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Continental Breakfast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08:30 AM – 08:45 AM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217C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Joseph Picone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J. Picone and I. </a:t>
                      </a:r>
                      <a:r>
                        <a:rPr lang="en-US" sz="1800" b="1" i="0" dirty="0" err="1" smtClean="0">
                          <a:latin typeface="Arial"/>
                          <a:cs typeface="Arial"/>
                        </a:rPr>
                        <a:t>Selesnick</a:t>
                      </a: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, “Welcoming Remarks and Symposium Overview”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08:45 AM –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09</a:t>
                      </a: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:45 AM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217C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Lyle </a:t>
                      </a:r>
                      <a:r>
                        <a:rPr lang="en-US" sz="1800" b="1" i="0" dirty="0" err="1" smtClean="0">
                          <a:latin typeface="Arial"/>
                          <a:cs typeface="Arial"/>
                        </a:rPr>
                        <a:t>Ungar</a:t>
                      </a: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 (UPenn)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L. </a:t>
                      </a:r>
                      <a:r>
                        <a:rPr lang="en-US" sz="1800" b="1" i="0" dirty="0" err="1" smtClean="0">
                          <a:latin typeface="Arial"/>
                          <a:cs typeface="Arial"/>
                        </a:rPr>
                        <a:t>Ungar</a:t>
                      </a: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, “Spectral Methods for Brain Imaging and Text Analysis”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09:45 AM – 10:15 AM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Organizing Committee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Break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Lecture Session No. 1 (Chair:</a:t>
                      </a:r>
                      <a:r>
                        <a:rPr lang="en-US" sz="1800" b="1" i="0" baseline="0" dirty="0" smtClean="0">
                          <a:latin typeface="Arial"/>
                          <a:cs typeface="Arial"/>
                        </a:rPr>
                        <a:t> Iyad Obeid)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10:15 AM – 10:30 AM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Nikita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Gurudath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L1.01: N.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Gurudath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M.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Celenk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and H. Riley, “Machine Learning Identification of Diabetic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Retinopathy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from Fundus Images”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10:35 AM - 10:55 AM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Qiong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Gui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L1.02: Q.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Gui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Z. Jin and W.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Xu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“Exploring EEG-based Biometrics for User Identification and Authentication”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10:55 AM – 11:15 AM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Shuang Zhu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L1.03: J. Song, T. Shan, S. Zhu and Y. Chiu, “A Motion-Artifact Tracking and Compensation Technique for Dry-Contact EEG Monitoring System”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11:15 AM : 11:35 AM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Jim Chen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L1.04: J. Chen, N.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Pulugundla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M.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Wolfson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and T. Shaffer, “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Pharmocokinetics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of Gentamicin by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Intratracheal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and Intravenous Administration”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11:35 AM – 11:55 AM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Silvia Lopez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L1.05: A. Harati, S. Lopez, I. Obeid, J. Picone, M. Jacobson and S. Tobochnik, “THE TUH EEG CORPUS: A Big Data Resource for Automated EEG Interpretation”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Poster</a:t>
                      </a:r>
                      <a:r>
                        <a:rPr lang="en-US" sz="1800" b="1" i="0" baseline="0" dirty="0" smtClean="0">
                          <a:latin typeface="Arial"/>
                          <a:cs typeface="Arial"/>
                        </a:rPr>
                        <a:t> Session No. 1 (Chair: Amir Harati)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12:00 PM – 12:30 PM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Organizing</a:t>
                      </a:r>
                      <a:r>
                        <a:rPr lang="en-US" sz="1800" b="1" i="0" baseline="0" dirty="0" smtClean="0">
                          <a:latin typeface="Arial"/>
                          <a:cs typeface="Arial"/>
                        </a:rPr>
                        <a:t> Committee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Lunch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12:30 PM</a:t>
                      </a:r>
                      <a:r>
                        <a:rPr lang="en-US" sz="1800" b="1" i="0" baseline="0" dirty="0" smtClean="0">
                          <a:latin typeface="Arial"/>
                          <a:cs typeface="Arial"/>
                        </a:rPr>
                        <a:t> – 01:00 PM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Joseph Picone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J. Picone and I. </a:t>
                      </a:r>
                      <a:r>
                        <a:rPr lang="en-US" sz="1800" b="1" i="0" dirty="0" err="1" smtClean="0">
                          <a:latin typeface="Arial"/>
                          <a:cs typeface="Arial"/>
                        </a:rPr>
                        <a:t>Selesnick</a:t>
                      </a: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800" b="1" i="0" baseline="0" dirty="0" smtClean="0">
                          <a:latin typeface="Arial"/>
                          <a:cs typeface="Arial"/>
                        </a:rPr>
                        <a:t> “Poster Session Overview”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01:00 PM – 02:00 PM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Kyuyeol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Kim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P1.01: K. Kim, R. Wu and S. Choi,  “k-Space Sampling Using Various Filters and Fourier Image Reconstruction”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01:00 PM – 02:00 PM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Xin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Sui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P1.02: X. Sui, L. Yin, I. W.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Selesnick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H. L. Graber, R. Al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Abdi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and R. L. Barbour,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“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Additive Step Artifact Correction (ASAC) Algorithm”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01:00 PM – 02:00 PM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Jae Won Lim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P1.03: S.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Khyeam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S. Han and J. Lim,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“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Frequency Domain Sampling in MRI for Artifact Reduction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01:00 PM – 02:00 PM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Adam Ding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P1.04: Y. Ding and I.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Selesnick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“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K-complex Detection using Sparse Optimization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01:00 PM – 02:00 PM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Virage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Perera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P1.05: X. Song, V.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Perera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and S.C. Yoon,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“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 Study of EEG Features For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Multisubject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Brain-computer Interface Classification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01:00 PM – 02:00 PM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Marib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Akanda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P1.06: M.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Akanda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D.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McNiel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and J. Francis, “Processing of a Directionality Dependent Reward Signal in Motor and Somatosensory Units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01:00 PM – 02:00 PM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David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McNiel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P1.07: D.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McNiel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M.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Akanda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and J. Francis, “Extraction of a Reward Expectation Signal From Cortical Units Following Ballistic Movements Generated by a Brain Machine Interface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01:00 PM – 02:00 PM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Tuan Le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P1.08: 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. Le,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“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Adaptive Noise Reduction in Ultrasound Imaging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01:00 PM – 02:00 PM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Gary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Drzewiecki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P1.09: G.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Drzewiecki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H.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Katta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A.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Pfahnl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D. Bello and D.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Dieken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“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Active and Passive Stethoscope Frequency Transfer Functions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01:00 PM – 02:00 PM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Chenyun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Dai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P1.10: C. Dai, Y. Li, E. Clancy, P.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Bonato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A. Christie and K. McGill,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“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Performance of Three Electromyogram Decomposition Algorithms as a Function of Signal to Noise Ratio: Assessment with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Experimental and Simulated Data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01:00 PM – 02:00 PM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</a:p>
                    <a:p>
                      <a:pPr algn="ctr">
                        <a:lnSpc>
                          <a:spcPts val="2460"/>
                        </a:lnSpc>
                      </a:pP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Shervin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Minaee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P1.11: S.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Minaee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M.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Fotouhi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and B. Hossein,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“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 Geometric Approach To Fully Automatic Chromosome Segmentation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Plenary</a:t>
                      </a:r>
                      <a:r>
                        <a:rPr lang="en-US" sz="1800" b="1" i="0" baseline="0" dirty="0" smtClean="0">
                          <a:latin typeface="Arial"/>
                          <a:cs typeface="Arial"/>
                        </a:rPr>
                        <a:t> Session No. 2 (Chair: Ivan </a:t>
                      </a:r>
                      <a:r>
                        <a:rPr lang="en-US" sz="1800" b="1" i="0" baseline="0" dirty="0" err="1" smtClean="0">
                          <a:latin typeface="Arial"/>
                          <a:cs typeface="Arial"/>
                        </a:rPr>
                        <a:t>Selesnick</a:t>
                      </a:r>
                      <a:r>
                        <a:rPr lang="en-US" sz="1800" b="1" i="0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02:</a:t>
                      </a: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00 PM – </a:t>
                      </a: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03:</a:t>
                      </a: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00 PM</a:t>
                      </a: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ts val="2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Victor Krauthamer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(FDA)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V.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Krauthamer, “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Neuromodulation with Subthreshold Electrical Stimulation: Mechanisms, Safety, and Seeking Proof of Effectiveness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03:</a:t>
                      </a: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00 PM – </a:t>
                      </a: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03:</a:t>
                      </a: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30 PM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217A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Organizing</a:t>
                      </a:r>
                      <a:r>
                        <a:rPr lang="en-US" sz="1800" b="1" i="0" baseline="0" dirty="0" smtClean="0">
                          <a:latin typeface="Arial"/>
                          <a:cs typeface="Arial"/>
                        </a:rPr>
                        <a:t> Committee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Break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Lecture</a:t>
                      </a:r>
                      <a:r>
                        <a:rPr lang="en-US" sz="1800" b="1" i="0" baseline="0" dirty="0" smtClean="0">
                          <a:latin typeface="Arial"/>
                          <a:cs typeface="Arial"/>
                        </a:rPr>
                        <a:t> Session No. 2 (Chair: Mike Mayor)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03:30 PM – 03:50 PM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217C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Ankit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Parekh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L2.01: A. Parekh, I.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Selesnick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D.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Rapoporty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and I.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Ayappay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“Sleep Spindle Detection Using Time-Frequency Sparsity”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03:50 PM – 04:10 PM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217C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L. Zhu and L.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Najafizadeh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L2.02: L. Zhu and L.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Najafizadeh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“Does Functional Connectivity Alter Across Similar Trials During Imaging Experiments?”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04:10 PM – 04:30 PM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217C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Janakinadh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Yanamadala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L2.03: J.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Yanamadala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V. K.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Rathi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S.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Maliye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H. Win, A. Tran, M.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Zagalskaya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G. M.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Noetscher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and S. N. Makarov,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“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Full-Body Visible Human Project</a:t>
                      </a:r>
                      <a:r>
                        <a:rPr lang="en-US" sz="1800" b="1" kern="1200" baseline="300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®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Female Computational Phantom and Its Applications for Biomedical Electromagnetic Modeling”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04:30 PM – 04:50 PM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217C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Qiong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Gui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L2.04: Q.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Gui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Z. Jin and W.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Xu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“Exploring Missing Data Prediction in Medical Monitoring: A Performance Analysis Approach”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04:50 PM – 05:10</a:t>
                      </a:r>
                      <a:r>
                        <a:rPr lang="en-US" sz="1800" b="1" i="0" baseline="0" dirty="0" smtClean="0">
                          <a:latin typeface="Arial"/>
                          <a:cs typeface="Arial"/>
                        </a:rPr>
                        <a:t> PM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217C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Amirali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Abdolrashidi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L2.05: S.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Minaee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and A.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Abdolrashidi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“Multispectral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Palmprint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Recognition Using Textural Features”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Closing Remarks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05:15 PM – 05:30 PM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217C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Joseph Picone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60"/>
                        </a:lnSpc>
                      </a:pPr>
                      <a:r>
                        <a:rPr lang="en-US" sz="1800" b="1" i="0" dirty="0" smtClean="0">
                          <a:latin typeface="Arial"/>
                          <a:cs typeface="Arial"/>
                        </a:rPr>
                        <a:t>J. Picone,</a:t>
                      </a:r>
                      <a:r>
                        <a:rPr lang="en-US" sz="1800" b="1" i="0" baseline="0" dirty="0" smtClean="0">
                          <a:latin typeface="Arial"/>
                          <a:cs typeface="Arial"/>
                        </a:rPr>
                        <a:t> “IEEE SPMB 2015”</a:t>
                      </a:r>
                      <a:endParaRPr lang="en-US" sz="1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31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1152</Words>
  <Application>Microsoft Macintosh PowerPoint</Application>
  <PresentationFormat>Custom</PresentationFormat>
  <Paragraphs>134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26</cp:revision>
  <dcterms:created xsi:type="dcterms:W3CDTF">2014-12-09T11:04:14Z</dcterms:created>
  <dcterms:modified xsi:type="dcterms:W3CDTF">2014-12-09T15:30:40Z</dcterms:modified>
</cp:coreProperties>
</file>