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 showGuides="1">
      <p:cViewPr varScale="1">
        <p:scale>
          <a:sx n="15" d="100"/>
          <a:sy n="15" d="100"/>
        </p:scale>
        <p:origin x="-3336" y="-208"/>
      </p:cViewPr>
      <p:guideLst>
        <p:guide orient="horz" pos="15476"/>
        <p:guide pos="172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362270"/>
            <a:ext cx="2331720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726400"/>
            <a:ext cx="192024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4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5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1464739"/>
            <a:ext cx="6172200" cy="31208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464739"/>
            <a:ext cx="18059400" cy="31208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7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9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3503469"/>
            <a:ext cx="23317200" cy="72644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5502472"/>
            <a:ext cx="23317200" cy="8000997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3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8534403"/>
            <a:ext cx="12115800" cy="2413846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8534403"/>
            <a:ext cx="12115800" cy="2413846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3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87269"/>
            <a:ext cx="12120564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1599333"/>
            <a:ext cx="12120564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8187269"/>
            <a:ext cx="12125325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11599333"/>
            <a:ext cx="12125325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3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8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1456267"/>
            <a:ext cx="9024939" cy="61976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456269"/>
            <a:ext cx="15335250" cy="31216603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7653869"/>
            <a:ext cx="9024939" cy="25019003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25603200"/>
            <a:ext cx="16459200" cy="3022603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3268133"/>
            <a:ext cx="16459200" cy="219456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28625803"/>
            <a:ext cx="16459200" cy="4292597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5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4688800" cy="6096000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534403"/>
            <a:ext cx="24688800" cy="24138469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3900536"/>
            <a:ext cx="6400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5A9DB-22C3-AF4E-A1C8-98BB0932F44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3900536"/>
            <a:ext cx="8686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3900536"/>
            <a:ext cx="6400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A8D0B-568E-054E-BF71-45D3D0BC9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1828800" rtl="0" eaLnBrk="1" latinLnBrk="0" hangingPunct="1">
        <a:spcBef>
          <a:spcPct val="20000"/>
        </a:spcBef>
        <a:buFont typeface="Arial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1828800" rtl="0" eaLnBrk="1" latinLnBrk="0" hangingPunct="1">
        <a:spcBef>
          <a:spcPct val="20000"/>
        </a:spcBef>
        <a:buFont typeface="Arial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182880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1828800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1828800" rtl="0" eaLnBrk="1" latinLnBrk="0" hangingPunct="1">
        <a:spcBef>
          <a:spcPct val="20000"/>
        </a:spcBef>
        <a:buFont typeface="Arial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" y="0"/>
            <a:ext cx="27533599" cy="36652200"/>
          </a:xfrm>
          <a:prstGeom prst="rect">
            <a:avLst/>
          </a:prstGeom>
        </p:spPr>
      </p:pic>
      <p:sp>
        <p:nvSpPr>
          <p:cNvPr id="4" name="Rectangle 180"/>
          <p:cNvSpPr>
            <a:spLocks noChangeArrowheads="1"/>
          </p:cNvSpPr>
          <p:nvPr/>
        </p:nvSpPr>
        <p:spPr bwMode="auto">
          <a:xfrm>
            <a:off x="521201" y="532494"/>
            <a:ext cx="26453599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695325"/>
            <a:r>
              <a:rPr lang="en-US" sz="80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IEEE Signal </a:t>
            </a:r>
            <a:r>
              <a:rPr lang="en-US" sz="80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Processing in</a:t>
            </a:r>
          </a:p>
          <a:p>
            <a:pPr algn="ctr" defTabSz="695325"/>
            <a:r>
              <a:rPr lang="en-US" sz="80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Medicine and Biology</a:t>
            </a:r>
          </a:p>
          <a:p>
            <a:pPr algn="ctr" defTabSz="695325">
              <a:spcAft>
                <a:spcPts val="3600"/>
              </a:spcAft>
            </a:pPr>
            <a:r>
              <a:rPr lang="en-US" sz="80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Symposium</a:t>
            </a:r>
          </a:p>
          <a:p>
            <a:pPr algn="ctr" defTabSz="695325">
              <a:spcAft>
                <a:spcPts val="3600"/>
              </a:spcAft>
            </a:pPr>
            <a:r>
              <a:rPr lang="en-US" sz="80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Temple University, Philadelphia</a:t>
            </a:r>
            <a:r>
              <a:rPr lang="en-US" sz="8000" b="1" dirty="0">
                <a:solidFill>
                  <a:srgbClr val="333399"/>
                </a:solidFill>
                <a:latin typeface="Arial" charset="0"/>
                <a:cs typeface="Arial" charset="0"/>
              </a:rPr>
              <a:t>, Pennsylvania</a:t>
            </a:r>
          </a:p>
          <a:p>
            <a:pPr algn="ctr" defTabSz="695325">
              <a:spcAft>
                <a:spcPts val="3600"/>
              </a:spcAft>
            </a:pPr>
            <a:r>
              <a:rPr lang="en-US" sz="8000" b="1" dirty="0">
                <a:solidFill>
                  <a:srgbClr val="333399"/>
                </a:solidFill>
                <a:latin typeface="Arial" charset="0"/>
                <a:cs typeface="Arial" charset="0"/>
              </a:rPr>
              <a:t>December 13, 2014</a:t>
            </a:r>
            <a:endParaRPr lang="en-US" sz="80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7652" y="303256"/>
            <a:ext cx="4107099" cy="2743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2714" y="8728349"/>
            <a:ext cx="26492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r="67457"/>
          <a:stretch/>
        </p:blipFill>
        <p:spPr>
          <a:xfrm>
            <a:off x="226272" y="303256"/>
            <a:ext cx="2753451" cy="2743200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366959"/>
              </p:ext>
            </p:extLst>
          </p:nvPr>
        </p:nvGraphicFramePr>
        <p:xfrm>
          <a:off x="914400" y="9559346"/>
          <a:ext cx="25603200" cy="2109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0"/>
                <a:gridCol w="2108200"/>
                <a:gridCol w="5207000"/>
                <a:gridCol w="11938000"/>
              </a:tblGrid>
              <a:tr h="994226">
                <a:tc>
                  <a:txBody>
                    <a:bodyPr/>
                    <a:lstStyle/>
                    <a:p>
                      <a:pPr algn="ctr">
                        <a:lnSpc>
                          <a:spcPts val="6660"/>
                        </a:lnSpc>
                      </a:pPr>
                      <a:r>
                        <a:rPr lang="en-US" sz="4800" b="1" i="0" dirty="0" smtClean="0">
                          <a:latin typeface="Arial"/>
                          <a:cs typeface="Arial"/>
                        </a:rPr>
                        <a:t>Time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60"/>
                        </a:lnSpc>
                      </a:pPr>
                      <a:r>
                        <a:rPr lang="en-US" sz="4800" b="1" i="0" dirty="0" smtClean="0">
                          <a:latin typeface="Arial"/>
                          <a:cs typeface="Arial"/>
                        </a:rPr>
                        <a:t>Room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60"/>
                        </a:lnSpc>
                      </a:pPr>
                      <a:r>
                        <a:rPr lang="en-US" sz="4800" b="1" i="0" dirty="0" smtClean="0">
                          <a:latin typeface="Arial"/>
                          <a:cs typeface="Arial"/>
                        </a:rPr>
                        <a:t>Presenter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60"/>
                        </a:lnSpc>
                      </a:pPr>
                      <a:r>
                        <a:rPr lang="en-US" sz="4800" b="1" i="0" dirty="0" smtClean="0">
                          <a:latin typeface="Arial"/>
                          <a:cs typeface="Arial"/>
                        </a:rPr>
                        <a:t>Session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994226">
                <a:tc gridSpan="4">
                  <a:txBody>
                    <a:bodyPr/>
                    <a:lstStyle/>
                    <a:p>
                      <a:pPr algn="ctr">
                        <a:lnSpc>
                          <a:spcPts val="6660"/>
                        </a:lnSpc>
                      </a:pPr>
                      <a:r>
                        <a:rPr lang="en-US" sz="4800" b="1" i="0" dirty="0" smtClean="0">
                          <a:latin typeface="Arial"/>
                          <a:cs typeface="Arial"/>
                        </a:rPr>
                        <a:t>Lecture Session No. 3 (Chair:</a:t>
                      </a:r>
                      <a:r>
                        <a:rPr lang="en-US" sz="4800" b="1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4800" b="1" i="0" baseline="0" dirty="0" err="1" smtClean="0">
                          <a:latin typeface="Arial"/>
                          <a:cs typeface="Arial"/>
                        </a:rPr>
                        <a:t>Davide</a:t>
                      </a:r>
                      <a:r>
                        <a:rPr lang="en-US" sz="4800" b="1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4800" b="1" i="0" baseline="0" dirty="0" err="1" smtClean="0">
                          <a:latin typeface="Arial"/>
                          <a:cs typeface="Arial"/>
                        </a:rPr>
                        <a:t>Piovesan</a:t>
                      </a:r>
                      <a:r>
                        <a:rPr lang="en-US" sz="4800" b="1" i="0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2002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4800" b="1" i="0" dirty="0" smtClean="0">
                          <a:latin typeface="Arial"/>
                          <a:cs typeface="Arial"/>
                        </a:rPr>
                        <a:t>03:30 PM – 03:50 PM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4800" b="1" i="0" dirty="0" smtClean="0">
                          <a:latin typeface="Arial"/>
                          <a:cs typeface="Arial"/>
                        </a:rPr>
                        <a:t>223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60"/>
                        </a:lnSpc>
                      </a:pP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Zach</a:t>
                      </a:r>
                      <a:b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French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60"/>
                        </a:lnSpc>
                      </a:pP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L3.01: Z. French, E. Mays, C. </a:t>
                      </a:r>
                      <a:r>
                        <a:rPr lang="en-US" sz="4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Hassett</a:t>
                      </a: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J. Moon, N. </a:t>
                      </a:r>
                      <a:r>
                        <a:rPr lang="en-US" sz="4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Langhals</a:t>
                      </a: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P. </a:t>
                      </a:r>
                      <a:r>
                        <a:rPr lang="en-US" sz="4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Cederna</a:t>
                      </a: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and M. </a:t>
                      </a:r>
                      <a:r>
                        <a:rPr lang="en-US" sz="4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Urbanchek</a:t>
                      </a: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“Complete Regenerative Peripheral Nerve Interfaces, Fatigue and Recovery”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82404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4800" b="1" i="0" dirty="0" smtClean="0">
                          <a:latin typeface="Arial"/>
                          <a:cs typeface="Arial"/>
                        </a:rPr>
                        <a:t>03:50 PM – 04:10 PM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4800" b="1" i="0" dirty="0" smtClean="0">
                          <a:latin typeface="Arial"/>
                          <a:cs typeface="Arial"/>
                        </a:rPr>
                        <a:t>223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60"/>
                        </a:lnSpc>
                      </a:pPr>
                      <a:r>
                        <a:rPr lang="en-US" sz="4800" b="1" i="0" dirty="0" err="1" smtClean="0">
                          <a:latin typeface="Arial"/>
                          <a:cs typeface="Arial"/>
                        </a:rPr>
                        <a:t>Kanza</a:t>
                      </a:r>
                      <a:r>
                        <a:rPr lang="en-US" sz="4800" b="1" i="0" dirty="0" smtClean="0">
                          <a:latin typeface="Arial"/>
                          <a:cs typeface="Arial"/>
                        </a:rPr>
                        <a:t/>
                      </a:r>
                      <a:br>
                        <a:rPr lang="en-US" sz="4800" b="1" i="0" dirty="0" smtClean="0">
                          <a:latin typeface="Arial"/>
                          <a:cs typeface="Arial"/>
                        </a:rPr>
                      </a:br>
                      <a:r>
                        <a:rPr lang="en-US" sz="4800" b="1" i="0" dirty="0" smtClean="0">
                          <a:latin typeface="Arial"/>
                          <a:cs typeface="Arial"/>
                        </a:rPr>
                        <a:t>Khan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60"/>
                        </a:lnSpc>
                      </a:pPr>
                      <a:r>
                        <a:rPr lang="en-US" sz="4800" b="1" i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L3.02: K. Khan, D. Qin, D. Glaser, A. </a:t>
                      </a:r>
                      <a:r>
                        <a:rPr lang="en-US" sz="4800" b="1" i="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Nalci</a:t>
                      </a:r>
                      <a:r>
                        <a:rPr lang="en-US" sz="4800" b="1" i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C. </a:t>
                      </a:r>
                      <a:r>
                        <a:rPr lang="en-US" sz="4800" b="1" i="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Printzy</a:t>
                      </a:r>
                      <a:r>
                        <a:rPr lang="en-US" sz="4800" b="1" i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C. </a:t>
                      </a:r>
                      <a:r>
                        <a:rPr lang="en-US" sz="4800" b="1" i="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McElroyy</a:t>
                      </a:r>
                      <a:r>
                        <a:rPr lang="en-US" sz="4800" b="1" i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and P. </a:t>
                      </a:r>
                      <a:r>
                        <a:rPr lang="en-US" sz="4800" b="1" i="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Cosman</a:t>
                      </a:r>
                      <a:r>
                        <a:rPr lang="en-US" sz="4800" b="1" i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“Finger Pressure Variability for Physical Therapists and Untrained Subjects”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41190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4800" b="1" i="0" dirty="0" smtClean="0">
                          <a:latin typeface="Arial"/>
                          <a:cs typeface="Arial"/>
                        </a:rPr>
                        <a:t>04:10 PM – 04:30 PM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4800" b="1" i="0" dirty="0" smtClean="0">
                          <a:latin typeface="Arial"/>
                          <a:cs typeface="Arial"/>
                        </a:rPr>
                        <a:t>223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60"/>
                        </a:lnSpc>
                      </a:pP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Mike</a:t>
                      </a:r>
                      <a:b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O’Brien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60"/>
                        </a:lnSpc>
                      </a:pP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L3.03: M. Brien, M. Keegan, T. </a:t>
                      </a:r>
                      <a:r>
                        <a:rPr lang="en-US" sz="4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Goldsteiny</a:t>
                      </a: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R. </a:t>
                      </a:r>
                      <a:r>
                        <a:rPr lang="en-US" sz="4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Millin</a:t>
                      </a: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J. </a:t>
                      </a:r>
                      <a:r>
                        <a:rPr lang="en-US" sz="4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Benvenuto</a:t>
                      </a: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</a:t>
                      </a:r>
                      <a:r>
                        <a:rPr lang="en-US" sz="4800" b="1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K. </a:t>
                      </a:r>
                      <a:r>
                        <a:rPr lang="en-US" sz="4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Kayz</a:t>
                      </a: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and R. Bhattacharyya, “Sparse Atomic Feature Learning via Gradient Regularization: With Applications to Finding Sparse Representations of fMRI Activity Patterns”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82404"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4800" b="1" i="0" dirty="0" smtClean="0">
                          <a:latin typeface="Arial"/>
                          <a:cs typeface="Arial"/>
                        </a:rPr>
                        <a:t>04:30 PM – 04:50 PM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60"/>
                        </a:lnSpc>
                      </a:pPr>
                      <a:r>
                        <a:rPr lang="en-US" sz="4800" b="1" i="0" dirty="0" smtClean="0">
                          <a:latin typeface="Arial"/>
                          <a:cs typeface="Arial"/>
                        </a:rPr>
                        <a:t>223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60"/>
                        </a:lnSpc>
                      </a:pPr>
                      <a:r>
                        <a:rPr lang="en-US" sz="4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Davide</a:t>
                      </a: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/>
                      </a:r>
                      <a:b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US" sz="4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Piovesan</a:t>
                      </a:r>
                      <a:endParaRPr lang="en-US" sz="48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60"/>
                        </a:lnSpc>
                      </a:pP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L3.04: R. Romero, A. Cardenas and D. </a:t>
                      </a:r>
                      <a:r>
                        <a:rPr lang="en-US" sz="4800" b="1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Piovesan</a:t>
                      </a: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“Viscoelastic Properties of the Ankle During Quiet Standing via Raster Images and EKF”</a:t>
                      </a:r>
                      <a:endParaRPr lang="en-US" sz="4800" b="1" i="0" dirty="0">
                        <a:latin typeface="Arial"/>
                        <a:cs typeface="Arial"/>
                      </a:endParaRPr>
                    </a:p>
                  </a:txBody>
                  <a:tcPr marT="137160" marB="1371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31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238</Words>
  <Application>Microsoft Macintosh PowerPoint</Application>
  <PresentationFormat>Custom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28</cp:revision>
  <dcterms:created xsi:type="dcterms:W3CDTF">2014-12-09T11:04:14Z</dcterms:created>
  <dcterms:modified xsi:type="dcterms:W3CDTF">2014-12-09T15:52:39Z</dcterms:modified>
</cp:coreProperties>
</file>