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6576000" cy="27432000"/>
  <p:notesSz cx="6858000" cy="9144000"/>
  <p:defaultText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showGuides="1">
      <p:cViewPr varScale="1">
        <p:scale>
          <a:sx n="22" d="100"/>
          <a:sy n="22" d="100"/>
        </p:scale>
        <p:origin x="-2096" y="-104"/>
      </p:cViewPr>
      <p:guideLst>
        <p:guide orient="horz" pos="11607"/>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3"/>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35A9DB-22C3-AF4E-A1C8-98BB0932F448}" type="datetimeFigureOut">
              <a:rPr lang="en-US" smtClean="0"/>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409614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5A9DB-22C3-AF4E-A1C8-98BB0932F448}" type="datetimeFigureOut">
              <a:rPr lang="en-US" smtClean="0"/>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92165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5"/>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5"/>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5A9DB-22C3-AF4E-A1C8-98BB0932F448}" type="datetimeFigureOut">
              <a:rPr lang="en-US" smtClean="0"/>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217167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5A9DB-22C3-AF4E-A1C8-98BB0932F448}" type="datetimeFigureOut">
              <a:rPr lang="en-US" smtClean="0"/>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60549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5A9DB-22C3-AF4E-A1C8-98BB0932F448}" type="datetimeFigureOut">
              <a:rPr lang="en-US" smtClean="0"/>
              <a:t>12/10/14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61973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3"/>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3"/>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35A9DB-22C3-AF4E-A1C8-98BB0932F448}" type="datetimeFigureOut">
              <a:rPr lang="en-US" smtClean="0"/>
              <a:t>12/10/14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218733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3"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3"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35A9DB-22C3-AF4E-A1C8-98BB0932F448}" type="datetimeFigureOut">
              <a:rPr lang="en-US" smtClean="0"/>
              <a:t>12/10/14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4770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35A9DB-22C3-AF4E-A1C8-98BB0932F448}" type="datetimeFigureOut">
              <a:rPr lang="en-US" smtClean="0"/>
              <a:t>12/10/14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366023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5A9DB-22C3-AF4E-A1C8-98BB0932F448}" type="datetimeFigureOut">
              <a:rPr lang="en-US" smtClean="0"/>
              <a:t>12/10/14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177518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3" y="5740402"/>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5A9DB-22C3-AF4E-A1C8-98BB0932F448}" type="datetimeFigureOut">
              <a:rPr lang="en-US" smtClean="0"/>
              <a:t>12/10/14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183217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1"/>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3"/>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5A9DB-22C3-AF4E-A1C8-98BB0932F448}" type="datetimeFigureOut">
              <a:rPr lang="en-US" smtClean="0"/>
              <a:t>12/10/14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A8D0B-568E-054E-BF71-45D3D0BC9523}" type="slidenum">
              <a:rPr lang="en-US" smtClean="0"/>
              <a:t>‹#›</a:t>
            </a:fld>
            <a:endParaRPr lang="en-US"/>
          </a:p>
        </p:txBody>
      </p:sp>
    </p:spTree>
    <p:extLst>
      <p:ext uri="{BB962C8B-B14F-4D97-AF65-F5344CB8AC3E}">
        <p14:creationId xmlns:p14="http://schemas.microsoft.com/office/powerpoint/2010/main" val="25574558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3"/>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B335A9DB-22C3-AF4E-A1C8-98BB0932F448}" type="datetimeFigureOut">
              <a:rPr lang="en-US" smtClean="0"/>
              <a:t>12/10/14</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FB8A8D0B-568E-054E-BF71-45D3D0BC9523}" type="slidenum">
              <a:rPr lang="en-US" smtClean="0"/>
              <a:t>‹#›</a:t>
            </a:fld>
            <a:endParaRPr lang="en-US"/>
          </a:p>
        </p:txBody>
      </p:sp>
    </p:spTree>
    <p:extLst>
      <p:ext uri="{BB962C8B-B14F-4D97-AF65-F5344CB8AC3E}">
        <p14:creationId xmlns:p14="http://schemas.microsoft.com/office/powerpoint/2010/main" val="24471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8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1828800" rtl="0" eaLnBrk="1" latinLnBrk="0" hangingPunct="1">
        <a:spcBef>
          <a:spcPct val="20000"/>
        </a:spcBef>
        <a:buFont typeface="Arial"/>
        <a:buChar char="•"/>
        <a:defRPr sz="12800" kern="1200">
          <a:solidFill>
            <a:schemeClr val="tx1"/>
          </a:solidFill>
          <a:latin typeface="+mn-lt"/>
          <a:ea typeface="+mn-ea"/>
          <a:cs typeface="+mn-cs"/>
        </a:defRPr>
      </a:lvl1pPr>
      <a:lvl2pPr marL="2971800" indent="-1143000" algn="l" defTabSz="1828800" rtl="0" eaLnBrk="1" latinLnBrk="0" hangingPunct="1">
        <a:spcBef>
          <a:spcPct val="20000"/>
        </a:spcBef>
        <a:buFont typeface="Arial"/>
        <a:buChar char="–"/>
        <a:defRPr sz="11200" kern="1200">
          <a:solidFill>
            <a:schemeClr val="tx1"/>
          </a:solidFill>
          <a:latin typeface="+mn-lt"/>
          <a:ea typeface="+mn-ea"/>
          <a:cs typeface="+mn-cs"/>
        </a:defRPr>
      </a:lvl2pPr>
      <a:lvl3pPr marL="4572000" indent="-914400" algn="l" defTabSz="1828800" rtl="0" eaLnBrk="1" latinLnBrk="0" hangingPunct="1">
        <a:spcBef>
          <a:spcPct val="20000"/>
        </a:spcBef>
        <a:buFont typeface="Arial"/>
        <a:buChar char="•"/>
        <a:defRPr sz="9600" kern="1200">
          <a:solidFill>
            <a:schemeClr val="tx1"/>
          </a:solidFill>
          <a:latin typeface="+mn-lt"/>
          <a:ea typeface="+mn-ea"/>
          <a:cs typeface="+mn-cs"/>
        </a:defRPr>
      </a:lvl3pPr>
      <a:lvl4pPr marL="6400800" indent="-914400" algn="l" defTabSz="1828800" rtl="0" eaLnBrk="1" latinLnBrk="0" hangingPunct="1">
        <a:spcBef>
          <a:spcPct val="20000"/>
        </a:spcBef>
        <a:buFont typeface="Arial"/>
        <a:buChar char="–"/>
        <a:defRPr sz="8000" kern="1200">
          <a:solidFill>
            <a:schemeClr val="tx1"/>
          </a:solidFill>
          <a:latin typeface="+mn-lt"/>
          <a:ea typeface="+mn-ea"/>
          <a:cs typeface="+mn-cs"/>
        </a:defRPr>
      </a:lvl4pPr>
      <a:lvl5pPr marL="8229600" indent="-914400" algn="l" defTabSz="1828800" rtl="0" eaLnBrk="1" latinLnBrk="0" hangingPunct="1">
        <a:spcBef>
          <a:spcPct val="20000"/>
        </a:spcBef>
        <a:buFont typeface="Arial"/>
        <a:buChar char="»"/>
        <a:defRPr sz="8000" kern="1200">
          <a:solidFill>
            <a:schemeClr val="tx1"/>
          </a:solidFill>
          <a:latin typeface="+mn-lt"/>
          <a:ea typeface="+mn-ea"/>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52714" y="955764"/>
            <a:ext cx="34464677" cy="1477328"/>
          </a:xfrm>
          <a:prstGeom prst="rect">
            <a:avLst/>
          </a:prstGeom>
          <a:noFill/>
          <a:effectLst/>
        </p:spPr>
        <p:txBody>
          <a:bodyPr wrap="square" lIns="0" tIns="0" rIns="0" bIns="0" rtlCol="0" anchor="t" anchorCtr="1">
            <a:spAutoFit/>
          </a:bodyPr>
          <a:lstStyle/>
          <a:p>
            <a:pPr algn="ctr"/>
            <a:r>
              <a:rPr lang="en-US" sz="9600" b="1" dirty="0" smtClean="0">
                <a:latin typeface="Arial"/>
                <a:cs typeface="Arial"/>
              </a:rPr>
              <a:t>The Neural </a:t>
            </a:r>
            <a:r>
              <a:rPr lang="en-US" sz="9600" b="1" dirty="0" smtClean="0">
                <a:latin typeface="Arial"/>
                <a:cs typeface="Arial"/>
              </a:rPr>
              <a:t>Engineering Data Consortium</a:t>
            </a:r>
            <a:endParaRPr lang="en-US" sz="9600" b="1" dirty="0">
              <a:latin typeface="Arial"/>
              <a:cs typeface="Arial"/>
            </a:endParaRPr>
          </a:p>
        </p:txBody>
      </p:sp>
      <p:pic>
        <p:nvPicPr>
          <p:cNvPr id="13" name="Picture 12"/>
          <p:cNvPicPr>
            <a:picLocks noChangeAspect="1"/>
          </p:cNvPicPr>
          <p:nvPr/>
        </p:nvPicPr>
        <p:blipFill rotWithShape="1">
          <a:blip r:embed="rId2"/>
          <a:srcRect t="2486" r="3559" b="2311"/>
          <a:stretch/>
        </p:blipFill>
        <p:spPr>
          <a:xfrm>
            <a:off x="1052715" y="910949"/>
            <a:ext cx="1831707" cy="2104601"/>
          </a:xfrm>
          <a:prstGeom prst="rect">
            <a:avLst/>
          </a:prstGeom>
          <a:effectLst/>
        </p:spPr>
      </p:pic>
      <p:sp>
        <p:nvSpPr>
          <p:cNvPr id="18" name="TextBox 17"/>
          <p:cNvSpPr txBox="1"/>
          <p:nvPr/>
        </p:nvSpPr>
        <p:spPr>
          <a:xfrm>
            <a:off x="770192" y="2614663"/>
            <a:ext cx="34747200" cy="1569660"/>
          </a:xfrm>
          <a:prstGeom prst="rect">
            <a:avLst/>
          </a:prstGeom>
          <a:noFill/>
          <a:effectLst/>
        </p:spPr>
        <p:txBody>
          <a:bodyPr wrap="square" rtlCol="0">
            <a:spAutoFit/>
          </a:bodyPr>
          <a:lstStyle/>
          <a:p>
            <a:pPr algn="ctr"/>
            <a:r>
              <a:rPr lang="en-US" sz="4800" b="1" dirty="0" smtClean="0">
                <a:solidFill>
                  <a:srgbClr val="953735"/>
                </a:solidFill>
                <a:latin typeface="Arial"/>
                <a:cs typeface="Arial"/>
              </a:rPr>
              <a:t>Iyad Obeid PhD, Joseph Picone PhD</a:t>
            </a:r>
          </a:p>
          <a:p>
            <a:pPr algn="ctr"/>
            <a:r>
              <a:rPr lang="en-US" sz="4800" b="1" dirty="0">
                <a:solidFill>
                  <a:srgbClr val="953735"/>
                </a:solidFill>
                <a:latin typeface="Arial"/>
                <a:cs typeface="Arial"/>
              </a:rPr>
              <a:t>Temple University, Philadelphia, </a:t>
            </a:r>
            <a:r>
              <a:rPr lang="en-US" sz="4800" b="1" dirty="0" smtClean="0">
                <a:solidFill>
                  <a:srgbClr val="953735"/>
                </a:solidFill>
                <a:latin typeface="Arial"/>
                <a:cs typeface="Arial"/>
              </a:rPr>
              <a:t>Pennsylvania</a:t>
            </a:r>
            <a:endParaRPr lang="en-US" sz="4800" b="1" dirty="0">
              <a:solidFill>
                <a:srgbClr val="953735"/>
              </a:solidFill>
              <a:latin typeface="Arial"/>
              <a:cs typeface="Arial"/>
            </a:endParaRPr>
          </a:p>
        </p:txBody>
      </p:sp>
      <p:sp>
        <p:nvSpPr>
          <p:cNvPr id="117" name="TextBox 116"/>
          <p:cNvSpPr txBox="1"/>
          <p:nvPr/>
        </p:nvSpPr>
        <p:spPr>
          <a:xfrm>
            <a:off x="1225890" y="5141900"/>
            <a:ext cx="8900566" cy="18992385"/>
          </a:xfrm>
          <a:prstGeom prst="rect">
            <a:avLst/>
          </a:prstGeom>
          <a:noFill/>
          <a:effectLst/>
        </p:spPr>
        <p:txBody>
          <a:bodyPr wrap="square" rtlCol="0">
            <a:spAutoFit/>
          </a:bodyPr>
          <a:lstStyle/>
          <a:p>
            <a:pPr algn="just">
              <a:lnSpc>
                <a:spcPts val="3480"/>
              </a:lnSpc>
              <a:spcAft>
                <a:spcPts val="1200"/>
              </a:spcAft>
            </a:pPr>
            <a:r>
              <a:rPr lang="en-US" sz="2400" b="1" i="0" dirty="0" smtClean="0">
                <a:solidFill>
                  <a:srgbClr val="000000"/>
                </a:solidFill>
                <a:latin typeface="Arial"/>
                <a:ea typeface="Times New Roman"/>
                <a:cs typeface="Arial"/>
              </a:rPr>
              <a:t>Objective: We present the launch of a neuroscience community-wide resource whose goal is to accelerate research in neural signal processing by creating, curating, and archiving massive neural datasets. A focused collaboration between stakeholders, including researchers, funding agencies, regulators, and industry, can define common problems of broad interest. Pooled resources can then be used to generate massive common datasets for community-wide adoption; best methods for data decoding or processing can be identified using large-scale computing competitions on the common data corpora. This paradigm extends well beyond the basic concept of ‘data sharing’ into a more integrated resource for focusing community attention and funding.</a:t>
            </a:r>
          </a:p>
          <a:p>
            <a:pPr algn="just">
              <a:lnSpc>
                <a:spcPts val="3480"/>
              </a:lnSpc>
              <a:spcAft>
                <a:spcPts val="1200"/>
              </a:spcAft>
            </a:pPr>
            <a:r>
              <a:rPr lang="en-US" sz="2400" b="1" i="0" dirty="0" smtClean="0">
                <a:solidFill>
                  <a:srgbClr val="000000"/>
                </a:solidFill>
                <a:latin typeface="Arial"/>
                <a:ea typeface="Times New Roman"/>
                <a:cs typeface="Arial"/>
              </a:rPr>
              <a:t>Methods: The Neural Engineering Data Consortium (NEDC) has been </a:t>
            </a:r>
            <a:r>
              <a:rPr lang="en-US" sz="2400" b="1" dirty="0">
                <a:solidFill>
                  <a:srgbClr val="000000"/>
                </a:solidFill>
                <a:latin typeface="Arial"/>
                <a:ea typeface="Times New Roman"/>
                <a:cs typeface="Arial"/>
              </a:rPr>
              <a:t>launched to meet this role. Based at Temple University and supported by NSF seed funding, the NEDC has recruited a board of directors from academia, industry, federal funding agencies, and government regulators, and is presently soliciting input from the community on goals and priorities. The NEDC is also releasing its first curated corpus to the public: a dataset of approximately 25,000 clinical EEGs with corresponding physician reports taken from the electronic medical record archives.</a:t>
            </a:r>
          </a:p>
          <a:p>
            <a:pPr algn="just">
              <a:lnSpc>
                <a:spcPts val="3480"/>
              </a:lnSpc>
              <a:spcAft>
                <a:spcPts val="1200"/>
              </a:spcAft>
            </a:pPr>
            <a:r>
              <a:rPr lang="en-US" sz="2400" b="1" dirty="0">
                <a:solidFill>
                  <a:srgbClr val="000000"/>
                </a:solidFill>
                <a:latin typeface="Arial"/>
                <a:ea typeface="Times New Roman"/>
                <a:cs typeface="Arial"/>
              </a:rPr>
              <a:t>Results: The NEDC anticipates that its EEG corpus will of interest to neuroscientists, biomedical engineers, machine learning experts, and big data researchers alike. The corpus will be available at </a:t>
            </a:r>
            <a:r>
              <a:rPr lang="en-US" sz="2400" b="1" dirty="0" err="1">
                <a:solidFill>
                  <a:srgbClr val="000000"/>
                </a:solidFill>
                <a:latin typeface="Arial"/>
                <a:ea typeface="Times New Roman"/>
                <a:cs typeface="Arial"/>
              </a:rPr>
              <a:t>www.nedcdata.org</a:t>
            </a:r>
            <a:r>
              <a:rPr lang="en-US" sz="2400" b="1" dirty="0">
                <a:solidFill>
                  <a:srgbClr val="000000"/>
                </a:solidFill>
                <a:latin typeface="Arial"/>
                <a:ea typeface="Times New Roman"/>
                <a:cs typeface="Arial"/>
              </a:rPr>
              <a:t>.</a:t>
            </a:r>
          </a:p>
          <a:p>
            <a:pPr algn="just">
              <a:lnSpc>
                <a:spcPts val="3480"/>
              </a:lnSpc>
              <a:spcAft>
                <a:spcPts val="1200"/>
              </a:spcAft>
            </a:pPr>
            <a:r>
              <a:rPr lang="en-US" sz="2400" b="1" dirty="0">
                <a:solidFill>
                  <a:srgbClr val="000000"/>
                </a:solidFill>
                <a:latin typeface="Arial"/>
                <a:ea typeface="Times New Roman"/>
                <a:cs typeface="Arial"/>
              </a:rPr>
              <a:t>Conclusion: Community-wide data infrastructure can support neuroscience investigation by focusing attention and by exploiting efficiencies of scale.</a:t>
            </a:r>
          </a:p>
          <a:p>
            <a:pPr algn="just">
              <a:lnSpc>
                <a:spcPts val="3480"/>
              </a:lnSpc>
              <a:spcAft>
                <a:spcPts val="1200"/>
              </a:spcAft>
            </a:pPr>
            <a:r>
              <a:rPr lang="en-US" sz="2400" b="1" dirty="0">
                <a:solidFill>
                  <a:srgbClr val="000000"/>
                </a:solidFill>
                <a:latin typeface="Arial"/>
                <a:ea typeface="Times New Roman"/>
                <a:cs typeface="Arial"/>
              </a:rPr>
              <a:t>Significance: By presenting an alternative to the predominant neuroscience funding paradigm (‘investigator collects data to test own hypothesis’), the NEDC aims to accelerate discovery by having communities of investigators focus on common problems, pool data generation resources, and then compete for data processing tools and methods. The NEDC can also greatly facilitate research by providing a community framework for handling the multitude of legal and privacy concerns when human data is shared between parties.</a:t>
            </a:r>
          </a:p>
        </p:txBody>
      </p:sp>
      <p:pic>
        <p:nvPicPr>
          <p:cNvPr id="118" name="Picture 117" descr="qrcode.259617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949" y="24466166"/>
            <a:ext cx="1692876" cy="1692876"/>
          </a:xfrm>
          <a:prstGeom prst="rect">
            <a:avLst/>
          </a:prstGeom>
        </p:spPr>
      </p:pic>
      <p:pic>
        <p:nvPicPr>
          <p:cNvPr id="121" name="Picture 120"/>
          <p:cNvPicPr>
            <a:picLocks noChangeAspect="1"/>
          </p:cNvPicPr>
          <p:nvPr/>
        </p:nvPicPr>
        <p:blipFill>
          <a:blip r:embed="rId4"/>
          <a:stretch>
            <a:fillRect/>
          </a:stretch>
        </p:blipFill>
        <p:spPr>
          <a:xfrm>
            <a:off x="32055031" y="942332"/>
            <a:ext cx="3462361" cy="2312569"/>
          </a:xfrm>
          <a:prstGeom prst="rect">
            <a:avLst/>
          </a:prstGeom>
        </p:spPr>
      </p:pic>
      <p:pic>
        <p:nvPicPr>
          <p:cNvPr id="122" name="Picture 121" descr="Screen Shot 2014-12-10 at 12.41.3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2251" y="5305848"/>
            <a:ext cx="9676225" cy="11915352"/>
          </a:xfrm>
          <a:prstGeom prst="rect">
            <a:avLst/>
          </a:prstGeom>
        </p:spPr>
      </p:pic>
      <p:pic>
        <p:nvPicPr>
          <p:cNvPr id="123" name="Picture 122" descr="Screen Shot 2014-12-10 at 12.42.5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2251" y="17309828"/>
            <a:ext cx="9676225" cy="9053292"/>
          </a:xfrm>
          <a:prstGeom prst="rect">
            <a:avLst/>
          </a:prstGeom>
        </p:spPr>
      </p:pic>
      <p:pic>
        <p:nvPicPr>
          <p:cNvPr id="2" name="Picture 1" descr="Screen Shot 2014-12-10 at 1.07.0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84594" y="5305848"/>
            <a:ext cx="13658554" cy="10287507"/>
          </a:xfrm>
          <a:prstGeom prst="rect">
            <a:avLst/>
          </a:prstGeom>
        </p:spPr>
      </p:pic>
      <p:sp>
        <p:nvSpPr>
          <p:cNvPr id="15" name="TextBox 14"/>
          <p:cNvSpPr txBox="1"/>
          <p:nvPr/>
        </p:nvSpPr>
        <p:spPr>
          <a:xfrm>
            <a:off x="1203025" y="24477807"/>
            <a:ext cx="9038881" cy="1695631"/>
          </a:xfrm>
          <a:prstGeom prst="rect">
            <a:avLst/>
          </a:prstGeom>
          <a:noFill/>
          <a:ln w="76200" cmpd="sng">
            <a:solidFill>
              <a:srgbClr val="953735"/>
            </a:solidFill>
          </a:ln>
        </p:spPr>
        <p:txBody>
          <a:bodyPr wrap="square" rtlCol="0">
            <a:noAutofit/>
          </a:bodyPr>
          <a:lstStyle/>
          <a:p>
            <a:endParaRPr lang="en-US" sz="2400" dirty="0">
              <a:latin typeface="Arial"/>
              <a:cs typeface="Arial"/>
            </a:endParaRPr>
          </a:p>
        </p:txBody>
      </p:sp>
      <p:sp>
        <p:nvSpPr>
          <p:cNvPr id="4" name="TextBox 3"/>
          <p:cNvSpPr txBox="1"/>
          <p:nvPr/>
        </p:nvSpPr>
        <p:spPr>
          <a:xfrm>
            <a:off x="1500850" y="24766412"/>
            <a:ext cx="4618000" cy="1077218"/>
          </a:xfrm>
          <a:prstGeom prst="rect">
            <a:avLst/>
          </a:prstGeom>
          <a:noFill/>
        </p:spPr>
        <p:txBody>
          <a:bodyPr wrap="square" rtlCol="0">
            <a:spAutoFit/>
          </a:bodyPr>
          <a:lstStyle/>
          <a:p>
            <a:pPr marL="404813" indent="-404813"/>
            <a:r>
              <a:rPr lang="en-US" sz="3200" b="1" dirty="0" smtClean="0">
                <a:latin typeface="Arial"/>
                <a:cs typeface="Arial"/>
              </a:rPr>
              <a:t>Take The Survey:</a:t>
            </a:r>
            <a:br>
              <a:rPr lang="en-US" sz="3200" b="1" dirty="0" smtClean="0">
                <a:latin typeface="Arial"/>
                <a:cs typeface="Arial"/>
              </a:rPr>
            </a:br>
            <a:r>
              <a:rPr lang="en-US" sz="3200" b="1" dirty="0" smtClean="0">
                <a:latin typeface="Arial"/>
                <a:cs typeface="Arial"/>
              </a:rPr>
              <a:t>www.nedcdata.org</a:t>
            </a:r>
            <a:endParaRPr lang="en-US" sz="3200" b="1" dirty="0">
              <a:latin typeface="Arial"/>
              <a:cs typeface="Arial"/>
            </a:endParaRPr>
          </a:p>
        </p:txBody>
      </p:sp>
      <p:pic>
        <p:nvPicPr>
          <p:cNvPr id="5" name="Picture 4" descr="Screen Shot 2014-12-10 at 1.14.46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84594" y="16147904"/>
            <a:ext cx="13658554" cy="10272935"/>
          </a:xfrm>
          <a:prstGeom prst="rect">
            <a:avLst/>
          </a:prstGeom>
        </p:spPr>
      </p:pic>
    </p:spTree>
    <p:extLst>
      <p:ext uri="{BB962C8B-B14F-4D97-AF65-F5344CB8AC3E}">
        <p14:creationId xmlns:p14="http://schemas.microsoft.com/office/powerpoint/2010/main" val="21933151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337</TotalTime>
  <Words>381</Words>
  <Application>Microsoft Macintosh PowerPoint</Application>
  <PresentationFormat>Custom</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34</cp:revision>
  <dcterms:created xsi:type="dcterms:W3CDTF">2014-12-09T11:04:14Z</dcterms:created>
  <dcterms:modified xsi:type="dcterms:W3CDTF">2014-12-10T06:19:16Z</dcterms:modified>
</cp:coreProperties>
</file>