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24"/>
  </p:notesMasterIdLst>
  <p:handoutMasterIdLst>
    <p:handoutMasterId r:id="rId25"/>
  </p:handoutMasterIdLst>
  <p:sldIdLst>
    <p:sldId id="298" r:id="rId7"/>
    <p:sldId id="323" r:id="rId8"/>
    <p:sldId id="327" r:id="rId9"/>
    <p:sldId id="319" r:id="rId10"/>
    <p:sldId id="308" r:id="rId11"/>
    <p:sldId id="320" r:id="rId12"/>
    <p:sldId id="303" r:id="rId13"/>
    <p:sldId id="326" r:id="rId14"/>
    <p:sldId id="329" r:id="rId15"/>
    <p:sldId id="311" r:id="rId16"/>
    <p:sldId id="321" r:id="rId17"/>
    <p:sldId id="325" r:id="rId18"/>
    <p:sldId id="330" r:id="rId19"/>
    <p:sldId id="277" r:id="rId20"/>
    <p:sldId id="331" r:id="rId21"/>
    <p:sldId id="278" r:id="rId22"/>
    <p:sldId id="32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2880" userDrawn="1">
          <p15:clr>
            <a:srgbClr val="A4A3A4"/>
          </p15:clr>
        </p15:guide>
        <p15:guide id="3" pos="5731">
          <p15:clr>
            <a:srgbClr val="A4A3A4"/>
          </p15:clr>
        </p15:guide>
        <p15:guide id="4" orient="horz" pos="2415">
          <p15:clr>
            <a:srgbClr val="A4A3A4"/>
          </p15:clr>
        </p15:guide>
        <p15:guide id="5" orient="horz" pos="311">
          <p15:clr>
            <a:srgbClr val="A4A3A4"/>
          </p15:clr>
        </p15:guide>
        <p15:guide id="6" orient="horz" pos="2822">
          <p15:clr>
            <a:srgbClr val="A4A3A4"/>
          </p15:clr>
        </p15:guide>
        <p15:guide id="7" pos="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03" autoAdjust="0"/>
    <p:restoredTop sz="93921" autoAdjust="0"/>
  </p:normalViewPr>
  <p:slideViewPr>
    <p:cSldViewPr snapToGrid="0" snapToObjects="1" showGuides="1">
      <p:cViewPr>
        <p:scale>
          <a:sx n="70" d="100"/>
          <a:sy n="70" d="100"/>
        </p:scale>
        <p:origin x="2064" y="600"/>
      </p:cViewPr>
      <p:guideLst>
        <p:guide orient="horz" pos="4298"/>
        <p:guide pos="2880"/>
        <p:guide pos="5731"/>
        <p:guide orient="horz" pos="2415"/>
        <p:guide orient="horz" pos="311"/>
        <p:guide orient="horz" pos="2822"/>
        <p:guide pos="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169C6-5503-4F08-A422-BACBC9DF2422}" type="doc">
      <dgm:prSet loTypeId="urn:microsoft.com/office/officeart/2005/8/layout/vList4" loCatId="list" qsTypeId="urn:microsoft.com/office/officeart/2005/8/quickstyle/simple1" qsCatId="simple" csTypeId="urn:microsoft.com/office/officeart/2005/8/colors/accent2_3" csCatId="accent2" phldr="1"/>
      <dgm:spPr/>
      <dgm:t>
        <a:bodyPr/>
        <a:lstStyle/>
        <a:p>
          <a:endParaRPr lang="en-US"/>
        </a:p>
      </dgm:t>
    </dgm:pt>
    <dgm:pt modelId="{3D5D74C7-0163-4077-9B56-AE04FC062A6C}">
      <dgm:prSet phldrT="[Text]"/>
      <dgm:spPr/>
      <dgm:t>
        <a:bodyPr/>
        <a:lstStyle/>
        <a:p>
          <a:pPr marL="125413" indent="0">
            <a:tabLst/>
          </a:pPr>
          <a:r>
            <a:rPr lang="en-US" dirty="0"/>
            <a:t>Calculation of simple descriptive statistics (mean and variance)</a:t>
          </a:r>
        </a:p>
      </dgm:t>
    </dgm:pt>
    <dgm:pt modelId="{8600D036-5C95-4C75-B7C9-A4C761798991}" type="parTrans" cxnId="{00E6C22D-C7D0-4B3C-AEA8-613D44753523}">
      <dgm:prSet/>
      <dgm:spPr/>
      <dgm:t>
        <a:bodyPr/>
        <a:lstStyle/>
        <a:p>
          <a:endParaRPr lang="en-US"/>
        </a:p>
      </dgm:t>
    </dgm:pt>
    <dgm:pt modelId="{2795241A-F3FF-4EFC-A091-962EC8EBC6CF}" type="sibTrans" cxnId="{00E6C22D-C7D0-4B3C-AEA8-613D44753523}">
      <dgm:prSet/>
      <dgm:spPr/>
      <dgm:t>
        <a:bodyPr/>
        <a:lstStyle/>
        <a:p>
          <a:endParaRPr lang="en-US"/>
        </a:p>
      </dgm:t>
    </dgm:pt>
    <dgm:pt modelId="{C7E981EB-D3A5-4EF2-93BD-00BA35DAFC9E}">
      <dgm:prSet phldrT="[Text]"/>
      <dgm:spPr/>
      <dgm:t>
        <a:bodyPr/>
        <a:lstStyle/>
        <a:p>
          <a:pPr marL="292100" indent="-166688">
            <a:tabLst/>
          </a:pPr>
          <a:r>
            <a:rPr lang="en-US" dirty="0"/>
            <a:t>Principal Components Analysis</a:t>
          </a:r>
        </a:p>
      </dgm:t>
    </dgm:pt>
    <dgm:pt modelId="{CCEF9BD4-515C-4A16-8AA7-42C67952BB53}" type="parTrans" cxnId="{A43C5425-0A73-4155-96D7-D4B5447D903F}">
      <dgm:prSet/>
      <dgm:spPr/>
      <dgm:t>
        <a:bodyPr/>
        <a:lstStyle/>
        <a:p>
          <a:endParaRPr lang="en-US"/>
        </a:p>
      </dgm:t>
    </dgm:pt>
    <dgm:pt modelId="{E38DA593-17CF-4296-B832-7CF8239AA51D}" type="sibTrans" cxnId="{A43C5425-0A73-4155-96D7-D4B5447D903F}">
      <dgm:prSet/>
      <dgm:spPr/>
      <dgm:t>
        <a:bodyPr/>
        <a:lstStyle/>
        <a:p>
          <a:endParaRPr lang="en-US"/>
        </a:p>
      </dgm:t>
    </dgm:pt>
    <dgm:pt modelId="{0C1B82DA-37C4-4954-81F2-D74745FB41E8}">
      <dgm:prSet phldrT="[Text]"/>
      <dgm:spPr/>
      <dgm:t>
        <a:bodyPr/>
        <a:lstStyle/>
        <a:p>
          <a:pPr marL="125413" indent="0">
            <a:tabLst/>
          </a:pPr>
          <a:r>
            <a:rPr lang="en-US" dirty="0"/>
            <a:t>Baseline HMM recognition experiment</a:t>
          </a:r>
        </a:p>
      </dgm:t>
    </dgm:pt>
    <dgm:pt modelId="{AA535C30-7C05-4849-A43A-4B964521E6D7}" type="parTrans" cxnId="{A6DC4C7A-0AE7-48DB-9E72-C498803A60DB}">
      <dgm:prSet/>
      <dgm:spPr/>
      <dgm:t>
        <a:bodyPr/>
        <a:lstStyle/>
        <a:p>
          <a:endParaRPr lang="en-US"/>
        </a:p>
      </dgm:t>
    </dgm:pt>
    <dgm:pt modelId="{9233C7D7-5315-4120-A949-C99681BEB503}" type="sibTrans" cxnId="{A6DC4C7A-0AE7-48DB-9E72-C498803A60DB}">
      <dgm:prSet/>
      <dgm:spPr/>
      <dgm:t>
        <a:bodyPr/>
        <a:lstStyle/>
        <a:p>
          <a:endParaRPr lang="en-US"/>
        </a:p>
      </dgm:t>
    </dgm:pt>
    <dgm:pt modelId="{1E46C3AD-4EF6-4694-A75D-8431B23275C2}" type="pres">
      <dgm:prSet presAssocID="{753169C6-5503-4F08-A422-BACBC9DF2422}" presName="linear" presStyleCnt="0">
        <dgm:presLayoutVars>
          <dgm:dir/>
          <dgm:resizeHandles val="exact"/>
        </dgm:presLayoutVars>
      </dgm:prSet>
      <dgm:spPr/>
      <dgm:t>
        <a:bodyPr/>
        <a:lstStyle/>
        <a:p>
          <a:endParaRPr lang="en-US"/>
        </a:p>
      </dgm:t>
    </dgm:pt>
    <dgm:pt modelId="{4F7D639A-AB64-4CFA-B785-C5CFD66EDD76}" type="pres">
      <dgm:prSet presAssocID="{3D5D74C7-0163-4077-9B56-AE04FC062A6C}" presName="comp" presStyleCnt="0"/>
      <dgm:spPr/>
    </dgm:pt>
    <dgm:pt modelId="{CD4FB620-7DD6-4115-9C41-CB4AE69E04A0}" type="pres">
      <dgm:prSet presAssocID="{3D5D74C7-0163-4077-9B56-AE04FC062A6C}" presName="box" presStyleLbl="node1" presStyleIdx="0" presStyleCnt="3"/>
      <dgm:spPr/>
      <dgm:t>
        <a:bodyPr/>
        <a:lstStyle/>
        <a:p>
          <a:endParaRPr lang="en-US"/>
        </a:p>
      </dgm:t>
    </dgm:pt>
    <dgm:pt modelId="{815F59F3-58CD-4A03-AE5F-DCC978FA1069}" type="pres">
      <dgm:prSet presAssocID="{3D5D74C7-0163-4077-9B56-AE04FC062A6C}" presName="img" presStyleLbl="fgImgPlace1" presStyleIdx="0" presStyleCnt="3"/>
      <dgm:spPr>
        <a:blipFill rotWithShape="1">
          <a:blip xmlns:r="http://schemas.openxmlformats.org/officeDocument/2006/relationships" r:embed="rId1"/>
          <a:stretch>
            <a:fillRect/>
          </a:stretch>
        </a:blipFill>
      </dgm:spPr>
    </dgm:pt>
    <dgm:pt modelId="{88F68F0E-DD71-412F-8529-AB9DC566BE19}" type="pres">
      <dgm:prSet presAssocID="{3D5D74C7-0163-4077-9B56-AE04FC062A6C}" presName="text" presStyleLbl="node1" presStyleIdx="0" presStyleCnt="3">
        <dgm:presLayoutVars>
          <dgm:bulletEnabled val="1"/>
        </dgm:presLayoutVars>
      </dgm:prSet>
      <dgm:spPr/>
      <dgm:t>
        <a:bodyPr/>
        <a:lstStyle/>
        <a:p>
          <a:endParaRPr lang="en-US"/>
        </a:p>
      </dgm:t>
    </dgm:pt>
    <dgm:pt modelId="{F892056F-7EE0-49F3-8AB0-77E23656B2D8}" type="pres">
      <dgm:prSet presAssocID="{2795241A-F3FF-4EFC-A091-962EC8EBC6CF}" presName="spacer" presStyleCnt="0"/>
      <dgm:spPr/>
    </dgm:pt>
    <dgm:pt modelId="{03C4EEAC-AD6E-4832-85DC-F3D9D978072A}" type="pres">
      <dgm:prSet presAssocID="{C7E981EB-D3A5-4EF2-93BD-00BA35DAFC9E}" presName="comp" presStyleCnt="0"/>
      <dgm:spPr/>
    </dgm:pt>
    <dgm:pt modelId="{EC7CD96D-9227-4ACD-BFE1-D51375F80FA9}" type="pres">
      <dgm:prSet presAssocID="{C7E981EB-D3A5-4EF2-93BD-00BA35DAFC9E}" presName="box" presStyleLbl="node1" presStyleIdx="1" presStyleCnt="3"/>
      <dgm:spPr/>
      <dgm:t>
        <a:bodyPr/>
        <a:lstStyle/>
        <a:p>
          <a:endParaRPr lang="en-US"/>
        </a:p>
      </dgm:t>
    </dgm:pt>
    <dgm:pt modelId="{83F55674-6E81-4A0A-819D-4D4F2083C032}" type="pres">
      <dgm:prSet presAssocID="{C7E981EB-D3A5-4EF2-93BD-00BA35DAFC9E}" presName="img" presStyleLbl="fgImgPlace1" presStyleIdx="1" presStyleCnt="3"/>
      <dgm:spPr>
        <a:blipFill rotWithShape="1">
          <a:blip xmlns:r="http://schemas.openxmlformats.org/officeDocument/2006/relationships" r:embed="rId2"/>
          <a:stretch>
            <a:fillRect/>
          </a:stretch>
        </a:blipFill>
      </dgm:spPr>
    </dgm:pt>
    <dgm:pt modelId="{BC8AACDE-8F46-402E-903D-150FF970668E}" type="pres">
      <dgm:prSet presAssocID="{C7E981EB-D3A5-4EF2-93BD-00BA35DAFC9E}" presName="text" presStyleLbl="node1" presStyleIdx="1" presStyleCnt="3">
        <dgm:presLayoutVars>
          <dgm:bulletEnabled val="1"/>
        </dgm:presLayoutVars>
      </dgm:prSet>
      <dgm:spPr/>
      <dgm:t>
        <a:bodyPr/>
        <a:lstStyle/>
        <a:p>
          <a:endParaRPr lang="en-US"/>
        </a:p>
      </dgm:t>
    </dgm:pt>
    <dgm:pt modelId="{D32EF84B-1B3C-4B21-B95C-FDFBBCD28460}" type="pres">
      <dgm:prSet presAssocID="{E38DA593-17CF-4296-B832-7CF8239AA51D}" presName="spacer" presStyleCnt="0"/>
      <dgm:spPr/>
    </dgm:pt>
    <dgm:pt modelId="{572E149A-04E6-4BC5-9249-2513B5C31EA2}" type="pres">
      <dgm:prSet presAssocID="{0C1B82DA-37C4-4954-81F2-D74745FB41E8}" presName="comp" presStyleCnt="0"/>
      <dgm:spPr/>
    </dgm:pt>
    <dgm:pt modelId="{30DD7D41-C505-409C-8083-3602DBAA605A}" type="pres">
      <dgm:prSet presAssocID="{0C1B82DA-37C4-4954-81F2-D74745FB41E8}" presName="box" presStyleLbl="node1" presStyleIdx="2" presStyleCnt="3"/>
      <dgm:spPr/>
      <dgm:t>
        <a:bodyPr/>
        <a:lstStyle/>
        <a:p>
          <a:endParaRPr lang="en-US"/>
        </a:p>
      </dgm:t>
    </dgm:pt>
    <dgm:pt modelId="{2DBF19C6-0BEC-4723-9B44-E0170F0406EC}" type="pres">
      <dgm:prSet presAssocID="{0C1B82DA-37C4-4954-81F2-D74745FB41E8}" presName="img" presStyleLbl="fgImgPlace1" presStyleIdx="2" presStyleCnt="3" custLinFactNeighborX="1947" custLinFactNeighborY="-4789"/>
      <dgm:spPr>
        <a:blipFill rotWithShape="1">
          <a:blip xmlns:r="http://schemas.openxmlformats.org/officeDocument/2006/relationships" r:embed="rId3"/>
          <a:stretch>
            <a:fillRect/>
          </a:stretch>
        </a:blipFill>
      </dgm:spPr>
    </dgm:pt>
    <dgm:pt modelId="{D66AA9C0-2BE1-417D-BE28-4FCBCBDA32D7}" type="pres">
      <dgm:prSet presAssocID="{0C1B82DA-37C4-4954-81F2-D74745FB41E8}" presName="text" presStyleLbl="node1" presStyleIdx="2" presStyleCnt="3">
        <dgm:presLayoutVars>
          <dgm:bulletEnabled val="1"/>
        </dgm:presLayoutVars>
      </dgm:prSet>
      <dgm:spPr/>
      <dgm:t>
        <a:bodyPr/>
        <a:lstStyle/>
        <a:p>
          <a:endParaRPr lang="en-US"/>
        </a:p>
      </dgm:t>
    </dgm:pt>
  </dgm:ptLst>
  <dgm:cxnLst>
    <dgm:cxn modelId="{A43C5425-0A73-4155-96D7-D4B5447D903F}" srcId="{753169C6-5503-4F08-A422-BACBC9DF2422}" destId="{C7E981EB-D3A5-4EF2-93BD-00BA35DAFC9E}" srcOrd="1" destOrd="0" parTransId="{CCEF9BD4-515C-4A16-8AA7-42C67952BB53}" sibTransId="{E38DA593-17CF-4296-B832-7CF8239AA51D}"/>
    <dgm:cxn modelId="{2861AA3D-9398-4383-96E2-D03309C55539}" type="presOf" srcId="{3D5D74C7-0163-4077-9B56-AE04FC062A6C}" destId="{88F68F0E-DD71-412F-8529-AB9DC566BE19}" srcOrd="1" destOrd="0" presId="urn:microsoft.com/office/officeart/2005/8/layout/vList4"/>
    <dgm:cxn modelId="{D8195A64-57F1-4589-9740-37F07D0061B6}" type="presOf" srcId="{3D5D74C7-0163-4077-9B56-AE04FC062A6C}" destId="{CD4FB620-7DD6-4115-9C41-CB4AE69E04A0}" srcOrd="0" destOrd="0" presId="urn:microsoft.com/office/officeart/2005/8/layout/vList4"/>
    <dgm:cxn modelId="{00E6C22D-C7D0-4B3C-AEA8-613D44753523}" srcId="{753169C6-5503-4F08-A422-BACBC9DF2422}" destId="{3D5D74C7-0163-4077-9B56-AE04FC062A6C}" srcOrd="0" destOrd="0" parTransId="{8600D036-5C95-4C75-B7C9-A4C761798991}" sibTransId="{2795241A-F3FF-4EFC-A091-962EC8EBC6CF}"/>
    <dgm:cxn modelId="{88517A52-0A7B-48D3-A00B-BDF21FA83DEF}" type="presOf" srcId="{C7E981EB-D3A5-4EF2-93BD-00BA35DAFC9E}" destId="{BC8AACDE-8F46-402E-903D-150FF970668E}" srcOrd="1" destOrd="0" presId="urn:microsoft.com/office/officeart/2005/8/layout/vList4"/>
    <dgm:cxn modelId="{997930AF-A6F2-4787-ACA1-DCEEBE86F71A}" type="presOf" srcId="{0C1B82DA-37C4-4954-81F2-D74745FB41E8}" destId="{30DD7D41-C505-409C-8083-3602DBAA605A}" srcOrd="0" destOrd="0" presId="urn:microsoft.com/office/officeart/2005/8/layout/vList4"/>
    <dgm:cxn modelId="{0E0B135B-D6D6-4002-891B-F9F517AC0ACE}" type="presOf" srcId="{0C1B82DA-37C4-4954-81F2-D74745FB41E8}" destId="{D66AA9C0-2BE1-417D-BE28-4FCBCBDA32D7}" srcOrd="1" destOrd="0" presId="urn:microsoft.com/office/officeart/2005/8/layout/vList4"/>
    <dgm:cxn modelId="{4326DCA4-3B09-4718-9434-68A3BE4F83CE}" type="presOf" srcId="{C7E981EB-D3A5-4EF2-93BD-00BA35DAFC9E}" destId="{EC7CD96D-9227-4ACD-BFE1-D51375F80FA9}" srcOrd="0" destOrd="0" presId="urn:microsoft.com/office/officeart/2005/8/layout/vList4"/>
    <dgm:cxn modelId="{F3282E90-79CB-40D3-8032-E71D51D95907}" type="presOf" srcId="{753169C6-5503-4F08-A422-BACBC9DF2422}" destId="{1E46C3AD-4EF6-4694-A75D-8431B23275C2}" srcOrd="0" destOrd="0" presId="urn:microsoft.com/office/officeart/2005/8/layout/vList4"/>
    <dgm:cxn modelId="{A6DC4C7A-0AE7-48DB-9E72-C498803A60DB}" srcId="{753169C6-5503-4F08-A422-BACBC9DF2422}" destId="{0C1B82DA-37C4-4954-81F2-D74745FB41E8}" srcOrd="2" destOrd="0" parTransId="{AA535C30-7C05-4849-A43A-4B964521E6D7}" sibTransId="{9233C7D7-5315-4120-A949-C99681BEB503}"/>
    <dgm:cxn modelId="{0845A59E-41E7-4C04-AD5D-D7C243243E98}" type="presParOf" srcId="{1E46C3AD-4EF6-4694-A75D-8431B23275C2}" destId="{4F7D639A-AB64-4CFA-B785-C5CFD66EDD76}" srcOrd="0" destOrd="0" presId="urn:microsoft.com/office/officeart/2005/8/layout/vList4"/>
    <dgm:cxn modelId="{9D523746-0934-462A-BA9D-57E7BB5E23A3}" type="presParOf" srcId="{4F7D639A-AB64-4CFA-B785-C5CFD66EDD76}" destId="{CD4FB620-7DD6-4115-9C41-CB4AE69E04A0}" srcOrd="0" destOrd="0" presId="urn:microsoft.com/office/officeart/2005/8/layout/vList4"/>
    <dgm:cxn modelId="{01CCDB63-CC76-4E2F-A7F0-D183CCA37D1D}" type="presParOf" srcId="{4F7D639A-AB64-4CFA-B785-C5CFD66EDD76}" destId="{815F59F3-58CD-4A03-AE5F-DCC978FA1069}" srcOrd="1" destOrd="0" presId="urn:microsoft.com/office/officeart/2005/8/layout/vList4"/>
    <dgm:cxn modelId="{31081D1C-6FBE-4CC7-84E4-16393C8D4A37}" type="presParOf" srcId="{4F7D639A-AB64-4CFA-B785-C5CFD66EDD76}" destId="{88F68F0E-DD71-412F-8529-AB9DC566BE19}" srcOrd="2" destOrd="0" presId="urn:microsoft.com/office/officeart/2005/8/layout/vList4"/>
    <dgm:cxn modelId="{C4C3A02A-75C8-4FAF-A5A8-288BC734545B}" type="presParOf" srcId="{1E46C3AD-4EF6-4694-A75D-8431B23275C2}" destId="{F892056F-7EE0-49F3-8AB0-77E23656B2D8}" srcOrd="1" destOrd="0" presId="urn:microsoft.com/office/officeart/2005/8/layout/vList4"/>
    <dgm:cxn modelId="{A7D655C3-F024-4A23-8563-762C3642FA28}" type="presParOf" srcId="{1E46C3AD-4EF6-4694-A75D-8431B23275C2}" destId="{03C4EEAC-AD6E-4832-85DC-F3D9D978072A}" srcOrd="2" destOrd="0" presId="urn:microsoft.com/office/officeart/2005/8/layout/vList4"/>
    <dgm:cxn modelId="{9F7D73EF-9ADA-4966-90E9-C8F0F3978D0E}" type="presParOf" srcId="{03C4EEAC-AD6E-4832-85DC-F3D9D978072A}" destId="{EC7CD96D-9227-4ACD-BFE1-D51375F80FA9}" srcOrd="0" destOrd="0" presId="urn:microsoft.com/office/officeart/2005/8/layout/vList4"/>
    <dgm:cxn modelId="{2B4CE699-1C1B-4FDA-82C0-D22B506368A7}" type="presParOf" srcId="{03C4EEAC-AD6E-4832-85DC-F3D9D978072A}" destId="{83F55674-6E81-4A0A-819D-4D4F2083C032}" srcOrd="1" destOrd="0" presId="urn:microsoft.com/office/officeart/2005/8/layout/vList4"/>
    <dgm:cxn modelId="{8044F230-B475-4D26-AABB-4DD58F3E13DD}" type="presParOf" srcId="{03C4EEAC-AD6E-4832-85DC-F3D9D978072A}" destId="{BC8AACDE-8F46-402E-903D-150FF970668E}" srcOrd="2" destOrd="0" presId="urn:microsoft.com/office/officeart/2005/8/layout/vList4"/>
    <dgm:cxn modelId="{4C943E06-C739-41EC-B1EF-6CECF9E264ED}" type="presParOf" srcId="{1E46C3AD-4EF6-4694-A75D-8431B23275C2}" destId="{D32EF84B-1B3C-4B21-B95C-FDFBBCD28460}" srcOrd="3" destOrd="0" presId="urn:microsoft.com/office/officeart/2005/8/layout/vList4"/>
    <dgm:cxn modelId="{D4F16FC6-2541-4F01-8905-E48051377F77}" type="presParOf" srcId="{1E46C3AD-4EF6-4694-A75D-8431B23275C2}" destId="{572E149A-04E6-4BC5-9249-2513B5C31EA2}" srcOrd="4" destOrd="0" presId="urn:microsoft.com/office/officeart/2005/8/layout/vList4"/>
    <dgm:cxn modelId="{09E38E84-AEF6-4C82-BD53-34859105ACFD}" type="presParOf" srcId="{572E149A-04E6-4BC5-9249-2513B5C31EA2}" destId="{30DD7D41-C505-409C-8083-3602DBAA605A}" srcOrd="0" destOrd="0" presId="urn:microsoft.com/office/officeart/2005/8/layout/vList4"/>
    <dgm:cxn modelId="{941D7EBD-3D40-44A4-A498-C0C06D0D5C9E}" type="presParOf" srcId="{572E149A-04E6-4BC5-9249-2513B5C31EA2}" destId="{2DBF19C6-0BEC-4723-9B44-E0170F0406EC}" srcOrd="1" destOrd="0" presId="urn:microsoft.com/office/officeart/2005/8/layout/vList4"/>
    <dgm:cxn modelId="{4433AFCA-C205-4793-9D1D-6A53947AE198}" type="presParOf" srcId="{572E149A-04E6-4BC5-9249-2513B5C31EA2}" destId="{D66AA9C0-2BE1-417D-BE28-4FCBCBDA32D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FB620-7DD6-4115-9C41-CB4AE69E04A0}">
      <dsp:nvSpPr>
        <dsp:cNvPr id="0" name=""/>
        <dsp:cNvSpPr/>
      </dsp:nvSpPr>
      <dsp:spPr>
        <a:xfrm>
          <a:off x="0" y="0"/>
          <a:ext cx="7261781" cy="1560741"/>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125413" lvl="0" indent="0" algn="l" defTabSz="1377950">
            <a:lnSpc>
              <a:spcPct val="90000"/>
            </a:lnSpc>
            <a:spcBef>
              <a:spcPct val="0"/>
            </a:spcBef>
            <a:spcAft>
              <a:spcPct val="35000"/>
            </a:spcAft>
            <a:tabLst/>
          </a:pPr>
          <a:r>
            <a:rPr lang="en-US" sz="3100" kern="1200" dirty="0"/>
            <a:t>Calculation of simple descriptive statistics (mean and variance)</a:t>
          </a:r>
        </a:p>
      </dsp:txBody>
      <dsp:txXfrm>
        <a:off x="1608430" y="0"/>
        <a:ext cx="5653350" cy="1560741"/>
      </dsp:txXfrm>
    </dsp:sp>
    <dsp:sp modelId="{815F59F3-58CD-4A03-AE5F-DCC978FA1069}">
      <dsp:nvSpPr>
        <dsp:cNvPr id="0" name=""/>
        <dsp:cNvSpPr/>
      </dsp:nvSpPr>
      <dsp:spPr>
        <a:xfrm>
          <a:off x="156074" y="156074"/>
          <a:ext cx="1452356" cy="124859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7CD96D-9227-4ACD-BFE1-D51375F80FA9}">
      <dsp:nvSpPr>
        <dsp:cNvPr id="0" name=""/>
        <dsp:cNvSpPr/>
      </dsp:nvSpPr>
      <dsp:spPr>
        <a:xfrm>
          <a:off x="0" y="1716815"/>
          <a:ext cx="7261781" cy="1560741"/>
        </a:xfrm>
        <a:prstGeom prst="roundRect">
          <a:avLst>
            <a:gd name="adj" fmla="val 1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292100" lvl="0" indent="-166688" algn="l" defTabSz="1377950">
            <a:lnSpc>
              <a:spcPct val="90000"/>
            </a:lnSpc>
            <a:spcBef>
              <a:spcPct val="0"/>
            </a:spcBef>
            <a:spcAft>
              <a:spcPct val="35000"/>
            </a:spcAft>
            <a:tabLst/>
          </a:pPr>
          <a:r>
            <a:rPr lang="en-US" sz="3100" kern="1200" dirty="0"/>
            <a:t>Principal Components Analysis</a:t>
          </a:r>
        </a:p>
      </dsp:txBody>
      <dsp:txXfrm>
        <a:off x="1608430" y="1716815"/>
        <a:ext cx="5653350" cy="1560741"/>
      </dsp:txXfrm>
    </dsp:sp>
    <dsp:sp modelId="{83F55674-6E81-4A0A-819D-4D4F2083C032}">
      <dsp:nvSpPr>
        <dsp:cNvPr id="0" name=""/>
        <dsp:cNvSpPr/>
      </dsp:nvSpPr>
      <dsp:spPr>
        <a:xfrm>
          <a:off x="156074" y="1872889"/>
          <a:ext cx="1452356" cy="124859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DD7D41-C505-409C-8083-3602DBAA605A}">
      <dsp:nvSpPr>
        <dsp:cNvPr id="0" name=""/>
        <dsp:cNvSpPr/>
      </dsp:nvSpPr>
      <dsp:spPr>
        <a:xfrm>
          <a:off x="0" y="3433631"/>
          <a:ext cx="7261781" cy="1560741"/>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125413" lvl="0" indent="0" algn="l" defTabSz="1377950">
            <a:lnSpc>
              <a:spcPct val="90000"/>
            </a:lnSpc>
            <a:spcBef>
              <a:spcPct val="0"/>
            </a:spcBef>
            <a:spcAft>
              <a:spcPct val="35000"/>
            </a:spcAft>
            <a:tabLst/>
          </a:pPr>
          <a:r>
            <a:rPr lang="en-US" sz="3100" kern="1200" dirty="0"/>
            <a:t>Baseline HMM recognition experiment</a:t>
          </a:r>
        </a:p>
      </dsp:txBody>
      <dsp:txXfrm>
        <a:off x="1608430" y="3433631"/>
        <a:ext cx="5653350" cy="1560741"/>
      </dsp:txXfrm>
    </dsp:sp>
    <dsp:sp modelId="{2DBF19C6-0BEC-4723-9B44-E0170F0406EC}">
      <dsp:nvSpPr>
        <dsp:cNvPr id="0" name=""/>
        <dsp:cNvSpPr/>
      </dsp:nvSpPr>
      <dsp:spPr>
        <a:xfrm>
          <a:off x="184351" y="3529910"/>
          <a:ext cx="1452356" cy="124859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12/3/16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12/3/16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305027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166573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424222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166573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7</a:t>
            </a:fld>
            <a:endParaRPr lang="en-US" dirty="0"/>
          </a:p>
        </p:txBody>
      </p:sp>
    </p:spTree>
    <p:extLst>
      <p:ext uri="{BB962C8B-B14F-4D97-AF65-F5344CB8AC3E}">
        <p14:creationId xmlns:p14="http://schemas.microsoft.com/office/powerpoint/2010/main" val="120936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8</a:t>
            </a:fld>
            <a:endParaRPr lang="en-US" dirty="0"/>
          </a:p>
        </p:txBody>
      </p:sp>
    </p:spTree>
    <p:extLst>
      <p:ext uri="{BB962C8B-B14F-4D97-AF65-F5344CB8AC3E}">
        <p14:creationId xmlns:p14="http://schemas.microsoft.com/office/powerpoint/2010/main" val="120936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9</a:t>
            </a:fld>
            <a:endParaRPr lang="en-US" dirty="0"/>
          </a:p>
        </p:txBody>
      </p:sp>
    </p:spTree>
    <p:extLst>
      <p:ext uri="{BB962C8B-B14F-4D97-AF65-F5344CB8AC3E}">
        <p14:creationId xmlns:p14="http://schemas.microsoft.com/office/powerpoint/2010/main" val="166573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15</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dirty="0"/>
          </a:p>
        </p:txBody>
      </p:sp>
    </p:spTree>
    <p:extLst>
      <p:ext uri="{BB962C8B-B14F-4D97-AF65-F5344CB8AC3E}">
        <p14:creationId xmlns:p14="http://schemas.microsoft.com/office/powerpoint/2010/main" val="366094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74341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677551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97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74998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1.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a:latin typeface="Times New Roman" panose="02020603050405020304" pitchFamily="18" charset="0"/>
                <a:cs typeface="Times New Roman" panose="02020603050405020304" pitchFamily="18" charset="0"/>
              </a:rPr>
              <a:t>G. Suarez: Normal/Abnormal Classification</a:t>
            </a:r>
            <a:r>
              <a:rPr lang="en-US" sz="1000" b="0" cap="all" dirty="0">
                <a:latin typeface="Times New Roman" panose="02020603050405020304" pitchFamily="18" charset="0"/>
                <a:cs typeface="Times New Roman" panose="02020603050405020304" pitchFamily="18" charset="0"/>
              </a:rPr>
              <a:t>	</a:t>
            </a:r>
            <a:r>
              <a:rPr lang="en-US" sz="1000" b="1" cap="none" dirty="0">
                <a:solidFill>
                  <a:schemeClr val="tx2">
                    <a:lumMod val="50000"/>
                  </a:schemeClr>
                </a:solidFill>
                <a:latin typeface="+mn-lt"/>
                <a:cs typeface="+mn-cs"/>
              </a:rPr>
              <a:t>December</a:t>
            </a:r>
            <a:r>
              <a:rPr lang="en-US" sz="1000" b="1" cap="none" baseline="0" dirty="0">
                <a:solidFill>
                  <a:schemeClr val="tx2">
                    <a:lumMod val="50000"/>
                  </a:schemeClr>
                </a:solidFill>
                <a:latin typeface="+mn-lt"/>
                <a:cs typeface="+mn-cs"/>
              </a:rPr>
              <a:t> 12, 2015</a:t>
            </a:r>
            <a:endParaRPr lang="en-US" sz="1000" b="1" dirty="0">
              <a:solidFill>
                <a:schemeClr val="tx2">
                  <a:lumMod val="50000"/>
                </a:schemeClr>
              </a:solidFill>
            </a:endParaRP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cap="none" baseline="0" dirty="0">
                <a:latin typeface="Times New Roman" panose="02020603050405020304" pitchFamily="18" charset="0"/>
                <a:cs typeface="Times New Roman" panose="02020603050405020304" pitchFamily="18" charset="0"/>
              </a:rPr>
              <a:t>G. Suarez: Normal/Abnormal Classification </a:t>
            </a:r>
            <a:r>
              <a:rPr lang="en-US" sz="1000" cap="all" dirty="0">
                <a:solidFill>
                  <a:prstClr val="black"/>
                </a:solidFill>
                <a:latin typeface="Times New Roman" panose="02020603050405020304" pitchFamily="18" charset="0"/>
                <a:cs typeface="Times New Roman" panose="02020603050405020304" pitchFamily="18" charset="0"/>
              </a:rPr>
              <a:t>	</a:t>
            </a:r>
            <a:r>
              <a:rPr lang="en-US" sz="1000" b="1" dirty="0">
                <a:solidFill>
                  <a:srgbClr val="1F497D">
                    <a:lumMod val="50000"/>
                  </a:srgbClr>
                </a:solidFill>
                <a:latin typeface="Calibri"/>
              </a:rPr>
              <a:t>December 12, 2015</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latin typeface="Times New Roman" panose="02020603050405020304" pitchFamily="18" charset="0"/>
                <a:cs typeface="Times New Roman" panose="02020603050405020304" pitchFamily="18" charset="0"/>
              </a:rPr>
              <a:t>A. Gross: An Analysis of Two Common Reference Points for EEGS</a:t>
            </a:r>
            <a:r>
              <a:rPr lang="en-US" sz="1000" b="1" dirty="0">
                <a:solidFill>
                  <a:srgbClr val="1F497D">
                    <a:lumMod val="50000"/>
                  </a:srgbClr>
                </a:solidFill>
                <a:latin typeface="Calibri"/>
              </a:rPr>
              <a:t>	December 3, 2016</a:t>
            </a:r>
            <a:endParaRPr lang="en-US" sz="1000" b="1" dirty="0">
              <a:solidFill>
                <a:srgbClr val="000000"/>
              </a:solidFill>
              <a:latin typeface="Calibri"/>
            </a:endParaRP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9"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tiff"/><Relationship Id="rId5" Type="http://schemas.openxmlformats.org/officeDocument/2006/relationships/image" Target="../media/image22.tiff"/><Relationship Id="rId1" Type="http://schemas.openxmlformats.org/officeDocument/2006/relationships/slideLayout" Target="../slideLayouts/slideLayout19.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hyperlink" Target="http://www.isip.piconepress.com" TargetMode="External"/><Relationship Id="rId4" Type="http://schemas.openxmlformats.org/officeDocument/2006/relationships/image" Target="../media/image24.jpeg"/><Relationship Id="rId5" Type="http://schemas.openxmlformats.org/officeDocument/2006/relationships/image" Target="../media/image25.png"/><Relationship Id="rId1" Type="http://schemas.openxmlformats.org/officeDocument/2006/relationships/slideLayout" Target="../slideLayouts/slideLayout18.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46400" y="2075299"/>
            <a:ext cx="6100273" cy="1569660"/>
          </a:xfrm>
          <a:prstGeom prst="rect">
            <a:avLst/>
          </a:prstGeom>
          <a:noFill/>
        </p:spPr>
        <p:txBody>
          <a:bodyPr wrap="square" rtlCol="0">
            <a:spAutoFit/>
          </a:bodyPr>
          <a:lstStyle/>
          <a:p>
            <a:pPr algn="r"/>
            <a:r>
              <a:rPr lang="en-US" sz="3200" b="1" dirty="0">
                <a:latin typeface="Arial"/>
                <a:cs typeface="Arial"/>
              </a:rPr>
              <a:t>AN ANALYSIS OF TWO COMMON REFERENCE POINTS FOR EEGS</a:t>
            </a:r>
          </a:p>
        </p:txBody>
      </p:sp>
      <p:sp>
        <p:nvSpPr>
          <p:cNvPr id="4" name="Rectangle 16"/>
          <p:cNvSpPr txBox="1">
            <a:spLocks noChangeArrowheads="1"/>
          </p:cNvSpPr>
          <p:nvPr/>
        </p:nvSpPr>
        <p:spPr>
          <a:xfrm>
            <a:off x="269399" y="5335511"/>
            <a:ext cx="6258401" cy="11448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a:latin typeface="Arial"/>
                <a:cs typeface="Arial"/>
              </a:rPr>
              <a:t>S. L</a:t>
            </a:r>
            <a:r>
              <a:rPr lang="es-VE" sz="1800" b="1" dirty="0" err="1">
                <a:latin typeface="Arial"/>
                <a:cs typeface="Arial"/>
              </a:rPr>
              <a:t>ópez</a:t>
            </a:r>
            <a:r>
              <a:rPr lang="es-VE" sz="1800" b="1" dirty="0">
                <a:latin typeface="Arial"/>
                <a:cs typeface="Arial"/>
              </a:rPr>
              <a:t>, </a:t>
            </a:r>
            <a:r>
              <a:rPr lang="es-VE" sz="1800" b="1" dirty="0">
                <a:solidFill>
                  <a:srgbClr val="C00000"/>
                </a:solidFill>
                <a:latin typeface="Arial"/>
                <a:cs typeface="Arial"/>
              </a:rPr>
              <a:t>A. </a:t>
            </a:r>
            <a:r>
              <a:rPr lang="es-VE" sz="1800" b="1" dirty="0" err="1">
                <a:solidFill>
                  <a:srgbClr val="C00000"/>
                </a:solidFill>
                <a:latin typeface="Arial"/>
                <a:cs typeface="Arial"/>
              </a:rPr>
              <a:t>Gross</a:t>
            </a:r>
            <a:r>
              <a:rPr lang="es-VE" sz="1800" b="1" dirty="0">
                <a:latin typeface="Arial"/>
                <a:cs typeface="Arial"/>
              </a:rPr>
              <a:t>, S. Yang, M. </a:t>
            </a:r>
            <a:r>
              <a:rPr lang="es-VE" sz="1800" b="1" dirty="0" err="1">
                <a:latin typeface="Arial"/>
                <a:cs typeface="Arial"/>
              </a:rPr>
              <a:t>Golmohammadi</a:t>
            </a:r>
            <a:r>
              <a:rPr lang="es-VE" sz="1800" b="1" dirty="0">
                <a:latin typeface="Arial"/>
                <a:cs typeface="Arial"/>
              </a:rPr>
              <a:t>, </a:t>
            </a:r>
          </a:p>
          <a:p>
            <a:pPr marL="0" indent="0">
              <a:spcBef>
                <a:spcPts val="0"/>
              </a:spcBef>
              <a:buNone/>
            </a:pPr>
            <a:r>
              <a:rPr lang="es-VE" sz="1800" b="1" dirty="0">
                <a:latin typeface="Arial"/>
                <a:cs typeface="Arial"/>
              </a:rPr>
              <a:t>I. </a:t>
            </a:r>
            <a:r>
              <a:rPr lang="es-VE" sz="1800" b="1" dirty="0" err="1">
                <a:latin typeface="Arial"/>
                <a:cs typeface="Arial"/>
              </a:rPr>
              <a:t>Obeid</a:t>
            </a:r>
            <a:r>
              <a:rPr lang="es-VE" sz="1800" b="1" dirty="0">
                <a:latin typeface="Arial"/>
                <a:cs typeface="Arial"/>
              </a:rPr>
              <a:t> and J. Picone</a:t>
            </a:r>
            <a:endParaRPr lang="en-US" sz="1800" b="1" dirty="0">
              <a:latin typeface="Arial"/>
              <a:cs typeface="Arial"/>
            </a:endParaRPr>
          </a:p>
          <a:p>
            <a:pPr marL="0" indent="0">
              <a:spcBef>
                <a:spcPts val="0"/>
              </a:spcBef>
              <a:buNone/>
            </a:pPr>
            <a:r>
              <a:rPr lang="en-US" sz="1800" b="1" dirty="0">
                <a:latin typeface="Arial"/>
                <a:cs typeface="Arial"/>
              </a:rPr>
              <a:t>Neural Engineering Data Consortium</a:t>
            </a:r>
          </a:p>
          <a:p>
            <a:pPr marL="0" indent="0">
              <a:spcBef>
                <a:spcPts val="0"/>
              </a:spcBef>
              <a:spcAft>
                <a:spcPts val="1200"/>
              </a:spcAft>
              <a:buNone/>
            </a:pPr>
            <a:r>
              <a:rPr lang="en-US" sz="1800" b="1" dirty="0">
                <a:latin typeface="Arial"/>
                <a:cs typeface="Arial"/>
              </a:rPr>
              <a:t>Temple University</a:t>
            </a:r>
          </a:p>
          <a:p>
            <a:pPr marL="0" indent="0">
              <a:spcBef>
                <a:spcPts val="0"/>
              </a:spcBef>
              <a:buNone/>
            </a:pPr>
            <a:endParaRPr lang="en-US" sz="1800" b="1" dirty="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2"/>
          <a:stretch>
            <a:fillRect/>
          </a:stretch>
        </p:blipFill>
        <p:spPr>
          <a:xfrm>
            <a:off x="6062173" y="4807512"/>
            <a:ext cx="2984500" cy="1993397"/>
          </a:xfrm>
          <a:prstGeom prst="rect">
            <a:avLst/>
          </a:prstGeom>
        </p:spPr>
      </p:pic>
      <p:grpSp>
        <p:nvGrpSpPr>
          <p:cNvPr id="11" name="Group 10"/>
          <p:cNvGrpSpPr/>
          <p:nvPr/>
        </p:nvGrpSpPr>
        <p:grpSpPr>
          <a:xfrm>
            <a:off x="150313" y="561093"/>
            <a:ext cx="2918564" cy="2299036"/>
            <a:chOff x="264004" y="485219"/>
            <a:chExt cx="3555241" cy="2911552"/>
          </a:xfrm>
        </p:grpSpPr>
        <p:sp>
          <p:nvSpPr>
            <p:cNvPr id="8" name="Rectangle 7"/>
            <p:cNvSpPr/>
            <p:nvPr/>
          </p:nvSpPr>
          <p:spPr>
            <a:xfrm>
              <a:off x="375531" y="578210"/>
              <a:ext cx="2771323" cy="2107325"/>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04" y="485219"/>
              <a:ext cx="3555241" cy="2911552"/>
            </a:xfrm>
            <a:prstGeom prst="rect">
              <a:avLst/>
            </a:prstGeom>
          </p:spPr>
        </p:pic>
      </p:grpSp>
      <p:grpSp>
        <p:nvGrpSpPr>
          <p:cNvPr id="10" name="Group 9"/>
          <p:cNvGrpSpPr/>
          <p:nvPr/>
        </p:nvGrpSpPr>
        <p:grpSpPr>
          <a:xfrm>
            <a:off x="459295" y="2663236"/>
            <a:ext cx="2124287" cy="2060295"/>
            <a:chOff x="217521" y="2898724"/>
            <a:chExt cx="2386009" cy="2336202"/>
          </a:xfrm>
        </p:grpSpPr>
        <p:sp>
          <p:nvSpPr>
            <p:cNvPr id="9" name="Rectangle 8"/>
            <p:cNvSpPr/>
            <p:nvPr/>
          </p:nvSpPr>
          <p:spPr>
            <a:xfrm>
              <a:off x="217521" y="2898724"/>
              <a:ext cx="2234905" cy="2228489"/>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375531" y="3011330"/>
              <a:ext cx="2227999" cy="2223596"/>
            </a:xfrm>
            <a:prstGeom prst="rect">
              <a:avLst/>
            </a:prstGeom>
          </p:spPr>
        </p:pic>
      </p:grpSp>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Results of the Descriptive </a:t>
            </a:r>
            <a:r>
              <a:rPr lang="en-US" dirty="0" smtClean="0"/>
              <a:t>Statistics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17719638"/>
              </p:ext>
            </p:extLst>
          </p:nvPr>
        </p:nvGraphicFramePr>
        <p:xfrm>
          <a:off x="2292263" y="713947"/>
          <a:ext cx="6093910" cy="365760"/>
        </p:xfrm>
        <a:graphic>
          <a:graphicData uri="http://schemas.openxmlformats.org/drawingml/2006/table">
            <a:tbl>
              <a:tblPr firstRow="1" bandRow="1">
                <a:tableStyleId>{21E4AEA4-8DFA-4A89-87EB-49C32662AFE0}</a:tableStyleId>
              </a:tblPr>
              <a:tblGrid>
                <a:gridCol w="3046955"/>
                <a:gridCol w="3046955"/>
              </a:tblGrid>
              <a:tr h="3566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ln>
                            <a:noFill/>
                          </a:ln>
                        </a:rPr>
                        <a:t>Mean</a:t>
                      </a:r>
                      <a:endParaRPr lang="en-US" b="1" dirty="0">
                        <a:ln>
                          <a:noFill/>
                        </a:ln>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ln>
                            <a:noFill/>
                          </a:ln>
                        </a:rPr>
                        <a:t>Variance</a:t>
                      </a:r>
                      <a:endParaRPr lang="en-US" b="1" dirty="0">
                        <a:ln>
                          <a:noFill/>
                        </a:ln>
                      </a:endParaRPr>
                    </a:p>
                  </a:txBody>
                  <a:tcPr/>
                </a:tc>
              </a:tr>
            </a:tbl>
          </a:graphicData>
        </a:graphic>
      </p:graphicFrame>
      <p:sp>
        <p:nvSpPr>
          <p:cNvPr id="8" name="Rectangle 3"/>
          <p:cNvSpPr txBox="1">
            <a:spLocks/>
          </p:cNvSpPr>
          <p:nvPr/>
        </p:nvSpPr>
        <p:spPr bwMode="auto">
          <a:xfrm>
            <a:off x="165089" y="4948997"/>
            <a:ext cx="8813819" cy="152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628650" indent="-285750">
              <a:spcAft>
                <a:spcPts val="600"/>
              </a:spcAft>
              <a:buFont typeface="Arial" panose="020B0604020202020204" pitchFamily="34" charset="0"/>
              <a:buChar char="•"/>
            </a:pPr>
            <a:r>
              <a:rPr lang="en-US" sz="1800" b="1" dirty="0">
                <a:solidFill>
                  <a:srgbClr val="000000"/>
                </a:solidFill>
                <a:cs typeface="Arial" charset="0"/>
              </a:rPr>
              <a:t>There is a significant amount of difference between the mean and variance of each </a:t>
            </a:r>
            <a:r>
              <a:rPr lang="en-US" sz="1800" b="1" dirty="0" smtClean="0">
                <a:solidFill>
                  <a:srgbClr val="000000"/>
                </a:solidFill>
                <a:cs typeface="Arial" charset="0"/>
              </a:rPr>
              <a:t>class. This </a:t>
            </a:r>
            <a:r>
              <a:rPr lang="en-US" sz="1800" b="1" dirty="0">
                <a:solidFill>
                  <a:srgbClr val="000000"/>
                </a:solidFill>
                <a:cs typeface="Arial" charset="0"/>
              </a:rPr>
              <a:t>indicates that these two sets have a high degree of contrast in the frequency domain.</a:t>
            </a:r>
          </a:p>
          <a:p>
            <a:pPr marL="628650" indent="-285750">
              <a:spcAft>
                <a:spcPts val="600"/>
              </a:spcAft>
              <a:buFont typeface="Arial" panose="020B0604020202020204" pitchFamily="34" charset="0"/>
              <a:buChar char="•"/>
            </a:pPr>
            <a:r>
              <a:rPr lang="en-US" sz="1800" b="1" dirty="0">
                <a:solidFill>
                  <a:srgbClr val="000000"/>
                </a:solidFill>
                <a:cs typeface="Arial" charset="0"/>
              </a:rPr>
              <a:t>An analysis of individual channels (not shown) also revealed a significant amount of variance between each class. </a:t>
            </a:r>
          </a:p>
        </p:txBody>
      </p:sp>
      <p:graphicFrame>
        <p:nvGraphicFramePr>
          <p:cNvPr id="6" name="Table 5"/>
          <p:cNvGraphicFramePr>
            <a:graphicFrameLocks noGrp="1"/>
          </p:cNvGraphicFramePr>
          <p:nvPr>
            <p:extLst>
              <p:ext uri="{D42A27DB-BD31-4B8C-83A1-F6EECF244321}">
                <p14:modId xmlns:p14="http://schemas.microsoft.com/office/powerpoint/2010/main" val="3385056478"/>
              </p:ext>
            </p:extLst>
          </p:nvPr>
        </p:nvGraphicFramePr>
        <p:xfrm>
          <a:off x="757823" y="1061927"/>
          <a:ext cx="7628350" cy="3657600"/>
        </p:xfrm>
        <a:graphic>
          <a:graphicData uri="http://schemas.openxmlformats.org/drawingml/2006/table">
            <a:tbl>
              <a:tblPr firstRow="1" bandRow="1">
                <a:tableStyleId>{21E4AEA4-8DFA-4A89-87EB-49C32662AFE0}</a:tableStyleId>
              </a:tblPr>
              <a:tblGrid>
                <a:gridCol w="1525670">
                  <a:extLst>
                    <a:ext uri="{9D8B030D-6E8A-4147-A177-3AD203B41FA5}">
                      <a16:colId xmlns="" xmlns:a16="http://schemas.microsoft.com/office/drawing/2014/main" val="3710660036"/>
                    </a:ext>
                  </a:extLst>
                </a:gridCol>
                <a:gridCol w="1525670">
                  <a:extLst>
                    <a:ext uri="{9D8B030D-6E8A-4147-A177-3AD203B41FA5}">
                      <a16:colId xmlns="" xmlns:a16="http://schemas.microsoft.com/office/drawing/2014/main" val="2831864085"/>
                    </a:ext>
                  </a:extLst>
                </a:gridCol>
                <a:gridCol w="1525670">
                  <a:extLst>
                    <a:ext uri="{9D8B030D-6E8A-4147-A177-3AD203B41FA5}">
                      <a16:colId xmlns="" xmlns:a16="http://schemas.microsoft.com/office/drawing/2014/main" val="2626921825"/>
                    </a:ext>
                  </a:extLst>
                </a:gridCol>
                <a:gridCol w="1525670"/>
                <a:gridCol w="1525670"/>
              </a:tblGrid>
              <a:tr h="356616">
                <a:tc>
                  <a:txBody>
                    <a:bodyPr/>
                    <a:lstStyle/>
                    <a:p>
                      <a:pPr algn="ctr"/>
                      <a:r>
                        <a:rPr lang="en-US" dirty="0" smtClean="0"/>
                        <a:t>Feature</a:t>
                      </a:r>
                      <a:endParaRPr lang="en-US" dirty="0"/>
                    </a:p>
                  </a:txBody>
                  <a:tcPr/>
                </a:tc>
                <a:tc>
                  <a:txBody>
                    <a:bodyPr/>
                    <a:lstStyle/>
                    <a:p>
                      <a:pPr algn="ctr"/>
                      <a:r>
                        <a:rPr lang="en-US" dirty="0"/>
                        <a:t>REF</a:t>
                      </a:r>
                    </a:p>
                  </a:txBody>
                  <a:tcPr/>
                </a:tc>
                <a:tc>
                  <a:txBody>
                    <a:bodyPr/>
                    <a:lstStyle/>
                    <a:p>
                      <a:pPr algn="ctr"/>
                      <a:r>
                        <a:rPr lang="en-US" dirty="0"/>
                        <a:t>LE</a:t>
                      </a:r>
                    </a:p>
                  </a:txBody>
                  <a:tcPr/>
                </a:tc>
                <a:tc>
                  <a:txBody>
                    <a:bodyPr/>
                    <a:lstStyle/>
                    <a:p>
                      <a:pPr algn="ctr"/>
                      <a:r>
                        <a:rPr lang="en-US" dirty="0" smtClean="0"/>
                        <a:t>REF</a:t>
                      </a:r>
                      <a:endParaRPr lang="en-US" dirty="0"/>
                    </a:p>
                  </a:txBody>
                  <a:tcPr/>
                </a:tc>
                <a:tc>
                  <a:txBody>
                    <a:bodyPr/>
                    <a:lstStyle/>
                    <a:p>
                      <a:pPr algn="ctr"/>
                      <a:r>
                        <a:rPr lang="en-US" dirty="0" smtClean="0"/>
                        <a:t>LE</a:t>
                      </a:r>
                      <a:endParaRPr lang="en-US" dirty="0"/>
                    </a:p>
                  </a:txBody>
                  <a:tcPr/>
                </a:tc>
                <a:extLst>
                  <a:ext uri="{0D108BD9-81ED-4DB2-BD59-A6C34878D82A}">
                    <a16:rowId xmlns="" xmlns:a16="http://schemas.microsoft.com/office/drawing/2014/main" val="314171357"/>
                  </a:ext>
                </a:extLst>
              </a:tr>
              <a:tr h="356616">
                <a:tc>
                  <a:txBody>
                    <a:bodyPr/>
                    <a:lstStyle/>
                    <a:p>
                      <a:pPr algn="ctr"/>
                      <a:r>
                        <a:rPr lang="en-US" b="1" dirty="0" err="1" smtClean="0"/>
                        <a:t>E</a:t>
                      </a:r>
                      <a:r>
                        <a:rPr lang="en-US" b="1" baseline="-25000" dirty="0" err="1" smtClean="0"/>
                        <a:t>f</a:t>
                      </a:r>
                      <a:endParaRPr lang="en-US" b="1" dirty="0"/>
                    </a:p>
                  </a:txBody>
                  <a:tcPr/>
                </a:tc>
                <a:tc>
                  <a:txBody>
                    <a:bodyPr/>
                    <a:lstStyle/>
                    <a:p>
                      <a:pPr algn="ctr"/>
                      <a:r>
                        <a:rPr lang="en-US" b="1" dirty="0" smtClean="0"/>
                        <a:t>12.390</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1.685</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19.368</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49.560</a:t>
                      </a:r>
                      <a:endParaRPr lang="en-US" b="1" dirty="0"/>
                    </a:p>
                  </a:txBody>
                  <a:tcPr/>
                </a:tc>
                <a:extLst>
                  <a:ext uri="{0D108BD9-81ED-4DB2-BD59-A6C34878D82A}">
                    <a16:rowId xmlns="" xmlns:a16="http://schemas.microsoft.com/office/drawing/2014/main" val="1292549460"/>
                  </a:ext>
                </a:extLst>
              </a:tr>
              <a:tr h="356616">
                <a:tc>
                  <a:txBody>
                    <a:bodyPr/>
                    <a:lstStyle/>
                    <a:p>
                      <a:pPr algn="ctr"/>
                      <a:r>
                        <a:rPr lang="en-US" b="1" dirty="0" smtClean="0"/>
                        <a:t>c</a:t>
                      </a:r>
                      <a:r>
                        <a:rPr lang="en-US" b="1" baseline="-25000" dirty="0" smtClean="0"/>
                        <a:t>1</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1.949</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2.296</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1.171</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0.891</a:t>
                      </a:r>
                      <a:endParaRPr lang="en-US" b="1" dirty="0"/>
                    </a:p>
                  </a:txBody>
                  <a:tcPr/>
                </a:tc>
              </a:tr>
              <a:tr h="356616">
                <a:tc>
                  <a:txBody>
                    <a:bodyPr/>
                    <a:lstStyle/>
                    <a:p>
                      <a:pPr algn="ctr"/>
                      <a:r>
                        <a:rPr lang="en-US" b="1" baseline="0" dirty="0" smtClean="0"/>
                        <a:t>c</a:t>
                      </a:r>
                      <a:r>
                        <a:rPr lang="en-US" b="1" baseline="-25000" dirty="0" smtClean="0"/>
                        <a:t>2</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0.677</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0.991</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0.675</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0.510</a:t>
                      </a:r>
                      <a:endParaRPr lang="en-US" b="1" dirty="0"/>
                    </a:p>
                  </a:txBody>
                  <a:tcPr/>
                </a:tc>
                <a:extLst>
                  <a:ext uri="{0D108BD9-81ED-4DB2-BD59-A6C34878D82A}">
                    <a16:rowId xmlns="" xmlns:a16="http://schemas.microsoft.com/office/drawing/2014/main" val="3830430172"/>
                  </a:ext>
                </a:extLst>
              </a:tr>
              <a:tr h="3566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baseline="0" dirty="0" smtClean="0"/>
                        <a:t>c</a:t>
                      </a:r>
                      <a:r>
                        <a:rPr lang="en-US" b="1" baseline="-25000" dirty="0" smtClean="0"/>
                        <a:t>3</a:t>
                      </a:r>
                      <a:endParaRPr lang="en-US"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0.296</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0.320</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0.250</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0.166</a:t>
                      </a:r>
                      <a:endParaRPr lang="en-US" b="1" dirty="0"/>
                    </a:p>
                  </a:txBody>
                  <a:tcPr/>
                </a:tc>
              </a:tr>
              <a:tr h="3566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baseline="0" dirty="0" smtClean="0"/>
                        <a:t>c</a:t>
                      </a:r>
                      <a:r>
                        <a:rPr lang="en-US" b="1" baseline="-25000" dirty="0" smtClean="0"/>
                        <a:t>4</a:t>
                      </a:r>
                      <a:endParaRPr lang="en-US"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-0.009</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-0.060</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0.128</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0.107</a:t>
                      </a:r>
                      <a:endParaRPr lang="en-US" b="1" dirty="0"/>
                    </a:p>
                  </a:txBody>
                  <a:tcPr/>
                </a:tc>
              </a:tr>
              <a:tr h="3566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baseline="0" dirty="0" smtClean="0"/>
                        <a:t>c</a:t>
                      </a:r>
                      <a:r>
                        <a:rPr lang="en-US" b="1" baseline="-25000" dirty="0" smtClean="0"/>
                        <a:t>5</a:t>
                      </a:r>
                      <a:endParaRPr lang="en-US"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0.037</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-0.026</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0.050</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0.037</a:t>
                      </a:r>
                      <a:endParaRPr lang="en-US" b="1" dirty="0"/>
                    </a:p>
                  </a:txBody>
                  <a:tcPr/>
                </a:tc>
              </a:tr>
              <a:tr h="3566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baseline="0" dirty="0" smtClean="0"/>
                        <a:t>c</a:t>
                      </a:r>
                      <a:r>
                        <a:rPr lang="en-US" b="1" baseline="-25000" dirty="0" smtClean="0"/>
                        <a:t>6</a:t>
                      </a:r>
                      <a:endParaRPr lang="en-US" b="1"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-0.035</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-0.007</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0.027</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0.024</a:t>
                      </a:r>
                      <a:endParaRPr lang="en-US" b="1" dirty="0"/>
                    </a:p>
                  </a:txBody>
                  <a:tcPr/>
                </a:tc>
              </a:tr>
              <a:tr h="356616">
                <a:tc>
                  <a:txBody>
                    <a:bodyPr/>
                    <a:lstStyle/>
                    <a:p>
                      <a:pPr algn="ctr"/>
                      <a:r>
                        <a:rPr lang="en-US" b="1" baseline="0" dirty="0" smtClean="0"/>
                        <a:t>c</a:t>
                      </a:r>
                      <a:r>
                        <a:rPr lang="en-US" b="1" baseline="-25000" dirty="0" smtClean="0"/>
                        <a:t>7</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0.042</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0.045</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0.016</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0.017</a:t>
                      </a:r>
                      <a:endParaRPr lang="en-US" b="1" dirty="0"/>
                    </a:p>
                  </a:txBody>
                  <a:tcPr/>
                </a:tc>
              </a:tr>
              <a:tr h="356616">
                <a:tc>
                  <a:txBody>
                    <a:bodyPr/>
                    <a:lstStyle/>
                    <a:p>
                      <a:pPr algn="ctr"/>
                      <a:r>
                        <a:rPr lang="en-US" b="1" dirty="0" smtClean="0"/>
                        <a:t>E</a:t>
                      </a:r>
                      <a:r>
                        <a:rPr lang="en-US" b="1" baseline="-25000" dirty="0" smtClean="0"/>
                        <a:t>d</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3.001</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1.887</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21.824</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23.298</a:t>
                      </a:r>
                      <a:endParaRPr lang="en-US" b="1" dirty="0"/>
                    </a:p>
                  </a:txBody>
                  <a:tcPr/>
                </a:tc>
              </a:tr>
            </a:tbl>
          </a:graphicData>
        </a:graphic>
      </p:graphicFrame>
    </p:spTree>
    <p:extLst>
      <p:ext uri="{BB962C8B-B14F-4D97-AF65-F5344CB8AC3E}">
        <p14:creationId xmlns:p14="http://schemas.microsoft.com/office/powerpoint/2010/main" val="325344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Results of Principal Component Analysis</a:t>
            </a:r>
          </a:p>
        </p:txBody>
      </p:sp>
      <p:pic>
        <p:nvPicPr>
          <p:cNvPr id="5" name="Picture 4"/>
          <p:cNvPicPr/>
          <p:nvPr/>
        </p:nvPicPr>
        <p:blipFill>
          <a:blip r:embed="rId2"/>
          <a:stretch>
            <a:fillRect/>
          </a:stretch>
        </p:blipFill>
        <p:spPr>
          <a:xfrm>
            <a:off x="602885" y="2788532"/>
            <a:ext cx="3969114" cy="3235705"/>
          </a:xfrm>
          <a:prstGeom prst="rect">
            <a:avLst/>
          </a:prstGeom>
        </p:spPr>
      </p:pic>
      <p:sp>
        <p:nvSpPr>
          <p:cNvPr id="9" name="Rectangle 3"/>
          <p:cNvSpPr txBox="1">
            <a:spLocks/>
          </p:cNvSpPr>
          <p:nvPr/>
        </p:nvSpPr>
        <p:spPr bwMode="auto">
          <a:xfrm>
            <a:off x="165090" y="755445"/>
            <a:ext cx="8813819" cy="15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628650" indent="-285750">
              <a:spcAft>
                <a:spcPts val="600"/>
              </a:spcAft>
              <a:buFont typeface="Arial" panose="020B0604020202020204" pitchFamily="34" charset="0"/>
              <a:buChar char="•"/>
            </a:pPr>
            <a:r>
              <a:rPr lang="en-US" sz="1800" b="1" dirty="0">
                <a:solidFill>
                  <a:srgbClr val="000000"/>
                </a:solidFill>
                <a:cs typeface="Arial" charset="0"/>
              </a:rPr>
              <a:t>The analysis continued with PCA, which reveals that the first principal component of the LE class accounts for much more variation in the data than the first component of the REF class.</a:t>
            </a:r>
          </a:p>
          <a:p>
            <a:pPr marL="628650" indent="-285750">
              <a:spcAft>
                <a:spcPts val="600"/>
              </a:spcAft>
              <a:buFont typeface="Arial" panose="020B0604020202020204" pitchFamily="34" charset="0"/>
              <a:buChar char="•"/>
            </a:pPr>
            <a:r>
              <a:rPr lang="en-US" sz="1800" b="1" dirty="0">
                <a:solidFill>
                  <a:srgbClr val="000000"/>
                </a:solidFill>
                <a:cs typeface="Arial" charset="0"/>
              </a:rPr>
              <a:t>We can see that the lower order eigenvectors, which correspond to the largest eigenvalues, weigh the higher cepstral coefficients more heavily.</a:t>
            </a:r>
          </a:p>
        </p:txBody>
      </p:sp>
      <p:pic>
        <p:nvPicPr>
          <p:cNvPr id="10" name="Picture 9"/>
          <p:cNvPicPr/>
          <p:nvPr/>
        </p:nvPicPr>
        <p:blipFill>
          <a:blip r:embed="rId3"/>
          <a:stretch>
            <a:fillRect/>
          </a:stretch>
        </p:blipFill>
        <p:spPr>
          <a:xfrm>
            <a:off x="4965578" y="2846830"/>
            <a:ext cx="3643951" cy="3119107"/>
          </a:xfrm>
          <a:prstGeom prst="rect">
            <a:avLst/>
          </a:prstGeom>
        </p:spPr>
      </p:pic>
    </p:spTree>
    <p:extLst>
      <p:ext uri="{BB962C8B-B14F-4D97-AF65-F5344CB8AC3E}">
        <p14:creationId xmlns:p14="http://schemas.microsoft.com/office/powerpoint/2010/main" val="392327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Results of the Baseline HHM </a:t>
            </a:r>
            <a:r>
              <a:rPr lang="en-US" dirty="0" smtClean="0"/>
              <a:t>System</a:t>
            </a:r>
            <a:endParaRPr lang="en-US" dirty="0"/>
          </a:p>
        </p:txBody>
      </p:sp>
      <p:pic>
        <p:nvPicPr>
          <p:cNvPr id="5" name="Picture 4"/>
          <p:cNvPicPr/>
          <p:nvPr/>
        </p:nvPicPr>
        <p:blipFill rotWithShape="1">
          <a:blip r:embed="rId2"/>
          <a:srcRect l="1768" r="1284"/>
          <a:stretch/>
        </p:blipFill>
        <p:spPr bwMode="auto">
          <a:xfrm>
            <a:off x="580576" y="727456"/>
            <a:ext cx="3940624" cy="3152572"/>
          </a:xfrm>
          <a:prstGeom prst="rect">
            <a:avLst/>
          </a:prstGeom>
          <a:ln>
            <a:noFill/>
          </a:ln>
          <a:extLst>
            <a:ext uri="{53640926-AAD7-44D8-BBD7-CCE9431645EC}">
              <a14:shadowObscured xmlns:a14="http://schemas.microsoft.com/office/drawing/2010/main"/>
            </a:ext>
          </a:extLst>
        </p:spPr>
      </p:pic>
      <p:sp>
        <p:nvSpPr>
          <p:cNvPr id="8" name="Rectangle 3"/>
          <p:cNvSpPr txBox="1">
            <a:spLocks/>
          </p:cNvSpPr>
          <p:nvPr/>
        </p:nvSpPr>
        <p:spPr bwMode="auto">
          <a:xfrm>
            <a:off x="4787900" y="1131316"/>
            <a:ext cx="3771900" cy="241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3464" indent="-285750">
              <a:spcAft>
                <a:spcPts val="600"/>
              </a:spcAft>
              <a:buFont typeface="Arial" panose="020B0604020202020204" pitchFamily="34" charset="0"/>
              <a:buChar char="•"/>
            </a:pPr>
            <a:r>
              <a:rPr lang="en-US" sz="1800" b="1" dirty="0">
                <a:solidFill>
                  <a:srgbClr val="000000"/>
                </a:solidFill>
                <a:cs typeface="Arial" charset="0"/>
              </a:rPr>
              <a:t>Both the Detection Error Tradeoff (DET) curves and the tabular summary show that the highest performing system is obtained when training on a mixture of REF and LE features and evaluating only on LE features. </a:t>
            </a:r>
          </a:p>
        </p:txBody>
      </p:sp>
      <p:graphicFrame>
        <p:nvGraphicFramePr>
          <p:cNvPr id="10" name="Table 9"/>
          <p:cNvGraphicFramePr>
            <a:graphicFrameLocks noGrp="1"/>
          </p:cNvGraphicFramePr>
          <p:nvPr>
            <p:extLst>
              <p:ext uri="{D42A27DB-BD31-4B8C-83A1-F6EECF244321}">
                <p14:modId xmlns:p14="http://schemas.microsoft.com/office/powerpoint/2010/main" val="754747187"/>
              </p:ext>
            </p:extLst>
          </p:nvPr>
        </p:nvGraphicFramePr>
        <p:xfrm>
          <a:off x="1222684" y="4233785"/>
          <a:ext cx="6714687" cy="1756924"/>
        </p:xfrm>
        <a:graphic>
          <a:graphicData uri="http://schemas.openxmlformats.org/drawingml/2006/table">
            <a:tbl>
              <a:tblPr firstRow="1" bandRow="1">
                <a:tableStyleId>{21E4AEA4-8DFA-4A89-87EB-49C32662AFE0}</a:tableStyleId>
              </a:tblPr>
              <a:tblGrid>
                <a:gridCol w="1591213">
                  <a:extLst>
                    <a:ext uri="{9D8B030D-6E8A-4147-A177-3AD203B41FA5}">
                      <a16:colId xmlns="" xmlns:a16="http://schemas.microsoft.com/office/drawing/2014/main" val="20000"/>
                    </a:ext>
                  </a:extLst>
                </a:gridCol>
                <a:gridCol w="1875922">
                  <a:extLst>
                    <a:ext uri="{9D8B030D-6E8A-4147-A177-3AD203B41FA5}">
                      <a16:colId xmlns="" xmlns:a16="http://schemas.microsoft.com/office/drawing/2014/main" val="20001"/>
                    </a:ext>
                  </a:extLst>
                </a:gridCol>
                <a:gridCol w="1623776">
                  <a:extLst>
                    <a:ext uri="{9D8B030D-6E8A-4147-A177-3AD203B41FA5}">
                      <a16:colId xmlns="" xmlns:a16="http://schemas.microsoft.com/office/drawing/2014/main" val="20002"/>
                    </a:ext>
                  </a:extLst>
                </a:gridCol>
                <a:gridCol w="1623776"/>
              </a:tblGrid>
              <a:tr h="439231">
                <a:tc>
                  <a:txBody>
                    <a:bodyPr/>
                    <a:lstStyle/>
                    <a:p>
                      <a:pPr algn="ctr"/>
                      <a:r>
                        <a:rPr lang="en-US" b="1" dirty="0" smtClean="0"/>
                        <a:t>Train/</a:t>
                      </a:r>
                      <a:r>
                        <a:rPr lang="en-US" b="1" dirty="0" err="1" smtClean="0"/>
                        <a:t>Eval</a:t>
                      </a:r>
                      <a:r>
                        <a:rPr lang="en-US" b="1" dirty="0" smtClean="0"/>
                        <a:t> </a:t>
                      </a:r>
                      <a:endParaRPr lang="en-US" b="1" dirty="0"/>
                    </a:p>
                  </a:txBody>
                  <a:tcPr/>
                </a:tc>
                <a:tc>
                  <a:txBody>
                    <a:bodyPr/>
                    <a:lstStyle/>
                    <a:p>
                      <a:pPr algn="ctr"/>
                      <a:r>
                        <a:rPr lang="en-US" b="1" dirty="0" smtClean="0"/>
                        <a:t>REF</a:t>
                      </a:r>
                      <a:endParaRPr lang="en-US" b="1" dirty="0"/>
                    </a:p>
                  </a:txBody>
                  <a:tcPr/>
                </a:tc>
                <a:tc>
                  <a:txBody>
                    <a:bodyPr/>
                    <a:lstStyle/>
                    <a:p>
                      <a:pPr algn="ctr"/>
                      <a:r>
                        <a:rPr lang="en-US" b="1" dirty="0" smtClean="0"/>
                        <a:t>LE</a:t>
                      </a:r>
                      <a:endParaRPr lang="en-US" b="1" dirty="0"/>
                    </a:p>
                  </a:txBody>
                  <a:tcPr/>
                </a:tc>
                <a:tc>
                  <a:txBody>
                    <a:bodyPr/>
                    <a:lstStyle/>
                    <a:p>
                      <a:pPr algn="ctr"/>
                      <a:r>
                        <a:rPr lang="en-US" b="1" dirty="0" smtClean="0"/>
                        <a:t>REF+LE</a:t>
                      </a:r>
                      <a:endParaRPr lang="en-US" b="1" dirty="0"/>
                    </a:p>
                  </a:txBody>
                  <a:tcPr/>
                </a:tc>
                <a:extLst>
                  <a:ext uri="{0D108BD9-81ED-4DB2-BD59-A6C34878D82A}">
                    <a16:rowId xmlns="" xmlns:a16="http://schemas.microsoft.com/office/drawing/2014/main" val="10000"/>
                  </a:ext>
                </a:extLst>
              </a:tr>
              <a:tr h="439231">
                <a:tc>
                  <a:txBody>
                    <a:bodyPr/>
                    <a:lstStyle/>
                    <a:p>
                      <a:pPr algn="ctr"/>
                      <a:r>
                        <a:rPr lang="en-US" b="1" dirty="0"/>
                        <a:t>REF</a:t>
                      </a:r>
                    </a:p>
                  </a:txBody>
                  <a:tcPr/>
                </a:tc>
                <a:tc>
                  <a:txBody>
                    <a:bodyPr/>
                    <a:lstStyle/>
                    <a:p>
                      <a:pPr algn="ctr"/>
                      <a:r>
                        <a:rPr lang="en-US" b="1" dirty="0" smtClean="0"/>
                        <a:t>61.4%</a:t>
                      </a:r>
                      <a:endParaRPr lang="en-US" b="1" dirty="0"/>
                    </a:p>
                  </a:txBody>
                  <a:tcPr/>
                </a:tc>
                <a:tc>
                  <a:txBody>
                    <a:bodyPr/>
                    <a:lstStyle/>
                    <a:p>
                      <a:pPr algn="ctr"/>
                      <a:r>
                        <a:rPr lang="en-US" b="1" dirty="0" smtClean="0"/>
                        <a:t>55.9%</a:t>
                      </a:r>
                      <a:endParaRPr lang="en-US" b="1" dirty="0"/>
                    </a:p>
                  </a:txBody>
                  <a:tcPr/>
                </a:tc>
                <a:tc>
                  <a:txBody>
                    <a:bodyPr/>
                    <a:lstStyle/>
                    <a:p>
                      <a:pPr algn="ctr"/>
                      <a:r>
                        <a:rPr lang="en-US" b="1" dirty="0" smtClean="0"/>
                        <a:t>60.9%</a:t>
                      </a:r>
                      <a:endParaRPr lang="en-US" b="1" dirty="0"/>
                    </a:p>
                  </a:txBody>
                  <a:tcPr/>
                </a:tc>
                <a:extLst>
                  <a:ext uri="{0D108BD9-81ED-4DB2-BD59-A6C34878D82A}">
                    <a16:rowId xmlns="" xmlns:a16="http://schemas.microsoft.com/office/drawing/2014/main" val="10001"/>
                  </a:ext>
                </a:extLst>
              </a:tr>
              <a:tr h="439231">
                <a:tc>
                  <a:txBody>
                    <a:bodyPr/>
                    <a:lstStyle/>
                    <a:p>
                      <a:pPr algn="ctr"/>
                      <a:r>
                        <a:rPr lang="en-US" b="1" dirty="0"/>
                        <a:t>LE</a:t>
                      </a:r>
                    </a:p>
                  </a:txBody>
                  <a:tcPr/>
                </a:tc>
                <a:tc>
                  <a:txBody>
                    <a:bodyPr/>
                    <a:lstStyle/>
                    <a:p>
                      <a:pPr algn="ctr"/>
                      <a:r>
                        <a:rPr lang="en-US" b="1" dirty="0" smtClean="0"/>
                        <a:t>72.9%</a:t>
                      </a:r>
                      <a:endParaRPr lang="en-US" b="1" dirty="0"/>
                    </a:p>
                  </a:txBody>
                  <a:tcPr/>
                </a:tc>
                <a:tc>
                  <a:txBody>
                    <a:bodyPr/>
                    <a:lstStyle/>
                    <a:p>
                      <a:pPr algn="ctr"/>
                      <a:r>
                        <a:rPr lang="en-US" b="1" dirty="0" smtClean="0"/>
                        <a:t>77.2%</a:t>
                      </a:r>
                      <a:endParaRPr lang="en-US" b="1" dirty="0"/>
                    </a:p>
                  </a:txBody>
                  <a:tcPr/>
                </a:tc>
                <a:tc>
                  <a:txBody>
                    <a:bodyPr/>
                    <a:lstStyle/>
                    <a:p>
                      <a:pPr algn="ctr"/>
                      <a:r>
                        <a:rPr lang="en-US" b="1" dirty="0" smtClean="0"/>
                        <a:t>78.5%</a:t>
                      </a:r>
                      <a:endParaRPr lang="en-US" b="1" dirty="0"/>
                    </a:p>
                  </a:txBody>
                  <a:tcPr/>
                </a:tc>
                <a:extLst>
                  <a:ext uri="{0D108BD9-81ED-4DB2-BD59-A6C34878D82A}">
                    <a16:rowId xmlns="" xmlns:a16="http://schemas.microsoft.com/office/drawing/2014/main" val="10002"/>
                  </a:ext>
                </a:extLst>
              </a:tr>
              <a:tr h="439231">
                <a:tc>
                  <a:txBody>
                    <a:bodyPr/>
                    <a:lstStyle/>
                    <a:p>
                      <a:pPr algn="ctr"/>
                      <a:r>
                        <a:rPr lang="en-US" b="1" dirty="0" smtClean="0"/>
                        <a:t>REF+LE</a:t>
                      </a:r>
                      <a:endParaRPr lang="en-US" b="1" dirty="0"/>
                    </a:p>
                  </a:txBody>
                  <a:tcPr/>
                </a:tc>
                <a:tc>
                  <a:txBody>
                    <a:bodyPr/>
                    <a:lstStyle/>
                    <a:p>
                      <a:pPr algn="ctr"/>
                      <a:r>
                        <a:rPr lang="en-US" b="1" dirty="0" smtClean="0"/>
                        <a:t>68.3%</a:t>
                      </a:r>
                      <a:endParaRPr lang="en-US" b="1" dirty="0"/>
                    </a:p>
                  </a:txBody>
                  <a:tcPr/>
                </a:tc>
                <a:tc>
                  <a:txBody>
                    <a:bodyPr/>
                    <a:lstStyle/>
                    <a:p>
                      <a:pPr algn="ctr"/>
                      <a:r>
                        <a:rPr lang="en-US" b="1" dirty="0" smtClean="0"/>
                        <a:t>68.6%</a:t>
                      </a:r>
                      <a:endParaRPr lang="en-US" b="1" dirty="0"/>
                    </a:p>
                  </a:txBody>
                  <a:tcPr/>
                </a:tc>
                <a:tc>
                  <a:txBody>
                    <a:bodyPr/>
                    <a:lstStyle/>
                    <a:p>
                      <a:pPr algn="ctr"/>
                      <a:r>
                        <a:rPr lang="en-US" b="1" dirty="0" smtClean="0"/>
                        <a:t>71.4%</a:t>
                      </a:r>
                      <a:endParaRPr lang="en-US" b="1" dirty="0"/>
                    </a:p>
                  </a:txBody>
                  <a:tcPr/>
                </a:tc>
              </a:tr>
            </a:tbl>
          </a:graphicData>
        </a:graphic>
      </p:graphicFrame>
    </p:spTree>
    <p:extLst>
      <p:ext uri="{BB962C8B-B14F-4D97-AF65-F5344CB8AC3E}">
        <p14:creationId xmlns:p14="http://schemas.microsoft.com/office/powerpoint/2010/main" val="4097916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920"/>
            <a:ext cx="9144000" cy="393234"/>
          </a:xfrm>
        </p:spPr>
        <p:txBody>
          <a:bodyPr lIns="91440" tIns="0" bIns="0">
            <a:noAutofit/>
          </a:bodyPr>
          <a:lstStyle/>
          <a:p>
            <a:r>
              <a:rPr lang="en-US" dirty="0"/>
              <a:t>Results of the Baseline HHM system</a:t>
            </a:r>
          </a:p>
        </p:txBody>
      </p:sp>
      <p:sp>
        <p:nvSpPr>
          <p:cNvPr id="8" name="Rectangle 3"/>
          <p:cNvSpPr txBox="1">
            <a:spLocks/>
          </p:cNvSpPr>
          <p:nvPr/>
        </p:nvSpPr>
        <p:spPr bwMode="auto">
          <a:xfrm>
            <a:off x="497177" y="614876"/>
            <a:ext cx="8390938" cy="192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3464" indent="-285750">
              <a:spcAft>
                <a:spcPts val="600"/>
              </a:spcAft>
              <a:buFont typeface="Arial" panose="020B0604020202020204" pitchFamily="34" charset="0"/>
              <a:buChar char="•"/>
            </a:pPr>
            <a:r>
              <a:rPr lang="en-US" sz="1800" b="1" dirty="0" smtClean="0">
                <a:solidFill>
                  <a:srgbClr val="000000"/>
                </a:solidFill>
                <a:cs typeface="Arial" charset="0"/>
              </a:rPr>
              <a:t>The </a:t>
            </a:r>
            <a:r>
              <a:rPr lang="en-US" sz="1800" b="1" dirty="0">
                <a:solidFill>
                  <a:srgbClr val="000000"/>
                </a:solidFill>
                <a:cs typeface="Arial" charset="0"/>
              </a:rPr>
              <a:t>bias between the features revealed by the descriptive statistics was addressed by implementing CMN. Unfortunately, this attempt was not successful and for every case except the model trained on REF features and evaluated on LE features the performance was worse.</a:t>
            </a:r>
          </a:p>
        </p:txBody>
      </p:sp>
      <p:pic>
        <p:nvPicPr>
          <p:cNvPr id="9" name="Picture 8"/>
          <p:cNvPicPr>
            <a:picLocks noChangeAspect="1"/>
          </p:cNvPicPr>
          <p:nvPr/>
        </p:nvPicPr>
        <p:blipFill>
          <a:blip r:embed="rId2"/>
          <a:stretch>
            <a:fillRect/>
          </a:stretch>
        </p:blipFill>
        <p:spPr>
          <a:xfrm>
            <a:off x="913509" y="1913128"/>
            <a:ext cx="7316982" cy="4366586"/>
          </a:xfrm>
          <a:prstGeom prst="rect">
            <a:avLst/>
          </a:prstGeom>
        </p:spPr>
      </p:pic>
    </p:spTree>
    <p:extLst>
      <p:ext uri="{BB962C8B-B14F-4D97-AF65-F5344CB8AC3E}">
        <p14:creationId xmlns:p14="http://schemas.microsoft.com/office/powerpoint/2010/main" val="2046321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013" y="747889"/>
            <a:ext cx="8640540" cy="5437758"/>
          </a:xfrm>
          <a:prstGeom prst="rect">
            <a:avLst/>
          </a:prstGeom>
          <a:noFill/>
          <a:ln>
            <a:noFill/>
          </a:ln>
        </p:spPr>
        <p:txBody>
          <a:bodyPr lIns="0" tIns="0" rIns="0" bIns="0"/>
          <a:lstStyle>
            <a:defPPr>
              <a:defRPr lang="en-US"/>
            </a:defPPr>
            <a:lvl2pPr marL="223838" lvl="1" indent="-223838">
              <a:spcAft>
                <a:spcPts val="1200"/>
              </a:spcAft>
              <a:buFont typeface="Arial" charset="0"/>
              <a:buChar char="•"/>
              <a:defRPr b="1">
                <a:solidFill>
                  <a:srgbClr val="000000"/>
                </a:solidFill>
                <a:latin typeface="Arial"/>
                <a:cs typeface="Arial"/>
              </a:defRPr>
            </a:lvl2pPr>
          </a:lstStyle>
          <a:p>
            <a:pPr marL="169863" indent="-169863">
              <a:spcAft>
                <a:spcPts val="1200"/>
              </a:spcAft>
              <a:buFont typeface="Arial"/>
              <a:buChar char="•"/>
            </a:pPr>
            <a:r>
              <a:rPr lang="en-US" b="1" dirty="0">
                <a:latin typeface="Arial"/>
                <a:cs typeface="Arial"/>
              </a:rPr>
              <a:t>In clinical usage, EEG machine learning technology needs to be adaptable and robust enough to handle the variety of referencing schemes used by clinicians. </a:t>
            </a:r>
          </a:p>
          <a:p>
            <a:pPr marL="169863" indent="-169863">
              <a:spcAft>
                <a:spcPts val="1200"/>
              </a:spcAft>
              <a:buFont typeface="Arial"/>
              <a:buChar char="•"/>
            </a:pPr>
            <a:r>
              <a:rPr lang="en-US" b="1" dirty="0">
                <a:latin typeface="Arial"/>
                <a:cs typeface="Arial"/>
              </a:rPr>
              <a:t>We have shown that here are systematic differences in the underlying statistics of frequency domain features in EEG signals using different reference points.</a:t>
            </a:r>
          </a:p>
          <a:p>
            <a:pPr marL="169863" indent="-169863">
              <a:spcAft>
                <a:spcPts val="1200"/>
              </a:spcAft>
              <a:buFont typeface="Arial"/>
              <a:buChar char="•"/>
            </a:pPr>
            <a:r>
              <a:rPr lang="en-US" b="1" dirty="0">
                <a:latin typeface="Arial"/>
                <a:cs typeface="Arial"/>
              </a:rPr>
              <a:t>A principal component analysis has provided further evidence that this is the case.</a:t>
            </a:r>
          </a:p>
          <a:p>
            <a:pPr marL="169863" indent="-169863">
              <a:spcAft>
                <a:spcPts val="1200"/>
              </a:spcAft>
              <a:buFont typeface="Arial"/>
              <a:buChar char="•"/>
            </a:pPr>
            <a:r>
              <a:rPr lang="en-US" b="1" dirty="0">
                <a:latin typeface="Arial"/>
                <a:cs typeface="Arial"/>
              </a:rPr>
              <a:t>Cepstral Mean Normalization, a technique that had been successfully applied in the field of speech recognition, was implemented in order to address the mean bias present in the two different referential systems.</a:t>
            </a:r>
          </a:p>
          <a:p>
            <a:pPr marL="169863" indent="-169863">
              <a:spcAft>
                <a:spcPts val="1200"/>
              </a:spcAft>
              <a:buFont typeface="Arial"/>
              <a:buChar char="•"/>
            </a:pPr>
            <a:r>
              <a:rPr lang="en-US" b="1" dirty="0">
                <a:latin typeface="Arial"/>
                <a:cs typeface="Arial"/>
              </a:rPr>
              <a:t>CMN was ultimately not successful, performing worse than the normalized system in most cases.</a:t>
            </a:r>
          </a:p>
          <a:p>
            <a:pPr marL="169863" indent="-169863">
              <a:spcAft>
                <a:spcPts val="1200"/>
              </a:spcAft>
              <a:buFont typeface="Arial"/>
              <a:buChar char="•"/>
            </a:pPr>
            <a:r>
              <a:rPr lang="en-US" b="1" dirty="0">
                <a:latin typeface="Arial"/>
                <a:cs typeface="Arial"/>
              </a:rPr>
              <a:t>In order for the data to be mixed, and therefore for the entire TUH EEG </a:t>
            </a:r>
            <a:r>
              <a:rPr lang="en-US" b="1" dirty="0" smtClean="0">
                <a:latin typeface="Arial"/>
                <a:cs typeface="Arial"/>
              </a:rPr>
              <a:t>Corpus </a:t>
            </a:r>
            <a:r>
              <a:rPr lang="en-US" b="1" dirty="0">
                <a:latin typeface="Arial"/>
                <a:cs typeface="Arial"/>
              </a:rPr>
              <a:t>to be fully utilized for research, a successful normalization approach needs to be implemented.</a:t>
            </a:r>
          </a:p>
        </p:txBody>
      </p:sp>
      <p:sp>
        <p:nvSpPr>
          <p:cNvPr id="4"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a:t>Summary</a:t>
            </a:r>
          </a:p>
        </p:txBody>
      </p:sp>
    </p:spTree>
    <p:extLst>
      <p:ext uri="{BB962C8B-B14F-4D97-AF65-F5344CB8AC3E}">
        <p14:creationId xmlns:p14="http://schemas.microsoft.com/office/powerpoint/2010/main" val="200485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2369"/>
          </a:xfrm>
        </p:spPr>
        <p:txBody>
          <a:bodyPr lIns="182880"/>
          <a:lstStyle/>
          <a:p>
            <a:r>
              <a:rPr lang="en-US" dirty="0"/>
              <a:t>Acknowledgments</a:t>
            </a:r>
          </a:p>
        </p:txBody>
      </p:sp>
      <p:sp>
        <p:nvSpPr>
          <p:cNvPr id="3" name="Content Placeholder 2"/>
          <p:cNvSpPr>
            <a:spLocks noGrp="1"/>
          </p:cNvSpPr>
          <p:nvPr>
            <p:ph idx="1"/>
          </p:nvPr>
        </p:nvSpPr>
        <p:spPr>
          <a:xfrm>
            <a:off x="179827" y="675380"/>
            <a:ext cx="8719698" cy="5780103"/>
          </a:xfrm>
        </p:spPr>
        <p:txBody>
          <a:bodyPr lIns="0" tIns="0" rIns="0" bIns="0"/>
          <a:lstStyle/>
          <a:p>
            <a:pPr marL="236538" indent="-236538" algn="just">
              <a:spcBef>
                <a:spcPts val="0"/>
              </a:spcBef>
              <a:spcAft>
                <a:spcPts val="1200"/>
              </a:spcAft>
            </a:pPr>
            <a:r>
              <a:rPr lang="en-US" sz="1800" b="1" dirty="0">
                <a:latin typeface="Arial" panose="020B0604020202020204" pitchFamily="34" charset="0"/>
                <a:cs typeface="Arial" panose="020B0604020202020204" pitchFamily="34" charset="0"/>
              </a:rPr>
              <a:t>This talk is based in part upon work supported by the National Institutes of Health under Award Number U01HG008468. Any opinions, findings, and conclusions or recommendations expressed in this material are those of the author(s) and do not necessarily reflect the views of the National Institutes of Health. </a:t>
            </a:r>
          </a:p>
          <a:p>
            <a:pPr marL="236538" indent="-236538" algn="just">
              <a:spcBef>
                <a:spcPts val="0"/>
              </a:spcBef>
              <a:spcAft>
                <a:spcPts val="1200"/>
              </a:spcAft>
            </a:pPr>
            <a:r>
              <a:rPr lang="en-US" sz="1800" b="1" dirty="0">
                <a:latin typeface="Arial" panose="020B0604020202020204" pitchFamily="34" charset="0"/>
                <a:cs typeface="Arial" panose="020B0604020202020204" pitchFamily="34" charset="0"/>
              </a:rPr>
              <a:t>Research reported in this talk was also supported by the National Science Foundation under Grant No. IIP-1622765. </a:t>
            </a:r>
          </a:p>
          <a:p>
            <a:pPr marL="236538" indent="-236538" algn="just">
              <a:spcBef>
                <a:spcPts val="0"/>
              </a:spcBef>
              <a:spcAft>
                <a:spcPts val="1200"/>
              </a:spcAft>
            </a:pPr>
            <a:r>
              <a:rPr lang="en-US" sz="1800" b="1" dirty="0">
                <a:latin typeface="Arial" panose="020B0604020202020204" pitchFamily="34" charset="0"/>
                <a:cs typeface="Arial" panose="020B0604020202020204" pitchFamily="34" charset="0"/>
              </a:rPr>
              <a:t>The TUH EEG Corpus effort was funded by (1) the Defense Advanced Research Projects Agency (DARPA) MTO under the auspices of Dr. Doug Weber through the Contract No. D13AP00065, (2) Temple University’s College of Engineering and (3) Temple University’s Office of the Senior Vice-Provost for Research.</a:t>
            </a:r>
          </a:p>
        </p:txBody>
      </p:sp>
      <p:pic>
        <p:nvPicPr>
          <p:cNvPr id="4" name="Picture 3"/>
          <p:cNvPicPr>
            <a:picLocks noChangeAspect="1"/>
          </p:cNvPicPr>
          <p:nvPr/>
        </p:nvPicPr>
        <p:blipFill>
          <a:blip r:embed="rId2"/>
          <a:stretch>
            <a:fillRect/>
          </a:stretch>
        </p:blipFill>
        <p:spPr>
          <a:xfrm>
            <a:off x="5319978" y="5718073"/>
            <a:ext cx="732037" cy="732037"/>
          </a:xfrm>
          <a:prstGeom prst="rect">
            <a:avLst/>
          </a:prstGeom>
        </p:spPr>
      </p:pic>
      <p:pic>
        <p:nvPicPr>
          <p:cNvPr id="5" name="Picture 4"/>
          <p:cNvPicPr>
            <a:picLocks noChangeAspect="1"/>
          </p:cNvPicPr>
          <p:nvPr/>
        </p:nvPicPr>
        <p:blipFill>
          <a:blip r:embed="rId3"/>
          <a:stretch>
            <a:fillRect/>
          </a:stretch>
        </p:blipFill>
        <p:spPr>
          <a:xfrm>
            <a:off x="6230092" y="5712699"/>
            <a:ext cx="742784" cy="742784"/>
          </a:xfrm>
          <a:prstGeom prst="rect">
            <a:avLst/>
          </a:prstGeom>
        </p:spPr>
      </p:pic>
      <p:pic>
        <p:nvPicPr>
          <p:cNvPr id="6" name="Picture 5"/>
          <p:cNvPicPr>
            <a:picLocks noChangeAspect="1"/>
          </p:cNvPicPr>
          <p:nvPr/>
        </p:nvPicPr>
        <p:blipFill rotWithShape="1">
          <a:blip r:embed="rId4"/>
          <a:srcRect l="18135" t="11805" r="12852" b="13634"/>
          <a:stretch/>
        </p:blipFill>
        <p:spPr>
          <a:xfrm>
            <a:off x="8307907" y="5742533"/>
            <a:ext cx="603976" cy="683117"/>
          </a:xfrm>
          <a:prstGeom prst="rect">
            <a:avLst/>
          </a:prstGeom>
        </p:spPr>
      </p:pic>
      <p:pic>
        <p:nvPicPr>
          <p:cNvPr id="7" name="Picture 6"/>
          <p:cNvPicPr>
            <a:picLocks noChangeAspect="1"/>
          </p:cNvPicPr>
          <p:nvPr/>
        </p:nvPicPr>
        <p:blipFill>
          <a:blip r:embed="rId5"/>
          <a:stretch>
            <a:fillRect/>
          </a:stretch>
        </p:blipFill>
        <p:spPr>
          <a:xfrm>
            <a:off x="7150953" y="5818396"/>
            <a:ext cx="978877" cy="531390"/>
          </a:xfrm>
          <a:prstGeom prst="rect">
            <a:avLst/>
          </a:prstGeom>
        </p:spPr>
      </p:pic>
    </p:spTree>
    <p:extLst>
      <p:ext uri="{BB962C8B-B14F-4D97-AF65-F5344CB8AC3E}">
        <p14:creationId xmlns:p14="http://schemas.microsoft.com/office/powerpoint/2010/main" val="1295250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a:t>Brief Bibliography</a:t>
            </a:r>
          </a:p>
        </p:txBody>
      </p:sp>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6" name="Rectangle 109"/>
          <p:cNvSpPr txBox="1">
            <a:spLocks noChangeArrowheads="1"/>
          </p:cNvSpPr>
          <p:nvPr/>
        </p:nvSpPr>
        <p:spPr>
          <a:xfrm>
            <a:off x="190939" y="587827"/>
            <a:ext cx="8694738" cy="5901871"/>
          </a:xfrm>
          <a:prstGeom prst="rect">
            <a:avLst/>
          </a:prstGeom>
          <a:noFill/>
          <a:ln>
            <a:noFill/>
          </a:ln>
        </p:spPr>
        <p:txBody>
          <a:bodyPr lIns="0" tIns="0" rIns="0" bIns="0"/>
          <a:lstStyle>
            <a:defPPr>
              <a:defRPr lang="en-US"/>
            </a:defPPr>
            <a:lvl1pPr marL="169863" indent="-169863">
              <a:spcAft>
                <a:spcPts val="1200"/>
              </a:spcAft>
              <a:buFont typeface="Arial"/>
              <a:buChar char="•"/>
              <a:defRPr b="1">
                <a:latin typeface="Arial"/>
                <a:cs typeface="Arial"/>
              </a:defRPr>
            </a:lvl1pPr>
            <a:lvl2pPr marL="508000" lvl="1" indent="-284163">
              <a:spcAft>
                <a:spcPts val="1200"/>
              </a:spcAft>
              <a:buFont typeface="Wingdings" charset="2"/>
              <a:buChar char="q"/>
              <a:defRPr b="1">
                <a:solidFill>
                  <a:srgbClr val="000000"/>
                </a:solidFill>
                <a:latin typeface="Arial"/>
                <a:cs typeface="Arial"/>
              </a:defRPr>
            </a:lvl2pPr>
          </a:lstStyle>
          <a:p>
            <a:pPr marL="471488" indent="-471488">
              <a:buNone/>
              <a:tabLst>
                <a:tab pos="452438" algn="l"/>
              </a:tabLst>
            </a:pPr>
            <a:r>
              <a:rPr lang="en-US" dirty="0"/>
              <a:t>[1]	C. Panayiotopoulos, “Optimal Use of the EEG in the Diagnosis and Management of Epilepsies,” in </a:t>
            </a:r>
            <a:r>
              <a:rPr lang="en-US" i="1" dirty="0"/>
              <a:t>The Epilepsies: Seizures, Syndromes and Management</a:t>
            </a:r>
            <a:r>
              <a:rPr lang="en-US" dirty="0"/>
              <a:t>, B. M. Publishing, Ed. </a:t>
            </a:r>
            <a:r>
              <a:rPr lang="en-US" dirty="0" err="1"/>
              <a:t>Oxfordshire</a:t>
            </a:r>
            <a:r>
              <a:rPr lang="en-US" dirty="0"/>
              <a:t> UK, 2005</a:t>
            </a:r>
            <a:r>
              <a:rPr lang="en-US" dirty="0" smtClean="0"/>
              <a:t>.</a:t>
            </a:r>
          </a:p>
          <a:p>
            <a:pPr marL="471488" indent="-471488">
              <a:buNone/>
              <a:tabLst>
                <a:tab pos="452438" algn="l"/>
              </a:tabLst>
            </a:pPr>
            <a:r>
              <a:rPr lang="en-US" dirty="0"/>
              <a:t>[2]	X. Huang, A. </a:t>
            </a:r>
            <a:r>
              <a:rPr lang="en-US" dirty="0" err="1"/>
              <a:t>Acero</a:t>
            </a:r>
            <a:r>
              <a:rPr lang="en-US" dirty="0"/>
              <a:t>, and H.-W. Hon, </a:t>
            </a:r>
            <a:r>
              <a:rPr lang="en-US" i="1" dirty="0"/>
              <a:t>Spoken Language Processing: A Guide to Theory, Algorithm and System Development</a:t>
            </a:r>
            <a:r>
              <a:rPr lang="en-US" dirty="0"/>
              <a:t>. Upper Saddle River, New Jersey, USA: Prentice Hall, 2001.</a:t>
            </a:r>
          </a:p>
          <a:p>
            <a:pPr marL="471488" indent="-471488">
              <a:buNone/>
              <a:tabLst>
                <a:tab pos="452438" algn="l"/>
              </a:tabLst>
            </a:pPr>
            <a:r>
              <a:rPr lang="en-US" dirty="0"/>
              <a:t>[3]	J. Acharya, A. Hani, P. </a:t>
            </a:r>
            <a:r>
              <a:rPr lang="en-US" dirty="0" err="1"/>
              <a:t>Thirumala</a:t>
            </a:r>
            <a:r>
              <a:rPr lang="en-US" dirty="0"/>
              <a:t>, and T. </a:t>
            </a:r>
            <a:r>
              <a:rPr lang="en-US" dirty="0" err="1"/>
              <a:t>Tsuchida</a:t>
            </a:r>
            <a:r>
              <a:rPr lang="en-US" dirty="0"/>
              <a:t>, “American Clinical Neurophysiology Society Guideline 3: A Proposal for Standard Montages to Be Used in Clinical EEG,” </a:t>
            </a:r>
            <a:r>
              <a:rPr lang="en-US" i="1" dirty="0"/>
              <a:t>J. </a:t>
            </a:r>
            <a:r>
              <a:rPr lang="en-US" i="1" dirty="0" err="1"/>
              <a:t>Clin</a:t>
            </a:r>
            <a:r>
              <a:rPr lang="en-US" i="1" dirty="0"/>
              <a:t>. </a:t>
            </a:r>
            <a:r>
              <a:rPr lang="en-US" i="1" dirty="0" err="1"/>
              <a:t>Neurophysiol</a:t>
            </a:r>
            <a:r>
              <a:rPr lang="en-US" i="1" dirty="0"/>
              <a:t>.</a:t>
            </a:r>
            <a:r>
              <a:rPr lang="en-US" dirty="0"/>
              <a:t>, vol. 33, no. 4, 2016.</a:t>
            </a:r>
          </a:p>
          <a:p>
            <a:pPr marL="471488" indent="-471488">
              <a:buNone/>
              <a:tabLst>
                <a:tab pos="452438" algn="l"/>
              </a:tabLst>
            </a:pPr>
            <a:r>
              <a:rPr lang="en-US" dirty="0"/>
              <a:t>[4]	E. </a:t>
            </a:r>
            <a:r>
              <a:rPr lang="en-US" dirty="0" err="1"/>
              <a:t>Hagemann</a:t>
            </a:r>
            <a:r>
              <a:rPr lang="en-US" dirty="0"/>
              <a:t> and J. F. Thayer, “The quest for the EEG reference revisited: a glance from brain asymmetry research,” </a:t>
            </a:r>
            <a:r>
              <a:rPr lang="en-US" i="1" dirty="0"/>
              <a:t>Psychophysiology</a:t>
            </a:r>
            <a:r>
              <a:rPr lang="en-US" dirty="0"/>
              <a:t>, vol. 38, no. 5, pp. 847–857, 2001.</a:t>
            </a:r>
          </a:p>
          <a:p>
            <a:pPr marL="471488" indent="-471488">
              <a:buNone/>
              <a:tabLst>
                <a:tab pos="452438" algn="l"/>
              </a:tabLst>
            </a:pPr>
            <a:r>
              <a:rPr lang="en-US" dirty="0"/>
              <a:t>[5]	A. </a:t>
            </a:r>
            <a:r>
              <a:rPr lang="en-US" dirty="0" err="1"/>
              <a:t>Harati</a:t>
            </a:r>
            <a:r>
              <a:rPr lang="en-US" dirty="0"/>
              <a:t>, M. </a:t>
            </a:r>
            <a:r>
              <a:rPr lang="en-US" dirty="0" err="1"/>
              <a:t>Golmohammadi</a:t>
            </a:r>
            <a:r>
              <a:rPr lang="en-US" dirty="0"/>
              <a:t>, S. Lopez, I. Obeid, and J. Picone, “Improved EEG Event Classification Using Differential Energy,” in </a:t>
            </a:r>
            <a:r>
              <a:rPr lang="en-US" i="1" dirty="0"/>
              <a:t>Proceedings of the IEEE Signal Processing in Medicine and Biology Symposium</a:t>
            </a:r>
            <a:r>
              <a:rPr lang="en-US" dirty="0"/>
              <a:t>, 2015, pp. 1–4.</a:t>
            </a:r>
          </a:p>
          <a:p>
            <a:pPr marL="471488" indent="-471488">
              <a:buNone/>
              <a:tabLst>
                <a:tab pos="452438" algn="l"/>
              </a:tabLst>
            </a:pPr>
            <a:r>
              <a:rPr lang="en-US" dirty="0"/>
              <a:t>[6]	</a:t>
            </a:r>
            <a:r>
              <a:rPr lang="en-US" dirty="0" smtClean="0"/>
              <a:t>F. Liu</a:t>
            </a:r>
            <a:r>
              <a:rPr lang="en-US" dirty="0"/>
              <a:t>, </a:t>
            </a:r>
            <a:r>
              <a:rPr lang="en-US" dirty="0" smtClean="0"/>
              <a:t>R.M. Stern</a:t>
            </a:r>
            <a:r>
              <a:rPr lang="en-US" dirty="0"/>
              <a:t>, </a:t>
            </a:r>
            <a:r>
              <a:rPr lang="en-US" dirty="0" smtClean="0"/>
              <a:t>X. Huang</a:t>
            </a:r>
            <a:r>
              <a:rPr lang="en-US" dirty="0"/>
              <a:t>, </a:t>
            </a:r>
            <a:r>
              <a:rPr lang="en-US" dirty="0" smtClean="0"/>
              <a:t>&amp; A. </a:t>
            </a:r>
            <a:r>
              <a:rPr lang="en-US" dirty="0" err="1" smtClean="0"/>
              <a:t>Acero</a:t>
            </a:r>
            <a:r>
              <a:rPr lang="en-US" dirty="0"/>
              <a:t>,</a:t>
            </a:r>
            <a:r>
              <a:rPr lang="en-US" dirty="0" smtClean="0"/>
              <a:t> “Efficient </a:t>
            </a:r>
            <a:r>
              <a:rPr lang="en-US" dirty="0"/>
              <a:t>cepstral normalization for robust speech </a:t>
            </a:r>
            <a:r>
              <a:rPr lang="en-US" dirty="0" smtClean="0"/>
              <a:t>recognition,” in </a:t>
            </a:r>
            <a:r>
              <a:rPr lang="en-US" i="1" dirty="0"/>
              <a:t>Proceedings of the Workshop on Human Language </a:t>
            </a:r>
            <a:r>
              <a:rPr lang="en-US" i="1" dirty="0" smtClean="0"/>
              <a:t>Technology, </a:t>
            </a:r>
            <a:r>
              <a:rPr lang="en-US" dirty="0" smtClean="0"/>
              <a:t>1993</a:t>
            </a:r>
            <a:r>
              <a:rPr lang="en-US" i="1" dirty="0" smtClean="0"/>
              <a:t>.</a:t>
            </a:r>
            <a:endParaRPr lang="en-US" dirty="0"/>
          </a:p>
          <a:p>
            <a:pPr marL="0" indent="0">
              <a:buNone/>
            </a:pPr>
            <a:endParaRPr lang="en-US" dirty="0"/>
          </a:p>
        </p:txBody>
      </p:sp>
    </p:spTree>
    <p:extLst>
      <p:ext uri="{BB962C8B-B14F-4D97-AF65-F5344CB8AC3E}">
        <p14:creationId xmlns:p14="http://schemas.microsoft.com/office/powerpoint/2010/main" val="4019545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Biography: </a:t>
            </a:r>
            <a:r>
              <a:rPr lang="en-US" dirty="0" smtClean="0">
                <a:solidFill>
                  <a:prstClr val="black"/>
                </a:solidFill>
              </a:rPr>
              <a:t>Aaron Gross</a:t>
            </a:r>
            <a:endParaRPr lang="en-US" dirty="0">
              <a:solidFill>
                <a:prstClr val="black"/>
              </a:solidFill>
            </a:endParaRPr>
          </a:p>
        </p:txBody>
      </p:sp>
      <p:sp>
        <p:nvSpPr>
          <p:cNvPr id="6" name="Text Box 3"/>
          <p:cNvSpPr txBox="1">
            <a:spLocks noChangeArrowheads="1"/>
          </p:cNvSpPr>
          <p:nvPr/>
        </p:nvSpPr>
        <p:spPr bwMode="auto">
          <a:xfrm>
            <a:off x="227013" y="681431"/>
            <a:ext cx="6728459" cy="2006906"/>
          </a:xfrm>
          <a:prstGeom prst="rect">
            <a:avLst/>
          </a:prstGeom>
          <a:noFill/>
          <a:ln w="9525">
            <a:noFill/>
            <a:miter lim="800000"/>
            <a:headEnd/>
            <a:tailEnd/>
          </a:ln>
          <a:effectLst/>
        </p:spPr>
        <p:txBody>
          <a:bodyPr lIns="0" tIns="0" rIns="0" bIns="0"/>
          <a:lstStyle>
            <a:defPPr>
              <a:defRPr lang="en-US"/>
            </a:defPPr>
            <a:lvl1pPr algn="ctr" rtl="0" eaLnBrk="0" fontAlgn="base" hangingPunct="0">
              <a:spcBef>
                <a:spcPct val="0"/>
              </a:spcBef>
              <a:spcAft>
                <a:spcPct val="0"/>
              </a:spcAft>
              <a:defRPr sz="1400" b="1" kern="1200">
                <a:solidFill>
                  <a:srgbClr val="000000"/>
                </a:solidFill>
                <a:latin typeface="Arial" charset="0"/>
                <a:ea typeface="+mn-ea"/>
                <a:cs typeface="+mn-cs"/>
              </a:defRPr>
            </a:lvl1pPr>
            <a:lvl2pPr marL="457200" algn="ctr" rtl="0" eaLnBrk="0" fontAlgn="base" hangingPunct="0">
              <a:spcBef>
                <a:spcPct val="0"/>
              </a:spcBef>
              <a:spcAft>
                <a:spcPct val="0"/>
              </a:spcAft>
              <a:defRPr sz="1400" b="1" kern="1200">
                <a:solidFill>
                  <a:srgbClr val="000000"/>
                </a:solidFill>
                <a:latin typeface="Arial" charset="0"/>
                <a:ea typeface="+mn-ea"/>
                <a:cs typeface="+mn-cs"/>
              </a:defRPr>
            </a:lvl2pPr>
            <a:lvl3pPr marL="914400" algn="ctr" rtl="0" eaLnBrk="0" fontAlgn="base" hangingPunct="0">
              <a:spcBef>
                <a:spcPct val="0"/>
              </a:spcBef>
              <a:spcAft>
                <a:spcPct val="0"/>
              </a:spcAft>
              <a:defRPr sz="1400" b="1" kern="1200">
                <a:solidFill>
                  <a:srgbClr val="000000"/>
                </a:solidFill>
                <a:latin typeface="Arial" charset="0"/>
                <a:ea typeface="+mn-ea"/>
                <a:cs typeface="+mn-cs"/>
              </a:defRPr>
            </a:lvl3pPr>
            <a:lvl4pPr marL="1371600" algn="ctr" rtl="0" eaLnBrk="0" fontAlgn="base" hangingPunct="0">
              <a:spcBef>
                <a:spcPct val="0"/>
              </a:spcBef>
              <a:spcAft>
                <a:spcPct val="0"/>
              </a:spcAft>
              <a:defRPr sz="1400" b="1" kern="1200">
                <a:solidFill>
                  <a:srgbClr val="000000"/>
                </a:solidFill>
                <a:latin typeface="Arial" charset="0"/>
                <a:ea typeface="+mn-ea"/>
                <a:cs typeface="+mn-cs"/>
              </a:defRPr>
            </a:lvl4pPr>
            <a:lvl5pPr marL="1828800" algn="ctr" rtl="0" eaLnBrk="0" fontAlgn="base" hangingPunct="0">
              <a:spcBef>
                <a:spcPct val="0"/>
              </a:spcBef>
              <a:spcAft>
                <a:spcPct val="0"/>
              </a:spcAft>
              <a:defRPr sz="1400" b="1" kern="1200">
                <a:solidFill>
                  <a:srgbClr val="000000"/>
                </a:solidFill>
                <a:latin typeface="Arial" charset="0"/>
                <a:ea typeface="+mn-ea"/>
                <a:cs typeface="+mn-cs"/>
              </a:defRPr>
            </a:lvl5pPr>
            <a:lvl6pPr marL="2286000" algn="l" defTabSz="914400" rtl="0" eaLnBrk="1" latinLnBrk="0" hangingPunct="1">
              <a:defRPr sz="1400" b="1" kern="1200">
                <a:solidFill>
                  <a:srgbClr val="000000"/>
                </a:solidFill>
                <a:latin typeface="Arial" charset="0"/>
                <a:ea typeface="+mn-ea"/>
                <a:cs typeface="+mn-cs"/>
              </a:defRPr>
            </a:lvl6pPr>
            <a:lvl7pPr marL="2743200" algn="l" defTabSz="914400" rtl="0" eaLnBrk="1" latinLnBrk="0" hangingPunct="1">
              <a:defRPr sz="1400" b="1" kern="1200">
                <a:solidFill>
                  <a:srgbClr val="000000"/>
                </a:solidFill>
                <a:latin typeface="Arial" charset="0"/>
                <a:ea typeface="+mn-ea"/>
                <a:cs typeface="+mn-cs"/>
              </a:defRPr>
            </a:lvl7pPr>
            <a:lvl8pPr marL="3200400" algn="l" defTabSz="914400" rtl="0" eaLnBrk="1" latinLnBrk="0" hangingPunct="1">
              <a:defRPr sz="1400" b="1" kern="1200">
                <a:solidFill>
                  <a:srgbClr val="000000"/>
                </a:solidFill>
                <a:latin typeface="Arial" charset="0"/>
                <a:ea typeface="+mn-ea"/>
                <a:cs typeface="+mn-cs"/>
              </a:defRPr>
            </a:lvl8pPr>
            <a:lvl9pPr marL="3657600" algn="l" defTabSz="914400" rtl="0" eaLnBrk="1" latinLnBrk="0" hangingPunct="1">
              <a:defRPr sz="1400" b="1" kern="1200">
                <a:solidFill>
                  <a:srgbClr val="000000"/>
                </a:solidFill>
                <a:latin typeface="Arial" charset="0"/>
                <a:ea typeface="+mn-ea"/>
                <a:cs typeface="+mn-cs"/>
              </a:defRPr>
            </a:lvl9pPr>
          </a:lstStyle>
          <a:p>
            <a:pPr algn="l" fontAlgn="auto">
              <a:spcBef>
                <a:spcPts val="0"/>
              </a:spcBef>
              <a:spcAft>
                <a:spcPts val="1200"/>
              </a:spcAft>
              <a:tabLst>
                <a:tab pos="3376613" algn="r"/>
              </a:tabLst>
              <a:defRPr/>
            </a:pPr>
            <a:r>
              <a:rPr lang="en-US" sz="1800" b="1" dirty="0" smtClean="0">
                <a:solidFill>
                  <a:prstClr val="black"/>
                </a:solidFill>
                <a:latin typeface="Arial"/>
                <a:ea typeface="+mn-ea"/>
                <a:cs typeface="Arial"/>
              </a:rPr>
              <a:t>Aaron Gross is a senior undergraduate Electrical Engineering major in Temple University’s College of Engineering. He has been a member of the Neural Engineering Data Consortium (NEDC) research group headed by Drs. Iyad Obeid and Joseph Picone for roughly a year. His work in the research group has been supported and directed by fellow researchers </a:t>
            </a:r>
            <a:r>
              <a:rPr lang="en-US" sz="1800" dirty="0">
                <a:solidFill>
                  <a:prstClr val="black"/>
                </a:solidFill>
                <a:latin typeface="Arial"/>
                <a:cs typeface="Arial"/>
              </a:rPr>
              <a:t>Silvia Lopez and </a:t>
            </a:r>
            <a:r>
              <a:rPr lang="en-US" sz="1800" dirty="0" err="1">
                <a:solidFill>
                  <a:prstClr val="black"/>
                </a:solidFill>
                <a:latin typeface="Arial"/>
                <a:cs typeface="Arial"/>
              </a:rPr>
              <a:t>Meysam</a:t>
            </a:r>
            <a:r>
              <a:rPr lang="en-US" sz="1800" dirty="0">
                <a:solidFill>
                  <a:prstClr val="black"/>
                </a:solidFill>
                <a:latin typeface="Arial"/>
                <a:cs typeface="Arial"/>
              </a:rPr>
              <a:t> </a:t>
            </a:r>
            <a:r>
              <a:rPr lang="en-US" sz="1800" dirty="0" err="1" smtClean="0">
                <a:solidFill>
                  <a:prstClr val="black"/>
                </a:solidFill>
                <a:latin typeface="Arial"/>
                <a:cs typeface="Arial"/>
              </a:rPr>
              <a:t>Golmohammadi</a:t>
            </a:r>
            <a:r>
              <a:rPr lang="en-US" sz="1800" dirty="0" smtClean="0">
                <a:solidFill>
                  <a:prstClr val="black"/>
                </a:solidFill>
                <a:latin typeface="Arial"/>
                <a:cs typeface="Arial"/>
              </a:rPr>
              <a:t>.</a:t>
            </a:r>
            <a:endParaRPr lang="en-US" sz="1800" b="1" dirty="0">
              <a:solidFill>
                <a:prstClr val="black"/>
              </a:solidFill>
              <a:latin typeface="Arial"/>
              <a:ea typeface="+mn-ea"/>
              <a:cs typeface="Aria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3741">
            <a:off x="7344046" y="997882"/>
            <a:ext cx="1449719" cy="13740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672976" lon="1596259" rev="21583670"/>
            </a:camera>
            <a:lightRig rig="threePt" dir="t"/>
          </a:scene3d>
          <a:sp3d contourW="6350" prstMaterial="matte">
            <a:bevelT w="101600" h="101600"/>
            <a:contourClr>
              <a:srgbClr val="969696"/>
            </a:contourClr>
          </a:sp3d>
        </p:spPr>
      </p:pic>
      <p:sp>
        <p:nvSpPr>
          <p:cNvPr id="9" name="Text Box 3"/>
          <p:cNvSpPr txBox="1">
            <a:spLocks noChangeArrowheads="1"/>
          </p:cNvSpPr>
          <p:nvPr/>
        </p:nvSpPr>
        <p:spPr bwMode="auto">
          <a:xfrm>
            <a:off x="227013" y="5170539"/>
            <a:ext cx="6376987" cy="919797"/>
          </a:xfrm>
          <a:prstGeom prst="rect">
            <a:avLst/>
          </a:prstGeom>
          <a:noFill/>
          <a:ln w="9525">
            <a:noFill/>
            <a:miter lim="800000"/>
            <a:headEnd/>
            <a:tailEnd/>
          </a:ln>
          <a:effectLst/>
        </p:spPr>
        <p:txBody>
          <a:bodyPr lIns="0" tIns="0" rIns="0" bIns="0"/>
          <a:lstStyle/>
          <a:p>
            <a:pPr algn="l" fontAlgn="auto">
              <a:spcBef>
                <a:spcPts val="0"/>
              </a:spcBef>
              <a:spcAft>
                <a:spcPts val="1200"/>
              </a:spcAft>
              <a:tabLst>
                <a:tab pos="3376613" algn="r"/>
              </a:tabLst>
              <a:defRPr/>
            </a:pPr>
            <a:r>
              <a:rPr lang="en-US" sz="1800" b="1" dirty="0" smtClean="0">
                <a:solidFill>
                  <a:prstClr val="black"/>
                </a:solidFill>
                <a:latin typeface="Arial"/>
                <a:ea typeface="+mn-ea"/>
                <a:cs typeface="Arial"/>
              </a:rPr>
              <a:t>Aaron is a recipient of the Temple University Presidential Scholarship, as well as a member of the Temple Honors Program. He is a Junior Member of the IEEE.</a:t>
            </a:r>
            <a:endParaRPr lang="en-US" sz="1800" b="1" dirty="0">
              <a:solidFill>
                <a:prstClr val="black"/>
              </a:solidFill>
              <a:latin typeface="Arial"/>
              <a:ea typeface="+mn-ea"/>
              <a:cs typeface="Arial"/>
            </a:endParaRPr>
          </a:p>
        </p:txBody>
      </p:sp>
      <p:grpSp>
        <p:nvGrpSpPr>
          <p:cNvPr id="2" name="Group 1"/>
          <p:cNvGrpSpPr/>
          <p:nvPr/>
        </p:nvGrpSpPr>
        <p:grpSpPr>
          <a:xfrm>
            <a:off x="524256" y="2926691"/>
            <a:ext cx="8413282" cy="1739900"/>
            <a:chOff x="524256" y="2926691"/>
            <a:chExt cx="8413282" cy="1739900"/>
          </a:xfrm>
        </p:grpSpPr>
        <p:sp>
          <p:nvSpPr>
            <p:cNvPr id="8" name="Text Box 3"/>
            <p:cNvSpPr txBox="1">
              <a:spLocks noChangeArrowheads="1"/>
            </p:cNvSpPr>
            <p:nvPr/>
          </p:nvSpPr>
          <p:spPr bwMode="auto">
            <a:xfrm>
              <a:off x="2687423" y="2926691"/>
              <a:ext cx="6250115" cy="1739900"/>
            </a:xfrm>
            <a:prstGeom prst="rect">
              <a:avLst/>
            </a:prstGeom>
            <a:noFill/>
            <a:ln w="9525">
              <a:noFill/>
              <a:miter lim="800000"/>
              <a:headEnd/>
              <a:tailEnd/>
            </a:ln>
            <a:effectLst/>
          </p:spPr>
          <p:txBody>
            <a:bodyPr lIns="0" tIns="0" rIns="0" bIns="0"/>
            <a:lstStyle/>
            <a:p>
              <a:pPr>
                <a:spcAft>
                  <a:spcPts val="1200"/>
                </a:spcAft>
                <a:tabLst>
                  <a:tab pos="3376613" algn="r"/>
                </a:tabLst>
                <a:defRPr/>
              </a:pPr>
              <a:r>
                <a:rPr lang="en-US" sz="1800" b="1" dirty="0" smtClean="0">
                  <a:solidFill>
                    <a:prstClr val="black"/>
                  </a:solidFill>
                  <a:latin typeface="Arial"/>
                  <a:ea typeface="+mn-ea"/>
                  <a:cs typeface="Arial"/>
                </a:rPr>
                <a:t>His primary research interests involve machine learning, </a:t>
              </a:r>
              <a:r>
                <a:rPr lang="en-US" sz="1800" b="1" dirty="0" smtClean="0">
                  <a:solidFill>
                    <a:prstClr val="black"/>
                  </a:solidFill>
                  <a:latin typeface="Arial" charset="0"/>
                  <a:ea typeface="Arial" charset="0"/>
                  <a:cs typeface="Arial" charset="0"/>
                </a:rPr>
                <a:t>specifically neural networks and their variations, as well as  the subject of natural language processing. His interest in machine learning started after reading a blog post </a:t>
              </a:r>
              <a:r>
                <a:rPr lang="en-US" b="1" dirty="0" smtClean="0">
                  <a:solidFill>
                    <a:prstClr val="black"/>
                  </a:solidFill>
                  <a:latin typeface="Arial" charset="0"/>
                  <a:ea typeface="Arial" charset="0"/>
                  <a:cs typeface="Arial" charset="0"/>
                </a:rPr>
                <a:t>by Andrej </a:t>
              </a:r>
              <a:r>
                <a:rPr lang="en-US" b="1" dirty="0" err="1">
                  <a:solidFill>
                    <a:prstClr val="black"/>
                  </a:solidFill>
                  <a:latin typeface="Arial" charset="0"/>
                  <a:ea typeface="Arial" charset="0"/>
                  <a:cs typeface="Arial" charset="0"/>
                </a:rPr>
                <a:t>Karpathy</a:t>
              </a:r>
              <a:r>
                <a:rPr lang="en-US" b="1" dirty="0">
                  <a:solidFill>
                    <a:prstClr val="black"/>
                  </a:solidFill>
                  <a:latin typeface="Arial" charset="0"/>
                  <a:ea typeface="Arial" charset="0"/>
                  <a:cs typeface="Arial" charset="0"/>
                </a:rPr>
                <a:t> </a:t>
              </a:r>
              <a:r>
                <a:rPr lang="en-US" b="1" dirty="0" smtClean="0">
                  <a:solidFill>
                    <a:prstClr val="black"/>
                  </a:solidFill>
                  <a:latin typeface="Arial" charset="0"/>
                  <a:ea typeface="Arial" charset="0"/>
                  <a:cs typeface="Arial" charset="0"/>
                </a:rPr>
                <a:t>titled “</a:t>
              </a:r>
              <a:r>
                <a:rPr lang="en-US" b="1" dirty="0">
                  <a:latin typeface="Arial" charset="0"/>
                  <a:ea typeface="Arial" charset="0"/>
                  <a:cs typeface="Arial" charset="0"/>
                </a:rPr>
                <a:t>The Unreasonable Effectiveness of Recurrent Neural </a:t>
              </a:r>
              <a:r>
                <a:rPr lang="en-US" b="1" dirty="0" smtClean="0">
                  <a:latin typeface="Arial" charset="0"/>
                  <a:ea typeface="Arial" charset="0"/>
                  <a:cs typeface="Arial" charset="0"/>
                </a:rPr>
                <a:t>Networks.”</a:t>
              </a:r>
              <a:endParaRPr lang="en-US" b="1" dirty="0">
                <a:latin typeface="Arial" charset="0"/>
                <a:ea typeface="Arial" charset="0"/>
                <a:cs typeface="Arial" charset="0"/>
              </a:endParaRPr>
            </a:p>
            <a:p>
              <a:pPr>
                <a:spcAft>
                  <a:spcPts val="1200"/>
                </a:spcAft>
                <a:tabLst>
                  <a:tab pos="3376613" algn="r"/>
                </a:tabLst>
                <a:defRPr/>
              </a:pPr>
              <a:endParaRPr lang="en-US" sz="1800" b="1" dirty="0">
                <a:solidFill>
                  <a:prstClr val="black"/>
                </a:solidFill>
                <a:latin typeface="Arial"/>
                <a:ea typeface="+mn-ea"/>
                <a:cs typeface="Arial"/>
              </a:endParaRPr>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56" y="3213289"/>
              <a:ext cx="1703388" cy="11667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292475" lon="20621668" rev="624435"/>
              </a:camera>
              <a:lightRig rig="threePt" dir="t"/>
            </a:scene3d>
            <a:sp3d contourW="6350" prstMaterial="matte">
              <a:bevelT w="101600" h="101600"/>
              <a:contourClr>
                <a:srgbClr val="969696"/>
              </a:contourClr>
            </a:sp3d>
          </p:spPr>
        </p:pic>
      </p:grpSp>
      <p:pic>
        <p:nvPicPr>
          <p:cNvPr id="12" name="Picture 11" descr="Screen Shot 2013-03-03 at 12.18.35 PM.png">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91116" flipH="1">
            <a:off x="7074379" y="4862087"/>
            <a:ext cx="1703388" cy="1536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292475" lon="20621668" rev="624435"/>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78872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txBox="1">
            <a:spLocks/>
          </p:cNvSpPr>
          <p:nvPr/>
        </p:nvSpPr>
        <p:spPr bwMode="auto">
          <a:xfrm>
            <a:off x="532590" y="703386"/>
            <a:ext cx="8087712" cy="572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fontAlgn="base">
              <a:spcBef>
                <a:spcPct val="0"/>
              </a:spcBef>
              <a:spcAft>
                <a:spcPts val="1200"/>
              </a:spcAft>
              <a:buFont typeface="Arial" charset="0"/>
              <a:buChar char="•"/>
            </a:pPr>
            <a:r>
              <a:rPr lang="en-US" sz="1800" b="1" dirty="0" smtClean="0">
                <a:solidFill>
                  <a:srgbClr val="000000"/>
                </a:solidFill>
                <a:cs typeface="Arial" charset="0"/>
              </a:rPr>
              <a:t>Clinical EEG data exhibits a number of variations which arise from factors including the type and placement of electrodes, as well as the type of electrical grounding used. </a:t>
            </a:r>
          </a:p>
          <a:p>
            <a:pPr lvl="1" defTabSz="914400" fontAlgn="base">
              <a:spcBef>
                <a:spcPct val="0"/>
              </a:spcBef>
              <a:spcAft>
                <a:spcPts val="1200"/>
              </a:spcAft>
              <a:buFont typeface="Arial" charset="0"/>
              <a:buChar char="•"/>
            </a:pPr>
            <a:r>
              <a:rPr lang="en-US" sz="1800" b="1" dirty="0" smtClean="0">
                <a:solidFill>
                  <a:srgbClr val="000000"/>
                </a:solidFill>
                <a:cs typeface="Arial" charset="0"/>
              </a:rPr>
              <a:t>Two types of referential montages known as REF and LE each comprise about 45% of the data in the TUH EEG corpus.  The these two grounding schemes were explored to better understand the effects of different grounding schemes on machine learning systems.</a:t>
            </a:r>
          </a:p>
          <a:p>
            <a:pPr lvl="1" defTabSz="914400" fontAlgn="base">
              <a:spcBef>
                <a:spcPct val="0"/>
              </a:spcBef>
              <a:spcAft>
                <a:spcPts val="1200"/>
              </a:spcAft>
              <a:buFont typeface="Arial" charset="0"/>
              <a:buChar char="•"/>
            </a:pPr>
            <a:r>
              <a:rPr lang="en-US" sz="1800" b="1" dirty="0" smtClean="0">
                <a:solidFill>
                  <a:srgbClr val="000000"/>
                </a:solidFill>
                <a:cs typeface="Arial" charset="0"/>
              </a:rPr>
              <a:t>Specifically, the statistical properties of features generated using the two montage types were compared. The performance of baseline Hidden Markov Model systems when trained and evaluated on different mixes of each class were evaluated as well.</a:t>
            </a:r>
          </a:p>
          <a:p>
            <a:pPr lvl="1" defTabSz="914400" fontAlgn="base">
              <a:spcBef>
                <a:spcPct val="0"/>
              </a:spcBef>
              <a:spcAft>
                <a:spcPts val="1200"/>
              </a:spcAft>
              <a:buFont typeface="Arial" charset="0"/>
              <a:buChar char="•"/>
            </a:pPr>
            <a:r>
              <a:rPr lang="en-US" sz="1800" b="1" dirty="0" smtClean="0">
                <a:solidFill>
                  <a:srgbClr val="000000"/>
                </a:solidFill>
                <a:cs typeface="Arial" charset="0"/>
              </a:rPr>
              <a:t>The system trained on LE class data significantly outperforms that trained on REF, with a detection rate of 77.2% for the former and only 61.4% for the latter.</a:t>
            </a:r>
          </a:p>
          <a:p>
            <a:pPr lvl="1" defTabSz="914400" fontAlgn="base">
              <a:spcBef>
                <a:spcPct val="0"/>
              </a:spcBef>
              <a:spcAft>
                <a:spcPts val="1200"/>
              </a:spcAft>
              <a:buFont typeface="Arial" charset="0"/>
              <a:buChar char="•"/>
            </a:pPr>
            <a:r>
              <a:rPr lang="en-US" sz="1800" b="1" dirty="0" smtClean="0">
                <a:solidFill>
                  <a:srgbClr val="000000"/>
                </a:solidFill>
                <a:cs typeface="Arial" charset="0"/>
              </a:rPr>
              <a:t>Statistical analysis of the data revealed that normalization techniques might help to resolve the discrepancies in performance, however cepstral mean normalization failed to yield an improvement.</a:t>
            </a:r>
            <a:endParaRPr lang="en-US" sz="1800" b="1" dirty="0">
              <a:solidFill>
                <a:srgbClr val="000000"/>
              </a:solidFill>
              <a:cs typeface="Arial" charset="0"/>
            </a:endParaRPr>
          </a:p>
        </p:txBody>
      </p:sp>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Abstract</a:t>
            </a:r>
            <a:endParaRPr lang="en-US" dirty="0">
              <a:solidFill>
                <a:prstClr val="black"/>
              </a:solidFill>
            </a:endParaRPr>
          </a:p>
        </p:txBody>
      </p:sp>
    </p:spTree>
    <p:extLst>
      <p:ext uri="{BB962C8B-B14F-4D97-AF65-F5344CB8AC3E}">
        <p14:creationId xmlns:p14="http://schemas.microsoft.com/office/powerpoint/2010/main" val="459837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532590" y="703386"/>
            <a:ext cx="8087712" cy="316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fontAlgn="base">
              <a:spcBef>
                <a:spcPct val="0"/>
              </a:spcBef>
              <a:spcAft>
                <a:spcPts val="1200"/>
              </a:spcAft>
              <a:buFont typeface="Arial" charset="0"/>
              <a:buChar char="•"/>
            </a:pPr>
            <a:r>
              <a:rPr lang="en-US" sz="1800" b="1" dirty="0">
                <a:solidFill>
                  <a:srgbClr val="000000"/>
                </a:solidFill>
                <a:cs typeface="Arial" charset="0"/>
              </a:rPr>
              <a:t>In the neuroscience community the lack of standards regarding EEG signals has resulted in a high degree of variability between recordings. One way in which recordings differ is the chosen referencing scheme. </a:t>
            </a:r>
          </a:p>
          <a:p>
            <a:pPr lvl="1" defTabSz="914400" fontAlgn="base">
              <a:spcBef>
                <a:spcPct val="0"/>
              </a:spcBef>
              <a:spcAft>
                <a:spcPts val="1200"/>
              </a:spcAft>
              <a:buFont typeface="Arial" charset="0"/>
              <a:buChar char="•"/>
            </a:pPr>
            <a:r>
              <a:rPr lang="en-US" sz="1800" b="1" dirty="0">
                <a:solidFill>
                  <a:srgbClr val="000000"/>
                </a:solidFill>
                <a:cs typeface="Arial" charset="0"/>
              </a:rPr>
              <a:t>A given channel of an EEG signal records the difference in voltage between two electrodes which must be measured with respect to a reference.</a:t>
            </a:r>
          </a:p>
          <a:p>
            <a:pPr lvl="1" defTabSz="914400" fontAlgn="base">
              <a:spcBef>
                <a:spcPct val="0"/>
              </a:spcBef>
              <a:spcAft>
                <a:spcPts val="1200"/>
              </a:spcAft>
              <a:buFont typeface="Arial" charset="0"/>
              <a:buChar char="•"/>
            </a:pPr>
            <a:r>
              <a:rPr lang="en-US" sz="1800" b="1" dirty="0">
                <a:solidFill>
                  <a:srgbClr val="000000"/>
                </a:solidFill>
                <a:cs typeface="Arial" charset="0"/>
              </a:rPr>
              <a:t>Unfortunately, due to the nonlinear nature of conductive paths in the brain and scalp, the common reference point cannot be assumed to be canceled by the subtraction of two channels in a differential montage.</a:t>
            </a:r>
          </a:p>
          <a:p>
            <a:pPr lvl="1" defTabSz="914400" fontAlgn="base">
              <a:spcBef>
                <a:spcPct val="0"/>
              </a:spcBef>
              <a:spcAft>
                <a:spcPts val="1200"/>
              </a:spcAft>
              <a:buFont typeface="Arial" charset="0"/>
              <a:buChar char="•"/>
            </a:pPr>
            <a:endParaRPr lang="en-US" sz="1800" b="1" dirty="0">
              <a:solidFill>
                <a:srgbClr val="000000"/>
              </a:solidFill>
              <a:cs typeface="Arial" charset="0"/>
            </a:endParaRPr>
          </a:p>
        </p:txBody>
      </p:sp>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EEG Referencing Schemes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787" y="3742046"/>
            <a:ext cx="5496125" cy="276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14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p:cNvSpPr>
          <p:nvPr/>
        </p:nvSpPr>
        <p:spPr bwMode="auto">
          <a:xfrm>
            <a:off x="532590" y="703386"/>
            <a:ext cx="8087712" cy="316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fontAlgn="base">
              <a:spcBef>
                <a:spcPct val="0"/>
              </a:spcBef>
              <a:spcAft>
                <a:spcPts val="1200"/>
              </a:spcAft>
              <a:buFont typeface="Arial" charset="0"/>
              <a:buChar char="•"/>
            </a:pPr>
            <a:r>
              <a:rPr lang="en-US" sz="1800" b="1" dirty="0">
                <a:solidFill>
                  <a:srgbClr val="000000"/>
                </a:solidFill>
                <a:cs typeface="Arial" charset="0"/>
              </a:rPr>
              <a:t>Three common referencing schemes are the Common Vertex Reference, the Average Reference, and the Linked Ear reference.</a:t>
            </a:r>
          </a:p>
          <a:p>
            <a:pPr lvl="1" defTabSz="914400" fontAlgn="base">
              <a:spcBef>
                <a:spcPct val="0"/>
              </a:spcBef>
              <a:spcAft>
                <a:spcPts val="1200"/>
              </a:spcAft>
              <a:buFont typeface="Arial" charset="0"/>
              <a:buChar char="•"/>
            </a:pPr>
            <a:r>
              <a:rPr lang="en-US" sz="1800" b="1" dirty="0">
                <a:solidFill>
                  <a:srgbClr val="000000"/>
                </a:solidFill>
                <a:cs typeface="Arial" charset="0"/>
              </a:rPr>
              <a:t>The TUH EEG </a:t>
            </a:r>
            <a:r>
              <a:rPr lang="en-US" sz="1800" b="1" dirty="0" smtClean="0">
                <a:solidFill>
                  <a:srgbClr val="000000"/>
                </a:solidFill>
                <a:cs typeface="Arial" charset="0"/>
              </a:rPr>
              <a:t>Corpus </a:t>
            </a:r>
            <a:r>
              <a:rPr lang="en-US" sz="1800" b="1" dirty="0">
                <a:solidFill>
                  <a:srgbClr val="000000"/>
                </a:solidFill>
                <a:cs typeface="Arial" charset="0"/>
              </a:rPr>
              <a:t>contains at least 4 different types of reference points. In this study we consider two of them: Average Reference (REF) and Left Ear Reference (LE</a:t>
            </a:r>
            <a:r>
              <a:rPr lang="en-US" sz="1800" b="1" dirty="0" smtClean="0">
                <a:solidFill>
                  <a:srgbClr val="000000"/>
                </a:solidFill>
                <a:cs typeface="Arial" charset="0"/>
              </a:rPr>
              <a:t>).</a:t>
            </a:r>
            <a:endParaRPr lang="en-US" sz="1800" b="1" dirty="0">
              <a:solidFill>
                <a:srgbClr val="000000"/>
              </a:solidFill>
              <a:cs typeface="Arial" charset="0"/>
            </a:endParaRPr>
          </a:p>
          <a:p>
            <a:pPr lvl="1" defTabSz="914400" fontAlgn="base">
              <a:spcBef>
                <a:spcPct val="0"/>
              </a:spcBef>
              <a:spcAft>
                <a:spcPts val="1200"/>
              </a:spcAft>
              <a:buFont typeface="Arial" charset="0"/>
              <a:buChar char="•"/>
            </a:pPr>
            <a:r>
              <a:rPr lang="en-US" sz="1800" b="1" dirty="0">
                <a:solidFill>
                  <a:srgbClr val="000000"/>
                </a:solidFill>
                <a:cs typeface="Arial" charset="0"/>
              </a:rPr>
              <a:t>It is unclear whether different referencing schemes can be represented by the same statistical model, or whether there are irreconcilable differences between them.</a:t>
            </a: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EEG Referencing Schemes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905" y="3252298"/>
            <a:ext cx="2286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04" y="3307389"/>
            <a:ext cx="18478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767" y="3245476"/>
            <a:ext cx="2286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4635" y="5714281"/>
            <a:ext cx="16478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09337" y="5262435"/>
            <a:ext cx="2083985"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Common Vertex Reference</a:t>
            </a:r>
          </a:p>
        </p:txBody>
      </p:sp>
      <p:sp>
        <p:nvSpPr>
          <p:cNvPr id="11" name="TextBox 10"/>
          <p:cNvSpPr txBox="1"/>
          <p:nvPr/>
        </p:nvSpPr>
        <p:spPr>
          <a:xfrm>
            <a:off x="3418920" y="5303978"/>
            <a:ext cx="2083985"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Average Reference</a:t>
            </a:r>
          </a:p>
        </p:txBody>
      </p:sp>
      <p:sp>
        <p:nvSpPr>
          <p:cNvPr id="13" name="TextBox 12"/>
          <p:cNvSpPr txBox="1"/>
          <p:nvPr/>
        </p:nvSpPr>
        <p:spPr>
          <a:xfrm>
            <a:off x="5863774" y="5303978"/>
            <a:ext cx="2083985"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Linked Ear Reference</a:t>
            </a:r>
          </a:p>
        </p:txBody>
      </p:sp>
    </p:spTree>
    <p:extLst>
      <p:ext uri="{BB962C8B-B14F-4D97-AF65-F5344CB8AC3E}">
        <p14:creationId xmlns:p14="http://schemas.microsoft.com/office/powerpoint/2010/main" val="16435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Feature Extraction</a:t>
            </a:r>
          </a:p>
        </p:txBody>
      </p:sp>
      <p:sp>
        <p:nvSpPr>
          <p:cNvPr id="7" name="Rectangle 3"/>
          <p:cNvSpPr txBox="1">
            <a:spLocks/>
          </p:cNvSpPr>
          <p:nvPr/>
        </p:nvSpPr>
        <p:spPr bwMode="auto">
          <a:xfrm>
            <a:off x="532590" y="705529"/>
            <a:ext cx="8087712" cy="229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lvl="1" indent="-285750" defTabSz="914400" fontAlgn="base">
              <a:spcBef>
                <a:spcPct val="0"/>
              </a:spcBef>
              <a:spcAft>
                <a:spcPts val="1200"/>
              </a:spcAft>
              <a:buFont typeface="Arial" panose="020B0604020202020204" pitchFamily="34" charset="0"/>
              <a:buChar char="•"/>
            </a:pPr>
            <a:r>
              <a:rPr lang="en-US" sz="1800" b="1" dirty="0">
                <a:solidFill>
                  <a:srgbClr val="000000"/>
                </a:solidFill>
                <a:cs typeface="Arial" charset="0"/>
              </a:rPr>
              <a:t>Features are calculated from the signal using a </a:t>
            </a:r>
            <a:r>
              <a:rPr lang="en-US" sz="1800" b="1" dirty="0" smtClean="0">
                <a:solidFill>
                  <a:srgbClr val="000000"/>
                </a:solidFill>
                <a:cs typeface="Arial" charset="0"/>
              </a:rPr>
              <a:t>window </a:t>
            </a:r>
            <a:r>
              <a:rPr lang="en-US" sz="1800" b="1" dirty="0">
                <a:solidFill>
                  <a:srgbClr val="000000"/>
                </a:solidFill>
                <a:cs typeface="Arial" charset="0"/>
              </a:rPr>
              <a:t>of 0.2 seconds and a frame of 0.1 seconds.</a:t>
            </a:r>
          </a:p>
          <a:p>
            <a:pPr marL="285750" lvl="1" indent="-285750" defTabSz="914400" fontAlgn="base">
              <a:spcBef>
                <a:spcPct val="0"/>
              </a:spcBef>
              <a:spcAft>
                <a:spcPts val="1200"/>
              </a:spcAft>
              <a:buFont typeface="Arial" panose="020B0604020202020204" pitchFamily="34" charset="0"/>
              <a:buChar char="•"/>
            </a:pPr>
            <a:r>
              <a:rPr lang="en-US" sz="1800" b="1" dirty="0">
                <a:solidFill>
                  <a:srgbClr val="000000"/>
                </a:solidFill>
                <a:cs typeface="Arial" charset="0"/>
              </a:rPr>
              <a:t>Nine base features comprised of the frequency domain energy, 1</a:t>
            </a:r>
            <a:r>
              <a:rPr lang="en-US" sz="1800" b="1" baseline="30000" dirty="0">
                <a:solidFill>
                  <a:srgbClr val="000000"/>
                </a:solidFill>
                <a:cs typeface="Arial" charset="0"/>
              </a:rPr>
              <a:t>st</a:t>
            </a:r>
            <a:r>
              <a:rPr lang="en-US" sz="1800" b="1" dirty="0">
                <a:solidFill>
                  <a:srgbClr val="000000"/>
                </a:solidFill>
                <a:cs typeface="Arial" charset="0"/>
              </a:rPr>
              <a:t> through 7</a:t>
            </a:r>
            <a:r>
              <a:rPr lang="en-US" sz="1800" b="1" baseline="30000" dirty="0">
                <a:solidFill>
                  <a:srgbClr val="000000"/>
                </a:solidFill>
                <a:cs typeface="Arial" charset="0"/>
              </a:rPr>
              <a:t>th</a:t>
            </a:r>
            <a:r>
              <a:rPr lang="en-US" sz="1800" b="1" dirty="0">
                <a:solidFill>
                  <a:srgbClr val="000000"/>
                </a:solidFill>
                <a:cs typeface="Arial" charset="0"/>
              </a:rPr>
              <a:t> cepstral coefficients, and a differential energy term are computed.</a:t>
            </a:r>
          </a:p>
          <a:p>
            <a:pPr marL="285750" lvl="1" indent="-285750" defTabSz="914400" fontAlgn="base">
              <a:spcBef>
                <a:spcPct val="0"/>
              </a:spcBef>
              <a:spcAft>
                <a:spcPts val="1200"/>
              </a:spcAft>
              <a:buFont typeface="Arial" panose="020B0604020202020204" pitchFamily="34" charset="0"/>
              <a:buChar char="•"/>
            </a:pPr>
            <a:r>
              <a:rPr lang="en-US" sz="1800" b="1" dirty="0">
                <a:solidFill>
                  <a:srgbClr val="000000"/>
                </a:solidFill>
                <a:cs typeface="Arial" charset="0"/>
              </a:rPr>
              <a:t>Using these base features, first and second derivative features are calculated, forming feature vectors of dimension 26.</a:t>
            </a:r>
          </a:p>
          <a:p>
            <a:pPr marL="285750" lvl="1" indent="-285750" defTabSz="914400" fontAlgn="base">
              <a:spcBef>
                <a:spcPct val="0"/>
              </a:spcBef>
              <a:spcAft>
                <a:spcPts val="1200"/>
              </a:spcAft>
              <a:buFont typeface="Arial" panose="020B0604020202020204" pitchFamily="34" charset="0"/>
              <a:buChar char="•"/>
            </a:pPr>
            <a:endParaRPr lang="en-US" sz="1800" b="1" dirty="0">
              <a:solidFill>
                <a:srgbClr val="000000"/>
              </a:solidFill>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104" y="3195964"/>
            <a:ext cx="5643791" cy="319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62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0" bIns="0">
            <a:noAutofit/>
          </a:bodyPr>
          <a:lstStyle/>
          <a:p>
            <a:r>
              <a:rPr lang="en-US" dirty="0"/>
              <a:t>Experimental Design</a:t>
            </a:r>
          </a:p>
        </p:txBody>
      </p:sp>
      <p:sp>
        <p:nvSpPr>
          <p:cNvPr id="20" name="Content Placeholder 2"/>
          <p:cNvSpPr txBox="1">
            <a:spLocks/>
          </p:cNvSpPr>
          <p:nvPr/>
        </p:nvSpPr>
        <p:spPr bwMode="auto">
          <a:xfrm>
            <a:off x="4138708" y="80590"/>
            <a:ext cx="5344645" cy="62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graphicFrame>
        <p:nvGraphicFramePr>
          <p:cNvPr id="6" name="Diagram 5"/>
          <p:cNvGraphicFramePr/>
          <p:nvPr>
            <p:extLst>
              <p:ext uri="{D42A27DB-BD31-4B8C-83A1-F6EECF244321}">
                <p14:modId xmlns:p14="http://schemas.microsoft.com/office/powerpoint/2010/main" val="1924077142"/>
              </p:ext>
            </p:extLst>
          </p:nvPr>
        </p:nvGraphicFramePr>
        <p:xfrm>
          <a:off x="941109" y="963366"/>
          <a:ext cx="7261781" cy="4994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785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044714" y="1792509"/>
            <a:ext cx="7777778" cy="646331"/>
          </a:xfrm>
          <a:prstGeom prst="rect">
            <a:avLst/>
          </a:prstGeom>
        </p:spPr>
        <p:txBody>
          <a:bodyPr wrap="square">
            <a:spAutoFit/>
          </a:bodyPr>
          <a:lstStyle/>
          <a:p>
            <a:endParaRPr lang="en-US" b="1" dirty="0"/>
          </a:p>
          <a:p>
            <a:pPr algn="ctr"/>
            <a:endParaRPr lang="en-US" b="1" dirty="0">
              <a:latin typeface="Arial"/>
              <a:cs typeface="Arial"/>
            </a:endParaRPr>
          </a:p>
        </p:txBody>
      </p:sp>
      <p:sp>
        <p:nvSpPr>
          <p:cNvPr id="3" name="Title 2"/>
          <p:cNvSpPr>
            <a:spLocks noGrp="1"/>
          </p:cNvSpPr>
          <p:nvPr>
            <p:ph type="title"/>
          </p:nvPr>
        </p:nvSpPr>
        <p:spPr/>
        <p:txBody>
          <a:bodyPr lIns="91440" tIns="0" bIns="0">
            <a:noAutofit/>
          </a:bodyPr>
          <a:lstStyle/>
          <a:p>
            <a:r>
              <a:rPr lang="en-US" dirty="0"/>
              <a:t>Descriptive Statistics </a:t>
            </a:r>
            <a:r>
              <a:rPr lang="en-US" dirty="0" smtClean="0"/>
              <a:t>and </a:t>
            </a:r>
            <a:r>
              <a:rPr lang="en-US" dirty="0"/>
              <a:t>PCA</a:t>
            </a:r>
          </a:p>
        </p:txBody>
      </p:sp>
      <p:sp>
        <p:nvSpPr>
          <p:cNvPr id="20" name="Content Placeholder 2"/>
          <p:cNvSpPr txBox="1">
            <a:spLocks/>
          </p:cNvSpPr>
          <p:nvPr/>
        </p:nvSpPr>
        <p:spPr bwMode="auto">
          <a:xfrm>
            <a:off x="4138708" y="80590"/>
            <a:ext cx="5344645" cy="62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223838" indent="-223838" algn="l" rtl="0" eaLnBrk="0" fontAlgn="base" hangingPunct="0">
              <a:spcBef>
                <a:spcPct val="20000"/>
              </a:spcBef>
              <a:spcAft>
                <a:spcPct val="0"/>
              </a:spcAft>
              <a:buChar char="•"/>
              <a:defRPr>
                <a:solidFill>
                  <a:schemeClr val="tx1"/>
                </a:solidFill>
                <a:latin typeface="Tahoma" pitchFamily="34" charset="0"/>
                <a:ea typeface="ＭＳ Ｐゴシック" charset="0"/>
                <a:cs typeface="Tahoma" pitchFamily="34" charset="0"/>
              </a:defRPr>
            </a:lvl1pPr>
            <a:lvl2pPr marL="395288" indent="-171450" algn="l" rtl="0" eaLnBrk="0" fontAlgn="base" hangingPunct="0">
              <a:spcBef>
                <a:spcPct val="20000"/>
              </a:spcBef>
              <a:spcAft>
                <a:spcPct val="0"/>
              </a:spcAft>
              <a:buFont typeface="Arial" charset="0"/>
              <a:buChar char="•"/>
              <a:defRPr sz="1600">
                <a:solidFill>
                  <a:schemeClr val="tx1"/>
                </a:solidFill>
                <a:latin typeface="Tahoma" pitchFamily="34" charset="0"/>
                <a:ea typeface="Tahoma" charset="0"/>
                <a:cs typeface="Tahoma" pitchFamily="34" charset="0"/>
              </a:defRPr>
            </a:lvl2pPr>
            <a:lvl3pPr marL="576263" indent="-174625" algn="l" rtl="0" eaLnBrk="0" fontAlgn="base" hangingPunct="0">
              <a:spcBef>
                <a:spcPct val="20000"/>
              </a:spcBef>
              <a:spcAft>
                <a:spcPct val="0"/>
              </a:spcAft>
              <a:buFont typeface="Arial" charset="0"/>
              <a:buChar char="•"/>
              <a:defRPr sz="1400">
                <a:solidFill>
                  <a:schemeClr val="tx1"/>
                </a:solidFill>
                <a:latin typeface="Tahoma" pitchFamily="34" charset="0"/>
                <a:ea typeface="Tahoma" charset="0"/>
                <a:cs typeface="Tahoma" pitchFamily="34" charset="0"/>
              </a:defRPr>
            </a:lvl3pPr>
            <a:lvl4pPr marL="747713" indent="-165100" algn="l" rtl="0" eaLnBrk="0" fontAlgn="base" hangingPunct="0">
              <a:spcBef>
                <a:spcPct val="20000"/>
              </a:spcBef>
              <a:spcAft>
                <a:spcPct val="0"/>
              </a:spcAft>
              <a:buFont typeface="Arial" charset="0"/>
              <a:buChar char="•"/>
              <a:defRPr sz="1200">
                <a:solidFill>
                  <a:schemeClr val="tx1"/>
                </a:solidFill>
                <a:latin typeface="Tahoma" pitchFamily="34" charset="0"/>
                <a:ea typeface="Tahoma" charset="0"/>
                <a:cs typeface="Tahoma" pitchFamily="34" charset="0"/>
              </a:defRPr>
            </a:lvl4pPr>
            <a:lvl5pPr marL="917575" indent="-166688" algn="l" rtl="0" eaLnBrk="0" fontAlgn="base" hangingPunct="0">
              <a:spcBef>
                <a:spcPct val="20000"/>
              </a:spcBef>
              <a:spcAft>
                <a:spcPct val="0"/>
              </a:spcAft>
              <a:buFont typeface="Arial" charset="0"/>
              <a:buChar char="•"/>
              <a:defRPr sz="1100">
                <a:solidFill>
                  <a:schemeClr val="tx1"/>
                </a:solidFill>
                <a:latin typeface="Tahoma" pitchFamily="34" charset="0"/>
                <a:ea typeface="Tahoma"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292100" indent="-292100" defTabSz="914400">
              <a:spcBef>
                <a:spcPts val="0"/>
              </a:spcBef>
              <a:spcAft>
                <a:spcPts val="600"/>
              </a:spcAft>
              <a:buFont typeface="Arial"/>
              <a:buChar char="•"/>
              <a:defRPr/>
            </a:pPr>
            <a:endParaRPr lang="en-US" dirty="0">
              <a:solidFill>
                <a:srgbClr val="000000"/>
              </a:solidFill>
              <a:latin typeface="Tahoma" charset="0"/>
              <a:cs typeface="Tahoma" charset="0"/>
            </a:endParaRPr>
          </a:p>
        </p:txBody>
      </p:sp>
      <p:sp>
        <p:nvSpPr>
          <p:cNvPr id="10" name="Rectangle 3"/>
          <p:cNvSpPr txBox="1">
            <a:spLocks/>
          </p:cNvSpPr>
          <p:nvPr/>
        </p:nvSpPr>
        <p:spPr bwMode="auto">
          <a:xfrm>
            <a:off x="532590" y="963458"/>
            <a:ext cx="8087712" cy="82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fontAlgn="base">
              <a:spcBef>
                <a:spcPct val="0"/>
              </a:spcBef>
              <a:spcAft>
                <a:spcPts val="1200"/>
              </a:spcAft>
              <a:buFont typeface="Arial" charset="0"/>
              <a:buChar char="•"/>
            </a:pPr>
            <a:r>
              <a:rPr lang="en-US" sz="1800" b="1" dirty="0">
                <a:solidFill>
                  <a:srgbClr val="000000"/>
                </a:solidFill>
                <a:cs typeface="Arial" charset="0"/>
              </a:rPr>
              <a:t>The mean and variance of the 9 base features were calculated for files in the TUH EEG corpus representing a subset of each class.</a:t>
            </a:r>
          </a:p>
          <a:p>
            <a:pPr lvl="1" defTabSz="914400" fontAlgn="base">
              <a:spcBef>
                <a:spcPct val="0"/>
              </a:spcBef>
              <a:spcAft>
                <a:spcPts val="1200"/>
              </a:spcAft>
              <a:buFont typeface="Arial" charset="0"/>
              <a:buChar char="•"/>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lvl="1" defTabSz="914400" fontAlgn="base">
              <a:spcBef>
                <a:spcPct val="0"/>
              </a:spcBef>
              <a:spcAft>
                <a:spcPts val="1200"/>
              </a:spcAft>
              <a:buFont typeface="Arial" charset="0"/>
              <a:buChar char="•"/>
            </a:pPr>
            <a:endParaRPr lang="en-US" sz="1800" b="1" dirty="0">
              <a:solidFill>
                <a:srgbClr val="000000"/>
              </a:solidFill>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67782501"/>
              </p:ext>
            </p:extLst>
          </p:nvPr>
        </p:nvGraphicFramePr>
        <p:xfrm>
          <a:off x="1222684" y="1918829"/>
          <a:ext cx="6714687" cy="1317693"/>
        </p:xfrm>
        <a:graphic>
          <a:graphicData uri="http://schemas.openxmlformats.org/drawingml/2006/table">
            <a:tbl>
              <a:tblPr firstRow="1" bandRow="1">
                <a:tableStyleId>{21E4AEA4-8DFA-4A89-87EB-49C32662AFE0}</a:tableStyleId>
              </a:tblPr>
              <a:tblGrid>
                <a:gridCol w="2098740">
                  <a:extLst>
                    <a:ext uri="{9D8B030D-6E8A-4147-A177-3AD203B41FA5}">
                      <a16:colId xmlns="" xmlns:a16="http://schemas.microsoft.com/office/drawing/2014/main" val="20000"/>
                    </a:ext>
                  </a:extLst>
                </a:gridCol>
                <a:gridCol w="2474258">
                  <a:extLst>
                    <a:ext uri="{9D8B030D-6E8A-4147-A177-3AD203B41FA5}">
                      <a16:colId xmlns="" xmlns:a16="http://schemas.microsoft.com/office/drawing/2014/main" val="20001"/>
                    </a:ext>
                  </a:extLst>
                </a:gridCol>
                <a:gridCol w="2141689">
                  <a:extLst>
                    <a:ext uri="{9D8B030D-6E8A-4147-A177-3AD203B41FA5}">
                      <a16:colId xmlns="" xmlns:a16="http://schemas.microsoft.com/office/drawing/2014/main" val="20002"/>
                    </a:ext>
                  </a:extLst>
                </a:gridCol>
              </a:tblGrid>
              <a:tr h="439231">
                <a:tc>
                  <a:txBody>
                    <a:bodyPr/>
                    <a:lstStyle/>
                    <a:p>
                      <a:pPr algn="ctr"/>
                      <a:r>
                        <a:rPr lang="en-US" b="1" dirty="0"/>
                        <a:t>Set </a:t>
                      </a:r>
                    </a:p>
                  </a:txBody>
                  <a:tcPr/>
                </a:tc>
                <a:tc>
                  <a:txBody>
                    <a:bodyPr/>
                    <a:lstStyle/>
                    <a:p>
                      <a:pPr algn="ctr"/>
                      <a:r>
                        <a:rPr lang="en-US" b="1" dirty="0"/>
                        <a:t>Number of Recordings</a:t>
                      </a:r>
                    </a:p>
                  </a:txBody>
                  <a:tcPr/>
                </a:tc>
                <a:tc>
                  <a:txBody>
                    <a:bodyPr/>
                    <a:lstStyle/>
                    <a:p>
                      <a:pPr algn="ctr"/>
                      <a:r>
                        <a:rPr lang="en-US" b="1" dirty="0"/>
                        <a:t>Percentage</a:t>
                      </a:r>
                      <a:r>
                        <a:rPr lang="en-US" b="1" baseline="0" dirty="0"/>
                        <a:t> of Total</a:t>
                      </a:r>
                      <a:endParaRPr lang="en-US" b="1" dirty="0"/>
                    </a:p>
                  </a:txBody>
                  <a:tcPr/>
                </a:tc>
                <a:extLst>
                  <a:ext uri="{0D108BD9-81ED-4DB2-BD59-A6C34878D82A}">
                    <a16:rowId xmlns="" xmlns:a16="http://schemas.microsoft.com/office/drawing/2014/main" val="10000"/>
                  </a:ext>
                </a:extLst>
              </a:tr>
              <a:tr h="439231">
                <a:tc>
                  <a:txBody>
                    <a:bodyPr/>
                    <a:lstStyle/>
                    <a:p>
                      <a:pPr algn="ctr"/>
                      <a:r>
                        <a:rPr lang="en-US" b="1" dirty="0"/>
                        <a:t>REF</a:t>
                      </a:r>
                    </a:p>
                  </a:txBody>
                  <a:tcPr/>
                </a:tc>
                <a:tc>
                  <a:txBody>
                    <a:bodyPr/>
                    <a:lstStyle/>
                    <a:p>
                      <a:pPr algn="ctr"/>
                      <a:r>
                        <a:rPr lang="en-US" b="1" dirty="0"/>
                        <a:t>17,858</a:t>
                      </a:r>
                    </a:p>
                  </a:txBody>
                  <a:tcPr/>
                </a:tc>
                <a:tc>
                  <a:txBody>
                    <a:bodyPr/>
                    <a:lstStyle/>
                    <a:p>
                      <a:pPr algn="ctr"/>
                      <a:r>
                        <a:rPr lang="en-US" b="1" dirty="0"/>
                        <a:t>51.5%</a:t>
                      </a:r>
                    </a:p>
                  </a:txBody>
                  <a:tcPr/>
                </a:tc>
                <a:extLst>
                  <a:ext uri="{0D108BD9-81ED-4DB2-BD59-A6C34878D82A}">
                    <a16:rowId xmlns="" xmlns:a16="http://schemas.microsoft.com/office/drawing/2014/main" val="10001"/>
                  </a:ext>
                </a:extLst>
              </a:tr>
              <a:tr h="439231">
                <a:tc>
                  <a:txBody>
                    <a:bodyPr/>
                    <a:lstStyle/>
                    <a:p>
                      <a:pPr algn="ctr"/>
                      <a:r>
                        <a:rPr lang="en-US" b="1" dirty="0"/>
                        <a:t>LE</a:t>
                      </a:r>
                    </a:p>
                  </a:txBody>
                  <a:tcPr/>
                </a:tc>
                <a:tc>
                  <a:txBody>
                    <a:bodyPr/>
                    <a:lstStyle/>
                    <a:p>
                      <a:pPr algn="ctr"/>
                      <a:r>
                        <a:rPr lang="en-US" b="1" dirty="0"/>
                        <a:t>16,840</a:t>
                      </a:r>
                    </a:p>
                  </a:txBody>
                  <a:tcPr/>
                </a:tc>
                <a:tc>
                  <a:txBody>
                    <a:bodyPr/>
                    <a:lstStyle/>
                    <a:p>
                      <a:pPr algn="ctr"/>
                      <a:r>
                        <a:rPr lang="en-US" b="1" dirty="0"/>
                        <a:t>48.5%</a:t>
                      </a:r>
                    </a:p>
                  </a:txBody>
                  <a:tcPr/>
                </a:tc>
                <a:extLst>
                  <a:ext uri="{0D108BD9-81ED-4DB2-BD59-A6C34878D82A}">
                    <a16:rowId xmlns="" xmlns:a16="http://schemas.microsoft.com/office/drawing/2014/main" val="10002"/>
                  </a:ext>
                </a:extLst>
              </a:tr>
            </a:tbl>
          </a:graphicData>
        </a:graphic>
      </p:graphicFrame>
      <p:sp>
        <p:nvSpPr>
          <p:cNvPr id="11" name="Rectangle 3"/>
          <p:cNvSpPr txBox="1">
            <a:spLocks/>
          </p:cNvSpPr>
          <p:nvPr/>
        </p:nvSpPr>
        <p:spPr bwMode="auto">
          <a:xfrm>
            <a:off x="532590" y="3735499"/>
            <a:ext cx="8087712" cy="213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fontAlgn="base">
              <a:spcBef>
                <a:spcPct val="0"/>
              </a:spcBef>
              <a:spcAft>
                <a:spcPts val="1200"/>
              </a:spcAft>
              <a:buFont typeface="Arial" charset="0"/>
              <a:buChar char="•"/>
            </a:pPr>
            <a:r>
              <a:rPr lang="en-US" sz="1800" b="1" dirty="0">
                <a:solidFill>
                  <a:srgbClr val="000000"/>
                </a:solidFill>
                <a:cs typeface="Arial" charset="0"/>
              </a:rPr>
              <a:t>To perform a principal components analysis of each class, the 9 dimensional mean vector, µ, was used to center the data. Following this the 9x9 covariance matrix, </a:t>
            </a:r>
            <a:r>
              <a:rPr lang="el-GR" sz="1800" b="1" dirty="0">
                <a:solidFill>
                  <a:srgbClr val="000000"/>
                </a:solidFill>
                <a:cs typeface="Arial" charset="0"/>
              </a:rPr>
              <a:t>Σ</a:t>
            </a:r>
            <a:r>
              <a:rPr lang="en-US" sz="1800" b="1" dirty="0">
                <a:solidFill>
                  <a:srgbClr val="000000"/>
                </a:solidFill>
                <a:cs typeface="Arial" charset="0"/>
              </a:rPr>
              <a:t>, was calculated from the 9 base features.</a:t>
            </a:r>
          </a:p>
          <a:p>
            <a:pPr lvl="1" defTabSz="914400" fontAlgn="base">
              <a:spcBef>
                <a:spcPct val="0"/>
              </a:spcBef>
              <a:spcAft>
                <a:spcPts val="1200"/>
              </a:spcAft>
              <a:buFont typeface="Arial" charset="0"/>
              <a:buChar char="•"/>
            </a:pPr>
            <a:r>
              <a:rPr lang="en-US" sz="1800" b="1" dirty="0">
                <a:solidFill>
                  <a:srgbClr val="000000"/>
                </a:solidFill>
                <a:cs typeface="Arial" charset="0"/>
              </a:rPr>
              <a:t>The eigenvalues and eigenvectors of the covariance matrix for each class were calculated, then analyzed and compared to the eigenvectors in the opposite class.</a:t>
            </a:r>
          </a:p>
          <a:p>
            <a:pPr lvl="1" defTabSz="914400" fontAlgn="base">
              <a:spcBef>
                <a:spcPct val="0"/>
              </a:spcBef>
              <a:spcAft>
                <a:spcPts val="1200"/>
              </a:spcAft>
              <a:buFont typeface="Arial" charset="0"/>
              <a:buChar char="•"/>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a:p>
            <a:pPr marL="0" lvl="1" indent="0" defTabSz="914400" fontAlgn="base">
              <a:spcBef>
                <a:spcPct val="0"/>
              </a:spcBef>
              <a:spcAft>
                <a:spcPts val="1200"/>
              </a:spcAft>
            </a:pPr>
            <a:endParaRPr lang="en-US" sz="1800" b="1" dirty="0">
              <a:solidFill>
                <a:srgbClr val="000000"/>
              </a:solidFill>
              <a:cs typeface="Arial" charset="0"/>
            </a:endParaRPr>
          </a:p>
        </p:txBody>
      </p:sp>
    </p:spTree>
    <p:extLst>
      <p:ext uri="{BB962C8B-B14F-4D97-AF65-F5344CB8AC3E}">
        <p14:creationId xmlns:p14="http://schemas.microsoft.com/office/powerpoint/2010/main" val="141613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HMM Baseline Recognition</a:t>
            </a:r>
          </a:p>
        </p:txBody>
      </p:sp>
      <p:sp>
        <p:nvSpPr>
          <p:cNvPr id="7" name="TextBox 6"/>
          <p:cNvSpPr txBox="1"/>
          <p:nvPr/>
        </p:nvSpPr>
        <p:spPr>
          <a:xfrm>
            <a:off x="381504" y="743236"/>
            <a:ext cx="8380992" cy="233910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a:solidFill>
                  <a:srgbClr val="000000"/>
                </a:solidFill>
                <a:latin typeface="Arial" charset="0"/>
                <a:ea typeface="ＭＳ Ｐゴシック" charset="0"/>
                <a:cs typeface="Arial" charset="0"/>
              </a:rPr>
              <a:t>A baseline HMM system was trained to evaluate the mismatch between the features of each class.</a:t>
            </a:r>
          </a:p>
          <a:p>
            <a:pPr marL="285750" indent="-285750">
              <a:spcAft>
                <a:spcPts val="600"/>
              </a:spcAft>
              <a:buFont typeface="Arial" panose="020B0604020202020204" pitchFamily="34" charset="0"/>
              <a:buChar char="•"/>
            </a:pPr>
            <a:r>
              <a:rPr lang="en-US" b="1" dirty="0">
                <a:solidFill>
                  <a:srgbClr val="000000"/>
                </a:solidFill>
                <a:latin typeface="Arial" charset="0"/>
                <a:ea typeface="ＭＳ Ｐゴシック" charset="0"/>
                <a:cs typeface="Arial" charset="0"/>
              </a:rPr>
              <a:t>The system was trained to detect seizure (SEIZ) and background (BCKG) events using sets of unique patients for training and evaluation.</a:t>
            </a:r>
          </a:p>
          <a:p>
            <a:pPr>
              <a:spcAft>
                <a:spcPts val="600"/>
              </a:spcAft>
            </a:pPr>
            <a:endParaRPr lang="en-US" b="1" dirty="0">
              <a:solidFill>
                <a:srgbClr val="000000"/>
              </a:solidFill>
              <a:latin typeface="Arial" charset="0"/>
              <a:ea typeface="ＭＳ Ｐゴシック" charset="0"/>
              <a:cs typeface="Arial" charset="0"/>
            </a:endParaRPr>
          </a:p>
          <a:p>
            <a:pPr marL="285750" indent="-285750">
              <a:spcAft>
                <a:spcPts val="600"/>
              </a:spcAft>
              <a:buFont typeface="Arial" panose="020B0604020202020204" pitchFamily="34" charset="0"/>
              <a:buChar char="•"/>
            </a:pPr>
            <a:endParaRPr lang="en-US" b="1" dirty="0">
              <a:solidFill>
                <a:srgbClr val="000000"/>
              </a:solidFill>
              <a:latin typeface="Arial" charset="0"/>
              <a:ea typeface="ＭＳ Ｐゴシック" charset="0"/>
              <a:cs typeface="Arial" charset="0"/>
            </a:endParaRPr>
          </a:p>
          <a:p>
            <a:pPr>
              <a:spcAft>
                <a:spcPts val="600"/>
              </a:spcAft>
            </a:pPr>
            <a:endParaRPr lang="en-US" b="1" dirty="0">
              <a:solidFill>
                <a:srgbClr val="000000"/>
              </a:solidFill>
              <a:latin typeface="Arial" charset="0"/>
              <a:ea typeface="ＭＳ Ｐゴシック"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247209"/>
            <a:ext cx="6629400" cy="379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366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HMM Baseline Recognition</a:t>
            </a:r>
          </a:p>
        </p:txBody>
      </p:sp>
      <p:sp>
        <p:nvSpPr>
          <p:cNvPr id="7" name="TextBox 6"/>
          <p:cNvSpPr txBox="1"/>
          <p:nvPr/>
        </p:nvSpPr>
        <p:spPr>
          <a:xfrm>
            <a:off x="381504" y="788448"/>
            <a:ext cx="8380992" cy="42319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Three </a:t>
            </a:r>
            <a:r>
              <a:rPr lang="en-US" b="1" dirty="0">
                <a:solidFill>
                  <a:srgbClr val="000000"/>
                </a:solidFill>
                <a:latin typeface="Arial" charset="0"/>
                <a:ea typeface="ＭＳ Ｐゴシック" charset="0"/>
                <a:cs typeface="Arial" charset="0"/>
              </a:rPr>
              <a:t>models were trained, one using LE features, one using REF features, and one using a mix of REF and LE features</a:t>
            </a:r>
            <a:r>
              <a:rPr lang="en-US" b="1" dirty="0" smtClean="0">
                <a:solidFill>
                  <a:srgbClr val="000000"/>
                </a:solidFill>
                <a:latin typeface="Arial" charset="0"/>
                <a:ea typeface="ＭＳ Ｐゴシック" charset="0"/>
                <a:cs typeface="Arial" charset="0"/>
              </a:rPr>
              <a:t>.</a:t>
            </a:r>
          </a:p>
          <a:p>
            <a:pPr marL="285750" indent="-285750">
              <a:spcAft>
                <a:spcPts val="600"/>
              </a:spcAft>
              <a:buFont typeface="Arial" panose="020B0604020202020204" pitchFamily="34" charset="0"/>
              <a:buChar char="•"/>
            </a:pPr>
            <a:endParaRPr lang="en-US" b="1" dirty="0">
              <a:solidFill>
                <a:srgbClr val="000000"/>
              </a:solidFill>
              <a:latin typeface="Arial" charset="0"/>
              <a:ea typeface="ＭＳ Ｐゴシック" charset="0"/>
              <a:cs typeface="Arial" charset="0"/>
            </a:endParaRPr>
          </a:p>
          <a:p>
            <a:pPr marL="285750" indent="-285750">
              <a:spcAft>
                <a:spcPts val="600"/>
              </a:spcAft>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285750" indent="-285750">
              <a:spcAft>
                <a:spcPts val="600"/>
              </a:spcAft>
              <a:buFont typeface="Arial" panose="020B0604020202020204" pitchFamily="34" charset="0"/>
              <a:buChar char="•"/>
            </a:pPr>
            <a:endParaRPr lang="en-US" b="1" dirty="0">
              <a:solidFill>
                <a:srgbClr val="000000"/>
              </a:solidFill>
              <a:latin typeface="Arial" charset="0"/>
              <a:ea typeface="ＭＳ Ｐゴシック" charset="0"/>
              <a:cs typeface="Arial" charset="0"/>
            </a:endParaRPr>
          </a:p>
          <a:p>
            <a:pPr marL="285750" indent="-285750">
              <a:spcAft>
                <a:spcPts val="600"/>
              </a:spcAft>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285750" indent="-285750">
              <a:spcAft>
                <a:spcPts val="600"/>
              </a:spcAft>
              <a:buFont typeface="Arial" panose="020B0604020202020204" pitchFamily="34" charset="0"/>
              <a:buChar char="•"/>
            </a:pPr>
            <a:endParaRPr lang="en-US" b="1" dirty="0">
              <a:solidFill>
                <a:srgbClr val="000000"/>
              </a:solidFill>
              <a:latin typeface="Arial" charset="0"/>
              <a:ea typeface="ＭＳ Ｐゴシック" charset="0"/>
              <a:cs typeface="Arial" charset="0"/>
            </a:endParaRPr>
          </a:p>
          <a:p>
            <a:pPr marL="285750" indent="-285750">
              <a:spcAft>
                <a:spcPts val="600"/>
              </a:spcAft>
              <a:buFont typeface="Arial" panose="020B0604020202020204" pitchFamily="34" charset="0"/>
              <a:buChar char="•"/>
            </a:pPr>
            <a:r>
              <a:rPr lang="en-US" b="1" dirty="0">
                <a:solidFill>
                  <a:srgbClr val="000000"/>
                </a:solidFill>
                <a:latin typeface="Arial" charset="0"/>
                <a:ea typeface="ＭＳ Ｐゴシック" charset="0"/>
                <a:cs typeface="Arial" charset="0"/>
              </a:rPr>
              <a:t>Once trained, the models were evaluated on a similar distribution of evaluation sets, with one containing LE features, another REF features, and the final containing a mixture of REF and LE features.</a:t>
            </a:r>
          </a:p>
          <a:p>
            <a:pPr marL="285750" indent="-285750">
              <a:spcAft>
                <a:spcPts val="600"/>
              </a:spcAft>
              <a:buFont typeface="Arial" panose="020B0604020202020204" pitchFamily="34" charset="0"/>
              <a:buChar char="•"/>
            </a:pPr>
            <a:r>
              <a:rPr lang="en-US" b="1" dirty="0">
                <a:solidFill>
                  <a:srgbClr val="000000"/>
                </a:solidFill>
                <a:latin typeface="Arial" charset="0"/>
                <a:ea typeface="ＭＳ Ｐゴシック" charset="0"/>
                <a:cs typeface="Arial" charset="0"/>
              </a:rPr>
              <a:t>A pilot experiment was also performed for the same features after Cepstral Mean Normalization (CMN) had been applied in an effort to offset the biases between the two different montages.</a:t>
            </a:r>
          </a:p>
        </p:txBody>
      </p:sp>
      <p:graphicFrame>
        <p:nvGraphicFramePr>
          <p:cNvPr id="4" name="Table 3"/>
          <p:cNvGraphicFramePr>
            <a:graphicFrameLocks noGrp="1"/>
          </p:cNvGraphicFramePr>
          <p:nvPr>
            <p:extLst>
              <p:ext uri="{D42A27DB-BD31-4B8C-83A1-F6EECF244321}">
                <p14:modId xmlns:p14="http://schemas.microsoft.com/office/powerpoint/2010/main" val="1097050465"/>
              </p:ext>
            </p:extLst>
          </p:nvPr>
        </p:nvGraphicFramePr>
        <p:xfrm>
          <a:off x="1707776" y="1669972"/>
          <a:ext cx="5728448" cy="1107440"/>
        </p:xfrm>
        <a:graphic>
          <a:graphicData uri="http://schemas.openxmlformats.org/drawingml/2006/table">
            <a:tbl>
              <a:tblPr firstRow="1" bandRow="1">
                <a:tableStyleId>{21E4AEA4-8DFA-4A89-87EB-49C32662AFE0}</a:tableStyleId>
              </a:tblPr>
              <a:tblGrid>
                <a:gridCol w="1264723">
                  <a:extLst>
                    <a:ext uri="{9D8B030D-6E8A-4147-A177-3AD203B41FA5}">
                      <a16:colId xmlns="" xmlns:a16="http://schemas.microsoft.com/office/drawing/2014/main" val="3710660036"/>
                    </a:ext>
                  </a:extLst>
                </a:gridCol>
                <a:gridCol w="2083072">
                  <a:extLst>
                    <a:ext uri="{9D8B030D-6E8A-4147-A177-3AD203B41FA5}">
                      <a16:colId xmlns="" xmlns:a16="http://schemas.microsoft.com/office/drawing/2014/main" val="2831864085"/>
                    </a:ext>
                  </a:extLst>
                </a:gridCol>
                <a:gridCol w="2380653">
                  <a:extLst>
                    <a:ext uri="{9D8B030D-6E8A-4147-A177-3AD203B41FA5}">
                      <a16:colId xmlns="" xmlns:a16="http://schemas.microsoft.com/office/drawing/2014/main" val="2626921825"/>
                    </a:ext>
                  </a:extLst>
                </a:gridCol>
              </a:tblGrid>
              <a:tr h="370840">
                <a:tc>
                  <a:txBody>
                    <a:bodyPr/>
                    <a:lstStyle/>
                    <a:p>
                      <a:pPr algn="ctr"/>
                      <a:r>
                        <a:rPr lang="en-US" dirty="0"/>
                        <a:t>Set/Class</a:t>
                      </a:r>
                    </a:p>
                  </a:txBody>
                  <a:tcPr/>
                </a:tc>
                <a:tc>
                  <a:txBody>
                    <a:bodyPr/>
                    <a:lstStyle/>
                    <a:p>
                      <a:pPr algn="ctr"/>
                      <a:r>
                        <a:rPr lang="en-US" dirty="0"/>
                        <a:t>REF</a:t>
                      </a:r>
                    </a:p>
                  </a:txBody>
                  <a:tcPr/>
                </a:tc>
                <a:tc>
                  <a:txBody>
                    <a:bodyPr/>
                    <a:lstStyle/>
                    <a:p>
                      <a:pPr algn="ctr"/>
                      <a:r>
                        <a:rPr lang="en-US" dirty="0"/>
                        <a:t>LE</a:t>
                      </a:r>
                    </a:p>
                  </a:txBody>
                  <a:tcPr/>
                </a:tc>
                <a:extLst>
                  <a:ext uri="{0D108BD9-81ED-4DB2-BD59-A6C34878D82A}">
                    <a16:rowId xmlns="" xmlns:a16="http://schemas.microsoft.com/office/drawing/2014/main" val="314171357"/>
                  </a:ext>
                </a:extLst>
              </a:tr>
              <a:tr h="293784">
                <a:tc>
                  <a:txBody>
                    <a:bodyPr/>
                    <a:lstStyle/>
                    <a:p>
                      <a:pPr algn="ctr"/>
                      <a:r>
                        <a:rPr lang="en-US" b="1" dirty="0"/>
                        <a:t>Train</a:t>
                      </a:r>
                    </a:p>
                  </a:txBody>
                  <a:tcPr/>
                </a:tc>
                <a:tc>
                  <a:txBody>
                    <a:bodyPr/>
                    <a:lstStyle/>
                    <a:p>
                      <a:pPr algn="ctr"/>
                      <a:r>
                        <a:rPr lang="en-US" b="1" dirty="0"/>
                        <a:t>44 </a:t>
                      </a:r>
                      <a:r>
                        <a:rPr lang="en-US" b="1" dirty="0" smtClean="0"/>
                        <a:t>Files</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44 </a:t>
                      </a:r>
                      <a:r>
                        <a:rPr lang="en-US" b="1" dirty="0" smtClean="0"/>
                        <a:t>Files</a:t>
                      </a:r>
                      <a:endParaRPr lang="en-US" b="1" dirty="0"/>
                    </a:p>
                  </a:txBody>
                  <a:tcPr/>
                </a:tc>
                <a:extLst>
                  <a:ext uri="{0D108BD9-81ED-4DB2-BD59-A6C34878D82A}">
                    <a16:rowId xmlns="" xmlns:a16="http://schemas.microsoft.com/office/drawing/2014/main" val="1292549460"/>
                  </a:ext>
                </a:extLst>
              </a:tr>
              <a:tr h="370840">
                <a:tc>
                  <a:txBody>
                    <a:bodyPr/>
                    <a:lstStyle/>
                    <a:p>
                      <a:pPr algn="ctr"/>
                      <a:r>
                        <a:rPr lang="en-US" b="1" dirty="0"/>
                        <a:t>Evaluation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10 </a:t>
                      </a:r>
                      <a:r>
                        <a:rPr lang="en-US" b="1" dirty="0" smtClean="0"/>
                        <a:t>Files</a:t>
                      </a:r>
                      <a:endParaRPr lang="en-US"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10 </a:t>
                      </a:r>
                      <a:r>
                        <a:rPr lang="en-US" b="1" dirty="0" smtClean="0"/>
                        <a:t>Files</a:t>
                      </a:r>
                      <a:endParaRPr lang="en-US" b="1" dirty="0"/>
                    </a:p>
                  </a:txBody>
                  <a:tcPr/>
                </a:tc>
                <a:extLst>
                  <a:ext uri="{0D108BD9-81ED-4DB2-BD59-A6C34878D82A}">
                    <a16:rowId xmlns="" xmlns:a16="http://schemas.microsoft.com/office/drawing/2014/main" val="3830430172"/>
                  </a:ext>
                </a:extLst>
              </a:tr>
            </a:tbl>
          </a:graphicData>
        </a:graphic>
      </p:graphicFrame>
    </p:spTree>
    <p:extLst>
      <p:ext uri="{BB962C8B-B14F-4D97-AF65-F5344CB8AC3E}">
        <p14:creationId xmlns:p14="http://schemas.microsoft.com/office/powerpoint/2010/main" val="166991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9901</TotalTime>
  <Words>1498</Words>
  <Application>Microsoft Macintosh PowerPoint</Application>
  <PresentationFormat>On-screen Show (4:3)</PresentationFormat>
  <Paragraphs>178</Paragraphs>
  <Slides>17</Slides>
  <Notes>8</Notes>
  <HiddenSlides>4</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17</vt:i4>
      </vt:variant>
    </vt:vector>
  </HeadingPairs>
  <TitlesOfParts>
    <vt:vector size="28" baseType="lpstr">
      <vt:lpstr>Calibri</vt:lpstr>
      <vt:lpstr>ＭＳ Ｐゴシック</vt:lpstr>
      <vt:lpstr>Tahoma</vt:lpstr>
      <vt:lpstr>Times New Roman</vt:lpstr>
      <vt:lpstr>Arial</vt:lpstr>
      <vt:lpstr>ISIP Content Slide</vt:lpstr>
      <vt:lpstr>ISIP Title Slide</vt:lpstr>
      <vt:lpstr>1_ISIP Content Slide</vt:lpstr>
      <vt:lpstr>Custom Design</vt:lpstr>
      <vt:lpstr>1_ISIP Title Slide</vt:lpstr>
      <vt:lpstr>2_ISIP Content Slide</vt:lpstr>
      <vt:lpstr>PowerPoint Presentation</vt:lpstr>
      <vt:lpstr>PowerPoint Presentation</vt:lpstr>
      <vt:lpstr>PowerPoint Presentation</vt:lpstr>
      <vt:lpstr>PowerPoint Presentation</vt:lpstr>
      <vt:lpstr>Feature Extraction</vt:lpstr>
      <vt:lpstr>Experimental Design</vt:lpstr>
      <vt:lpstr>Descriptive Statistics and PCA</vt:lpstr>
      <vt:lpstr>HMM Baseline Recognition</vt:lpstr>
      <vt:lpstr>HMM Baseline Recognition</vt:lpstr>
      <vt:lpstr>Results of the Descriptive Statistics</vt:lpstr>
      <vt:lpstr>Results of Principal Component Analysis</vt:lpstr>
      <vt:lpstr>Results of the Baseline HHM System</vt:lpstr>
      <vt:lpstr>Results of the Baseline HHM system</vt:lpstr>
      <vt:lpstr>PowerPoint Presentation</vt:lpstr>
      <vt:lpstr>Acknowledgments</vt:lpstr>
      <vt:lpstr>PowerPoint Presentation</vt:lpstr>
      <vt:lpstr>PowerPoint Presentation</vt:lpstr>
    </vt:vector>
  </TitlesOfParts>
  <Company>Temple University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Joseph Picone</cp:lastModifiedBy>
  <cp:revision>526</cp:revision>
  <dcterms:created xsi:type="dcterms:W3CDTF">2012-05-05T20:20:58Z</dcterms:created>
  <dcterms:modified xsi:type="dcterms:W3CDTF">2016-12-03T16:36:52Z</dcterms:modified>
</cp:coreProperties>
</file>