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25"/>
  </p:notesMasterIdLst>
  <p:handoutMasterIdLst>
    <p:handoutMasterId r:id="rId26"/>
  </p:handoutMasterIdLst>
  <p:sldIdLst>
    <p:sldId id="298" r:id="rId7"/>
    <p:sldId id="339" r:id="rId8"/>
    <p:sldId id="326" r:id="rId9"/>
    <p:sldId id="351" r:id="rId10"/>
    <p:sldId id="354" r:id="rId11"/>
    <p:sldId id="362" r:id="rId12"/>
    <p:sldId id="349" r:id="rId13"/>
    <p:sldId id="353" r:id="rId14"/>
    <p:sldId id="356" r:id="rId15"/>
    <p:sldId id="363" r:id="rId16"/>
    <p:sldId id="358" r:id="rId17"/>
    <p:sldId id="364" r:id="rId18"/>
    <p:sldId id="357" r:id="rId19"/>
    <p:sldId id="336" r:id="rId20"/>
    <p:sldId id="359" r:id="rId21"/>
    <p:sldId id="360" r:id="rId22"/>
    <p:sldId id="345" r:id="rId23"/>
    <p:sldId id="33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2880" userDrawn="1">
          <p15:clr>
            <a:srgbClr val="A4A3A4"/>
          </p15:clr>
        </p15:guide>
        <p15:guide id="3" pos="5616" userDrawn="1">
          <p15:clr>
            <a:srgbClr val="A4A3A4"/>
          </p15:clr>
        </p15:guide>
        <p15:guide id="4" orient="horz" pos="2415">
          <p15:clr>
            <a:srgbClr val="A4A3A4"/>
          </p15:clr>
        </p15:guide>
        <p15:guide id="5" orient="horz" pos="311">
          <p15:clr>
            <a:srgbClr val="A4A3A4"/>
          </p15:clr>
        </p15:guide>
        <p15:guide id="6" orient="horz" pos="2822">
          <p15:clr>
            <a:srgbClr val="A4A3A4"/>
          </p15:clr>
        </p15:guide>
        <p15:guide id="7"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333399"/>
    <a:srgbClr val="0083E6"/>
    <a:srgbClr val="8F600B"/>
    <a:srgbClr val="F0AE38"/>
    <a:srgbClr val="C0504D"/>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43" autoAdjust="0"/>
    <p:restoredTop sz="95377" autoAdjust="0"/>
  </p:normalViewPr>
  <p:slideViewPr>
    <p:cSldViewPr snapToGrid="0" snapToObjects="1" showGuides="1">
      <p:cViewPr>
        <p:scale>
          <a:sx n="100" d="100"/>
          <a:sy n="100" d="100"/>
        </p:scale>
        <p:origin x="1240" y="188"/>
      </p:cViewPr>
      <p:guideLst>
        <p:guide orient="horz" pos="4298"/>
        <p:guide pos="2880"/>
        <p:guide pos="5616"/>
        <p:guide orient="horz" pos="2415"/>
        <p:guide orient="horz" pos="311"/>
        <p:guide orient="horz" pos="2822"/>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12/1/2017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14T22:52:31.143"/>
    </inkml:context>
    <inkml:brush xml:id="br0">
      <inkml:brushProperty name="width" value="0.13333" units="cm"/>
      <inkml:brushProperty name="height" value="0.13333" units="cm"/>
      <inkml:brushProperty name="color" value="#004F8B"/>
    </inkml:brush>
  </inkml:definitions>
  <inkml:trace contextRef="#ctx0" brushRef="#br0">11229 6245,'0'6,"0"5,0 4,3 5,4 5,4 7,3 4,2-3,4 0,-1-1,-4-4,2 0,-3-3,0-1,0-6,1 0,1 4,-2 0,-1 0,0-1,-1-2,-1-3,2-1,-2-1,0 0,1 1,-1 1,1-2,0-1,2 1,2-3,-3 1,0 0,-2 2,0-2,1-2,1-1,2-1,1-3,1 2,0-1,1-2,0-1,-4 2,0 0,0-1,1-1,0-1,1-1,1 0,0-1,1 0,0-1,-1 1,1 0,0 0,-1 0,1-3,-1-1,-2-3,-2 0,1 1,1-1,0 0,-2-2,0 2,0-2,-1-3,-1-1,-1-2,0 2,1 2,0 1,-1 2,3 0,1-3,-2-2,1-1,0-2,1 2,2 3,1 1,-3-1,-1 1,-2 0,0-2,1-2,1-1,2 2,-2 0,0 2,-3 0,1 2,-2 0,0-2,2 1,2-1,2 2,4-1,2 1,-3 0,2-3,1 2,-2 2,1 3,-1 1,-1 3,0 0,-1 1,1 1,-1-1,1 0,-1 4,-2 3,-5 4,0 0,-2 1,0-2,-1 1,-1 1,0-1,0 1,2-3,-1 1,-1 2,1 1,0 2,-2 1,-2 1,-1 1,3 0,-1 0,3-1,-1 1,3-3,-1-1,-1-1,-3 2,-1 0,1-2,1 0,-1 1,1-3,1 1,-1 0,-2 2,0 1,1-1,0-1,0 0,-1 2,-1 1,-1 0,2 1,2 0,1 1,1 0,-1-1,1 1,0 0,-2-1,-1 1,-2-1,-1 1,3 0,0-1,-1 1,0-1,-1 1,-1-1,-1 1,1-1,-1 1,-1-1,1 1,0-1,0 1,0-1,0 1,0-1,-3 1,-1-1,-3 1,-3 2,0 2,-1-4,-2-1,-1-4,1-2,0-1,-1-1,0 2,-2 2,0-2,-2-2,1-3,-1-2,4 1,-3-1,2 3,1 3,-1-1,3 2,-1-2,4 1,-1-1,-2-2,2 0,-1 0,-1-2,1 1,0 0,-2 2,2 2,0 0,-2-2,2 0,-1 0,0 1,-2-2,-2 2,0-1,-1-2,-1 2,1-2,-1 2,0 0,0-3,1 2,2 3,1-1,4 1,-1-1,0 1,-2-1,-2-2,2 0,0 0,3 1,-1 2,-1 3,-1 1,-2 0,2-1,0-2,-1 0,2 1,4 1,2 2,3 1,-2-2,1 0,-3-3,1-1,-2 2,0 2,1 0,0 2,-3 1,1 1,2-1,-1 1,0 0,3 0,1-1,2 1,1 0,1-1,0 1,3-1,4-2,1-2,3-2,-2 0,1 0,2-1,-1 1,1-2,-3 1,2-2,0-1,0 0,0-1,1-1,2-1,2 0,0 1,1 2,1 0,-1-1,1-2,0 2,0-1,0-1,-1 0,1-2,-1-1,1-1,-1 0,1 0,-1 0,1-1,-1 1,1 0,-1 0,1 0,-1 0,1 0,-1 0,1 0,-1 0,1 0,-1 0,1 0,0 0,-1 0,1 0,-1 0,1 0,-1 0,1 0,-1 3,1 1,-1 0,-2 2,-2 0,-2 2,0 0,0 1,-1 2,1 0,-2 0,1-1,-2 0,2-1,-2 0,1 0,-1 0,-2 2,2 2,-2 2,-1 1,-2 1,-1 1,-1 0,0 0,-1 0,-1-1,1 1,0 0,0-1,-1 1,1-1,0 1,0-1,-3-2,-1-2,1 1,-3 1,-1 0,-1-2,1 0,-3-2,2-1,-1-1,0 0,3 2,-2-1,2 1,-2-2,0 1,-1-1,1 0,-1 0,1 0,-1-1,-3-2,2 1,-1 3,-2-1,2 1,0-1,1 1,0-2,1 2,0-2,-3-1,-1-3,1-1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12/1/2017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muscle artifact problem comparison?</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A67CBD4-C074-5945-B4D9-C20F0CA68938}" type="slidenum">
              <a:rPr lang="en-US" smtClean="0"/>
              <a:pPr/>
              <a:t>2</a:t>
            </a:fld>
            <a:endParaRPr lang="en-US" dirty="0"/>
          </a:p>
        </p:txBody>
      </p:sp>
    </p:spTree>
    <p:extLst>
      <p:ext uri="{BB962C8B-B14F-4D97-AF65-F5344CB8AC3E}">
        <p14:creationId xmlns:p14="http://schemas.microsoft.com/office/powerpoint/2010/main" val="389244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muscle artifact problem comparison?</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A67CBD4-C074-5945-B4D9-C20F0CA68938}" type="slidenum">
              <a:rPr lang="en-US" smtClean="0"/>
              <a:pPr/>
              <a:t>3</a:t>
            </a:fld>
            <a:endParaRPr lang="en-US" dirty="0"/>
          </a:p>
        </p:txBody>
      </p:sp>
    </p:spTree>
    <p:extLst>
      <p:ext uri="{BB962C8B-B14F-4D97-AF65-F5344CB8AC3E}">
        <p14:creationId xmlns:p14="http://schemas.microsoft.com/office/powerpoint/2010/main" val="282313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74341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988866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53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2677551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97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74998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a:latin typeface="Times New Roman" panose="02020603050405020304" pitchFamily="18" charset="0"/>
                <a:cs typeface="Times New Roman" panose="02020603050405020304" pitchFamily="18" charset="0"/>
              </a:rPr>
              <a:t>G. Suarez: Normal/Abnormal Classification</a:t>
            </a:r>
            <a:r>
              <a:rPr lang="en-US" sz="1000" b="0" cap="all" dirty="0">
                <a:latin typeface="Times New Roman" panose="02020603050405020304" pitchFamily="18" charset="0"/>
                <a:cs typeface="Times New Roman" panose="02020603050405020304" pitchFamily="18" charset="0"/>
              </a:rPr>
              <a:t>	</a:t>
            </a:r>
            <a:r>
              <a:rPr lang="en-US" sz="1000" b="1" cap="none" dirty="0">
                <a:solidFill>
                  <a:schemeClr val="tx2">
                    <a:lumMod val="50000"/>
                  </a:schemeClr>
                </a:solidFill>
                <a:latin typeface="+mn-lt"/>
                <a:cs typeface="+mn-cs"/>
              </a:rPr>
              <a:t>December</a:t>
            </a:r>
            <a:r>
              <a:rPr lang="en-US" sz="1000" b="1" cap="none" baseline="0" dirty="0">
                <a:solidFill>
                  <a:schemeClr val="tx2">
                    <a:lumMod val="50000"/>
                  </a:schemeClr>
                </a:solidFill>
                <a:latin typeface="+mn-lt"/>
                <a:cs typeface="+mn-cs"/>
              </a:rPr>
              <a:t> 12, 2015</a:t>
            </a:r>
            <a:endParaRPr lang="en-US" sz="1000" b="1" dirty="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hf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cap="none" baseline="0" dirty="0">
                <a:latin typeface="Times New Roman" panose="02020603050405020304" pitchFamily="18" charset="0"/>
                <a:cs typeface="Times New Roman" panose="02020603050405020304" pitchFamily="18" charset="0"/>
              </a:rPr>
              <a:t>G. Suarez: Normal/Abnormal Classification </a:t>
            </a:r>
            <a:r>
              <a:rPr lang="en-US" sz="1000" cap="all" dirty="0">
                <a:solidFill>
                  <a:prstClr val="black"/>
                </a:solidFill>
                <a:latin typeface="Times New Roman" panose="02020603050405020304" pitchFamily="18" charset="0"/>
                <a:cs typeface="Times New Roman" panose="02020603050405020304" pitchFamily="18" charset="0"/>
              </a:rPr>
              <a:t>	</a:t>
            </a:r>
            <a:r>
              <a:rPr lang="en-US" sz="1000" b="1" dirty="0">
                <a:solidFill>
                  <a:srgbClr val="1F497D">
                    <a:lumMod val="50000"/>
                  </a:srgbClr>
                </a:solidFill>
                <a:latin typeface="Calibri"/>
              </a:rPr>
              <a:t>December 12, 2015</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 id="2147483681" r:id="rId2"/>
    <p:sldLayoutId id="2147483680" r:id="rId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a:solidFill>
                  <a:srgbClr val="1F497D">
                    <a:lumMod val="50000"/>
                  </a:srgbClr>
                </a:solidFill>
                <a:latin typeface="Times New Roman" panose="02020603050405020304" pitchFamily="18" charset="0"/>
                <a:cs typeface="Times New Roman" panose="02020603050405020304" pitchFamily="18" charset="0"/>
              </a:rPr>
              <a:t>E. von Weltin: Electroencephalographic Slowing</a:t>
            </a:r>
            <a:r>
              <a:rPr lang="en-US" sz="1000" b="1" dirty="0">
                <a:solidFill>
                  <a:srgbClr val="1F497D">
                    <a:lumMod val="50000"/>
                  </a:srgbClr>
                </a:solidFill>
                <a:latin typeface="Calibri"/>
              </a:rPr>
              <a:t>	December 2, 2017</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9" r:id="rId2"/>
  </p:sldLayoutIdLst>
  <p:hf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0.png"/><Relationship Id="rId7" Type="http://schemas.openxmlformats.org/officeDocument/2006/relationships/image" Target="../media/image60.PNG"/><Relationship Id="rId2" Type="http://schemas.openxmlformats.org/officeDocument/2006/relationships/image" Target="../media/image14.png"/><Relationship Id="rId1" Type="http://schemas.openxmlformats.org/officeDocument/2006/relationships/slideLayout" Target="../slideLayouts/slideLayout21.xml"/><Relationship Id="rId6" Type="http://schemas.openxmlformats.org/officeDocument/2006/relationships/image" Target="../media/image50.PNG"/><Relationship Id="rId5" Type="http://schemas.openxmlformats.org/officeDocument/2006/relationships/image" Target="../media/image4.png"/><Relationship Id="rId10" Type="http://schemas.openxmlformats.org/officeDocument/2006/relationships/image" Target="../media/image90.png"/><Relationship Id="rId4" Type="http://schemas.openxmlformats.org/officeDocument/2006/relationships/image" Target="../media/image3.png"/><Relationship Id="rId9" Type="http://schemas.openxmlformats.org/officeDocument/2006/relationships/image" Target="../media/image8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0.png"/><Relationship Id="rId7" Type="http://schemas.openxmlformats.org/officeDocument/2006/relationships/image" Target="../media/image60.PNG"/><Relationship Id="rId2" Type="http://schemas.openxmlformats.org/officeDocument/2006/relationships/image" Target="../media/image14.png"/><Relationship Id="rId1" Type="http://schemas.openxmlformats.org/officeDocument/2006/relationships/slideLayout" Target="../slideLayouts/slideLayout21.xml"/><Relationship Id="rId6" Type="http://schemas.openxmlformats.org/officeDocument/2006/relationships/image" Target="../media/image50.PNG"/><Relationship Id="rId5" Type="http://schemas.openxmlformats.org/officeDocument/2006/relationships/image" Target="../media/image4.png"/><Relationship Id="rId10" Type="http://schemas.openxmlformats.org/officeDocument/2006/relationships/image" Target="../media/image90.png"/><Relationship Id="rId4" Type="http://schemas.openxmlformats.org/officeDocument/2006/relationships/image" Target="../media/image3.png"/><Relationship Id="rId9" Type="http://schemas.openxmlformats.org/officeDocument/2006/relationships/image" Target="../media/image8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hyperlink" Target="https://www.isip.piconepress.com/projects/tuh_eeg/" TargetMode="Externa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1.xml"/><Relationship Id="rId5" Type="http://schemas.openxmlformats.org/officeDocument/2006/relationships/image" Target="../media/image18.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0.png"/><Relationship Id="rId7" Type="http://schemas.openxmlformats.org/officeDocument/2006/relationships/image" Target="../media/image60.PNG"/><Relationship Id="rId12"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 Id="rId6" Type="http://schemas.openxmlformats.org/officeDocument/2006/relationships/image" Target="../media/image50.PNG"/><Relationship Id="rId11" Type="http://schemas.openxmlformats.org/officeDocument/2006/relationships/customXml" Target="../ink/ink1.xml"/><Relationship Id="rId5" Type="http://schemas.openxmlformats.org/officeDocument/2006/relationships/image" Target="../media/image4.png"/><Relationship Id="rId10" Type="http://schemas.openxmlformats.org/officeDocument/2006/relationships/image" Target="../media/image90.png"/><Relationship Id="rId4" Type="http://schemas.openxmlformats.org/officeDocument/2006/relationships/image" Target="../media/image3.png"/><Relationship Id="rId9"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0670" y="846439"/>
            <a:ext cx="7202659" cy="1477328"/>
          </a:xfrm>
          <a:prstGeom prst="rect">
            <a:avLst/>
          </a:prstGeom>
          <a:noFill/>
        </p:spPr>
        <p:txBody>
          <a:bodyPr wrap="square" lIns="0" tIns="0" rIns="0" bIns="0" rtlCol="0">
            <a:spAutoFit/>
          </a:bodyPr>
          <a:lstStyle/>
          <a:p>
            <a:pPr algn="ctr"/>
            <a:r>
              <a:rPr lang="en-US" sz="3200" b="1" dirty="0">
                <a:latin typeface="Arial"/>
                <a:cs typeface="Arial"/>
              </a:rPr>
              <a:t>Electroencephalographic Slowing: A Primary Source of Error in Automatic Seizure Detection</a:t>
            </a:r>
          </a:p>
        </p:txBody>
      </p:sp>
      <p:sp>
        <p:nvSpPr>
          <p:cNvPr id="4" name="Rectangle 16"/>
          <p:cNvSpPr txBox="1">
            <a:spLocks noChangeArrowheads="1"/>
          </p:cNvSpPr>
          <p:nvPr/>
        </p:nvSpPr>
        <p:spPr>
          <a:xfrm>
            <a:off x="269399" y="5247248"/>
            <a:ext cx="4302601" cy="14208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700" indent="0">
              <a:spcBef>
                <a:spcPts val="0"/>
              </a:spcBef>
              <a:buNone/>
            </a:pPr>
            <a:r>
              <a:rPr lang="en-US" sz="1800" b="1" dirty="0">
                <a:solidFill>
                  <a:srgbClr val="C00000"/>
                </a:solidFill>
                <a:latin typeface="Arial"/>
                <a:cs typeface="Arial"/>
              </a:rPr>
              <a:t>E. von Weltin</a:t>
            </a:r>
            <a:r>
              <a:rPr lang="en-US" sz="1800" b="1" dirty="0">
                <a:latin typeface="Arial"/>
                <a:cs typeface="Arial"/>
              </a:rPr>
              <a:t>, T. Ahsan, V. Shah,</a:t>
            </a:r>
            <a:br>
              <a:rPr lang="en-US" sz="1800" b="1" dirty="0">
                <a:latin typeface="Arial"/>
                <a:cs typeface="Arial"/>
              </a:rPr>
            </a:br>
            <a:r>
              <a:rPr lang="en-US" sz="1800" b="1" dirty="0">
                <a:latin typeface="Arial"/>
                <a:cs typeface="Arial"/>
              </a:rPr>
              <a:t>D. Jamshed, M. Golmohammadi,</a:t>
            </a:r>
            <a:br>
              <a:rPr lang="en-US" sz="1800" b="1" dirty="0">
                <a:latin typeface="Arial"/>
                <a:cs typeface="Arial"/>
              </a:rPr>
            </a:br>
            <a:r>
              <a:rPr lang="en-US" sz="1800" b="1" dirty="0">
                <a:latin typeface="Arial"/>
                <a:cs typeface="Arial"/>
              </a:rPr>
              <a:t>I. Obeid and J. Picone</a:t>
            </a:r>
          </a:p>
          <a:p>
            <a:pPr marL="0" indent="0">
              <a:spcBef>
                <a:spcPts val="0"/>
              </a:spcBef>
              <a:buNone/>
            </a:pPr>
            <a:r>
              <a:rPr lang="en-US" sz="1800" b="1" dirty="0">
                <a:latin typeface="Arial"/>
                <a:cs typeface="Arial"/>
              </a:rPr>
              <a:t>Neural Engineering Data Consortium</a:t>
            </a:r>
          </a:p>
          <a:p>
            <a:pPr marL="0" indent="0">
              <a:spcBef>
                <a:spcPts val="0"/>
              </a:spcBef>
              <a:spcAft>
                <a:spcPts val="1200"/>
              </a:spcAft>
              <a:buNone/>
            </a:pPr>
            <a:r>
              <a:rPr lang="en-US" sz="1800" b="1" dirty="0">
                <a:latin typeface="Arial"/>
                <a:cs typeface="Arial"/>
              </a:rPr>
              <a:t>Temple University</a:t>
            </a:r>
          </a:p>
          <a:p>
            <a:pPr marL="0" indent="0">
              <a:spcBef>
                <a:spcPts val="0"/>
              </a:spcBef>
              <a:buNone/>
            </a:pPr>
            <a:endParaRPr lang="en-US" sz="1800" b="1" dirty="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2"/>
          <a:stretch>
            <a:fillRect/>
          </a:stretch>
        </p:blipFill>
        <p:spPr>
          <a:xfrm>
            <a:off x="6159500" y="4803104"/>
            <a:ext cx="2984500" cy="1993397"/>
          </a:xfrm>
          <a:prstGeom prst="rect">
            <a:avLst/>
          </a:prstGeom>
        </p:spPr>
      </p:pic>
      <p:pic>
        <p:nvPicPr>
          <p:cNvPr id="13" name="Picture 12"/>
          <p:cNvPicPr>
            <a:picLocks noChangeAspect="1"/>
          </p:cNvPicPr>
          <p:nvPr/>
        </p:nvPicPr>
        <p:blipFill rotWithShape="1">
          <a:blip r:embed="rId3"/>
          <a:srcRect l="18135" t="11805" r="12852" b="13634"/>
          <a:stretch/>
        </p:blipFill>
        <p:spPr>
          <a:xfrm>
            <a:off x="127419" y="130006"/>
            <a:ext cx="603976" cy="683117"/>
          </a:xfrm>
          <a:prstGeom prst="rect">
            <a:avLst/>
          </a:prstGeom>
        </p:spPr>
      </p:pic>
      <p:pic>
        <p:nvPicPr>
          <p:cNvPr id="6" name="Picture 5">
            <a:extLst>
              <a:ext uri="{FF2B5EF4-FFF2-40B4-BE49-F238E27FC236}">
                <a16:creationId xmlns:a16="http://schemas.microsoft.com/office/drawing/2014/main" id="{3F77E830-32AA-479E-B643-73D4CA612122}"/>
              </a:ext>
            </a:extLst>
          </p:cNvPr>
          <p:cNvPicPr>
            <a:picLocks noChangeAspect="1"/>
          </p:cNvPicPr>
          <p:nvPr/>
        </p:nvPicPr>
        <p:blipFill>
          <a:blip r:embed="rId4"/>
          <a:stretch>
            <a:fillRect/>
          </a:stretch>
        </p:blipFill>
        <p:spPr>
          <a:xfrm>
            <a:off x="3447000" y="2719090"/>
            <a:ext cx="2250000" cy="225000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660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Preliminary Experiments</a:t>
            </a:r>
          </a:p>
        </p:txBody>
      </p:sp>
      <p:sp>
        <p:nvSpPr>
          <p:cNvPr id="3" name="Content Placeholder 2"/>
          <p:cNvSpPr>
            <a:spLocks noGrp="1"/>
          </p:cNvSpPr>
          <p:nvPr>
            <p:ph idx="1"/>
          </p:nvPr>
        </p:nvSpPr>
        <p:spPr>
          <a:xfrm>
            <a:off x="196516" y="633047"/>
            <a:ext cx="8686800" cy="5838092"/>
          </a:xfrm>
        </p:spPr>
        <p:txBody>
          <a:bodyPr lIns="0" tIns="0" rIns="0" bIns="0"/>
          <a:lstStyle/>
          <a:p>
            <a:pPr marL="228600" indent="-228600">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Approach 1: Initialize training of our existing seizure detection system:</a:t>
            </a:r>
          </a:p>
          <a:p>
            <a:pPr marL="628650" lvl="1">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Model is trained using all three 10-second sample sets: seizure slowing, and background</a:t>
            </a:r>
          </a:p>
          <a:p>
            <a:pPr marL="1028700" lvl="2">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System failed to train (sensitivity = 0%).</a:t>
            </a:r>
          </a:p>
          <a:p>
            <a:pPr marL="1028700" lvl="2">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False alarms on slowing events are caused by a failure in training to differentiate between slowing and seizure events.</a:t>
            </a:r>
          </a:p>
          <a:p>
            <a:pPr marL="800100" lvl="2" indent="0">
              <a:spcBef>
                <a:spcPts val="0"/>
              </a:spcBef>
              <a:spcAft>
                <a:spcPts val="600"/>
              </a:spcAft>
              <a:buNone/>
            </a:pPr>
            <a:endParaRPr lang="en-US" sz="1800" b="1" dirty="0">
              <a:latin typeface="Arial" panose="020B0604020202020204" pitchFamily="34" charset="0"/>
              <a:cs typeface="Arial" panose="020B0604020202020204" pitchFamily="34" charset="0"/>
            </a:endParaRPr>
          </a:p>
          <a:p>
            <a:pPr marL="0" indent="0">
              <a:spcBef>
                <a:spcPts val="0"/>
              </a:spcBef>
              <a:spcAft>
                <a:spcPts val="1200"/>
              </a:spcAft>
              <a:buNone/>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60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Preliminary Experiments</a:t>
            </a:r>
          </a:p>
        </p:txBody>
      </p:sp>
      <p:sp>
        <p:nvSpPr>
          <p:cNvPr id="3" name="Content Placeholder 2"/>
          <p:cNvSpPr>
            <a:spLocks noGrp="1"/>
          </p:cNvSpPr>
          <p:nvPr>
            <p:ph idx="1"/>
          </p:nvPr>
        </p:nvSpPr>
        <p:spPr>
          <a:xfrm>
            <a:off x="206298" y="633046"/>
            <a:ext cx="8719698" cy="5627077"/>
          </a:xfrm>
        </p:spPr>
        <p:txBody>
          <a:bodyPr lIns="0" tIns="0" rIns="0" bIns="0"/>
          <a:lstStyle/>
          <a:p>
            <a:pPr>
              <a:spcBef>
                <a:spcPts val="0"/>
              </a:spcBef>
              <a:spcAft>
                <a:spcPts val="1200"/>
              </a:spcAft>
              <a:buFont typeface="Wingdings" panose="05000000000000000000" pitchFamily="2" charset="2"/>
              <a:buChar char="§"/>
            </a:pPr>
            <a:r>
              <a:rPr lang="en-US" sz="1800" b="1" dirty="0">
                <a:latin typeface="Arial" charset="0"/>
                <a:ea typeface="Arial" charset="0"/>
                <a:cs typeface="Arial" charset="0"/>
              </a:rPr>
              <a:t>Second approach: closed-loop experiment using CNN trained and evaluated on seizure, slowing, and background samples.  </a:t>
            </a:r>
            <a:endParaRPr lang="en-US" sz="1400" b="1" dirty="0">
              <a:latin typeface="Arial" charset="0"/>
              <a:ea typeface="Arial" charset="0"/>
              <a:cs typeface="Arial" charset="0"/>
            </a:endParaRPr>
          </a:p>
          <a:p>
            <a:pPr marL="0" indent="0">
              <a:spcBef>
                <a:spcPts val="0"/>
              </a:spcBef>
              <a:spcAft>
                <a:spcPts val="1200"/>
              </a:spcAft>
              <a:buNone/>
            </a:pPr>
            <a:r>
              <a:rPr lang="en-US" sz="1800" b="1" dirty="0">
                <a:latin typeface="Arial" charset="0"/>
                <a:ea typeface="Arial" charset="0"/>
                <a:cs typeface="Arial" charset="0"/>
              </a:rPr>
              <a:t>	 	</a:t>
            </a:r>
          </a:p>
        </p:txBody>
      </p:sp>
      <p:grpSp>
        <p:nvGrpSpPr>
          <p:cNvPr id="5" name="Group 4">
            <a:extLst>
              <a:ext uri="{FF2B5EF4-FFF2-40B4-BE49-F238E27FC236}">
                <a16:creationId xmlns:a16="http://schemas.microsoft.com/office/drawing/2014/main" id="{69D4A901-F3A0-4302-9D79-84E3190E186C}"/>
              </a:ext>
            </a:extLst>
          </p:cNvPr>
          <p:cNvGrpSpPr/>
          <p:nvPr/>
        </p:nvGrpSpPr>
        <p:grpSpPr>
          <a:xfrm>
            <a:off x="292529" y="1358487"/>
            <a:ext cx="1695945" cy="1263071"/>
            <a:chOff x="1379764" y="685801"/>
            <a:chExt cx="1665515" cy="1575706"/>
          </a:xfrm>
        </p:grpSpPr>
        <p:sp>
          <p:nvSpPr>
            <p:cNvPr id="6" name="Flowchart: Magnetic Disk 5">
              <a:extLst>
                <a:ext uri="{FF2B5EF4-FFF2-40B4-BE49-F238E27FC236}">
                  <a16:creationId xmlns:a16="http://schemas.microsoft.com/office/drawing/2014/main" id="{11DD9189-E56E-4158-B7BC-BE75FCC53095}"/>
                </a:ext>
              </a:extLst>
            </p:cNvPr>
            <p:cNvSpPr/>
            <p:nvPr/>
          </p:nvSpPr>
          <p:spPr>
            <a:xfrm>
              <a:off x="1379764" y="685801"/>
              <a:ext cx="1665515" cy="1575706"/>
            </a:xfrm>
            <a:prstGeom prst="flowChartMagneticDisk">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Helvetica" panose="020B0604020202020204" pitchFamily="34" charset="0"/>
                  <a:cs typeface="Helvetica" panose="020B0604020202020204" pitchFamily="34" charset="0"/>
                </a:rPr>
                <a:t>Slowing sample set</a:t>
              </a:r>
            </a:p>
          </p:txBody>
        </p:sp>
        <p:sp>
          <p:nvSpPr>
            <p:cNvPr id="7" name="Oval 6">
              <a:extLst>
                <a:ext uri="{FF2B5EF4-FFF2-40B4-BE49-F238E27FC236}">
                  <a16:creationId xmlns:a16="http://schemas.microsoft.com/office/drawing/2014/main" id="{59E8ACA8-8CCB-454B-8582-3CC38B2F0DFC}"/>
                </a:ext>
              </a:extLst>
            </p:cNvPr>
            <p:cNvSpPr/>
            <p:nvPr/>
          </p:nvSpPr>
          <p:spPr>
            <a:xfrm>
              <a:off x="1379764" y="685803"/>
              <a:ext cx="1665515" cy="5143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52B610DB-1A1A-401A-A06E-70DF85639025}"/>
              </a:ext>
            </a:extLst>
          </p:cNvPr>
          <p:cNvGrpSpPr/>
          <p:nvPr/>
        </p:nvGrpSpPr>
        <p:grpSpPr>
          <a:xfrm>
            <a:off x="5251450" y="2825047"/>
            <a:ext cx="3183903" cy="2133600"/>
            <a:chOff x="3168903" y="775853"/>
            <a:chExt cx="3183903" cy="2133600"/>
          </a:xfrm>
        </p:grpSpPr>
        <p:sp>
          <p:nvSpPr>
            <p:cNvPr id="9" name="Rectangle 8">
              <a:extLst>
                <a:ext uri="{FF2B5EF4-FFF2-40B4-BE49-F238E27FC236}">
                  <a16:creationId xmlns:a16="http://schemas.microsoft.com/office/drawing/2014/main" id="{F4BB86D9-3537-450A-967A-78E57BA2BFB3}"/>
                </a:ext>
              </a:extLst>
            </p:cNvPr>
            <p:cNvSpPr/>
            <p:nvPr/>
          </p:nvSpPr>
          <p:spPr>
            <a:xfrm>
              <a:off x="3168903" y="775853"/>
              <a:ext cx="3183903" cy="21336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E78A47C-5407-4B16-B9CC-0701DFC2BDF9}"/>
                </a:ext>
              </a:extLst>
            </p:cNvPr>
            <p:cNvPicPr>
              <a:picLocks noChangeAspect="1"/>
            </p:cNvPicPr>
            <p:nvPr/>
          </p:nvPicPr>
          <p:blipFill>
            <a:blip r:embed="rId2"/>
            <a:stretch>
              <a:fillRect/>
            </a:stretch>
          </p:blipFill>
          <p:spPr>
            <a:xfrm>
              <a:off x="3312882" y="1187573"/>
              <a:ext cx="1061074" cy="667909"/>
            </a:xfrm>
            <a:prstGeom prst="rect">
              <a:avLst/>
            </a:prstGeom>
          </p:spPr>
        </p:pic>
        <p:pic>
          <p:nvPicPr>
            <p:cNvPr id="11" name="Picture 10">
              <a:extLst>
                <a:ext uri="{FF2B5EF4-FFF2-40B4-BE49-F238E27FC236}">
                  <a16:creationId xmlns:a16="http://schemas.microsoft.com/office/drawing/2014/main" id="{461AC60A-EBCB-4DA9-AC15-8C0DC39B3F46}"/>
                </a:ext>
              </a:extLst>
            </p:cNvPr>
            <p:cNvPicPr>
              <a:picLocks noChangeAspect="1"/>
            </p:cNvPicPr>
            <p:nvPr/>
          </p:nvPicPr>
          <p:blipFill>
            <a:blip r:embed="rId2"/>
            <a:stretch>
              <a:fillRect/>
            </a:stretch>
          </p:blipFill>
          <p:spPr>
            <a:xfrm>
              <a:off x="3312882" y="2150426"/>
              <a:ext cx="1061074" cy="667909"/>
            </a:xfrm>
            <a:prstGeom prst="rect">
              <a:avLst/>
            </a:prstGeom>
          </p:spPr>
        </p:pic>
        <p:pic>
          <p:nvPicPr>
            <p:cNvPr id="12" name="Picture 11">
              <a:extLst>
                <a:ext uri="{FF2B5EF4-FFF2-40B4-BE49-F238E27FC236}">
                  <a16:creationId xmlns:a16="http://schemas.microsoft.com/office/drawing/2014/main" id="{6C87CAE1-0E0E-4278-A100-78EFF6986C6E}"/>
                </a:ext>
              </a:extLst>
            </p:cNvPr>
            <p:cNvPicPr>
              <a:picLocks noChangeAspect="1"/>
            </p:cNvPicPr>
            <p:nvPr/>
          </p:nvPicPr>
          <p:blipFill rotWithShape="1">
            <a:blip r:embed="rId2"/>
            <a:srcRect t="15094"/>
            <a:stretch/>
          </p:blipFill>
          <p:spPr>
            <a:xfrm>
              <a:off x="3312882" y="1805501"/>
              <a:ext cx="1061074" cy="543336"/>
            </a:xfrm>
            <a:prstGeom prst="rect">
              <a:avLst/>
            </a:prstGeom>
          </p:spPr>
        </p:pic>
        <p:grpSp>
          <p:nvGrpSpPr>
            <p:cNvPr id="13" name="Group 12">
              <a:extLst>
                <a:ext uri="{FF2B5EF4-FFF2-40B4-BE49-F238E27FC236}">
                  <a16:creationId xmlns:a16="http://schemas.microsoft.com/office/drawing/2014/main" id="{51911CFF-4414-4FA3-8997-6641DFE253B3}"/>
                </a:ext>
              </a:extLst>
            </p:cNvPr>
            <p:cNvGrpSpPr/>
            <p:nvPr/>
          </p:nvGrpSpPr>
          <p:grpSpPr>
            <a:xfrm>
              <a:off x="4478725" y="1223658"/>
              <a:ext cx="1309980" cy="193545"/>
              <a:chOff x="7754591" y="2226647"/>
              <a:chExt cx="2597789" cy="221816"/>
            </a:xfrm>
          </p:grpSpPr>
          <p:sp>
            <p:nvSpPr>
              <p:cNvPr id="96" name="Rectangle 95">
                <a:extLst>
                  <a:ext uri="{FF2B5EF4-FFF2-40B4-BE49-F238E27FC236}">
                    <a16:creationId xmlns:a16="http://schemas.microsoft.com/office/drawing/2014/main" id="{75FFFDAF-4340-438C-8E1F-3AC9DE0CC5B4}"/>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271384ED-6DC8-4665-B252-60A7F405EC09}"/>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34A65C7-1A81-4E50-ACF5-EF5B7517BDD3}"/>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2C42402-DA5B-4211-B370-C257202ADD10}"/>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617A1C69-5F72-481C-9C2D-3018ACB6C261}"/>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68E5891B-8722-431B-9B7F-6222D74617DD}"/>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EB42A32-DDDC-4711-A117-1AFD38ED47E8}"/>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62C7F82-ED9A-49E9-B0AC-A597352713C6}"/>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EFF32797-46A8-478A-9D1D-CC640EE0B40A}"/>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2405E19-9FB2-45A8-BC8D-C8DC568DF9B8}"/>
                </a:ext>
              </a:extLst>
            </p:cNvPr>
            <p:cNvGrpSpPr/>
            <p:nvPr/>
          </p:nvGrpSpPr>
          <p:grpSpPr>
            <a:xfrm>
              <a:off x="4631125" y="1376058"/>
              <a:ext cx="1309980" cy="193545"/>
              <a:chOff x="7754591" y="2226647"/>
              <a:chExt cx="2597789" cy="221816"/>
            </a:xfrm>
          </p:grpSpPr>
          <p:sp>
            <p:nvSpPr>
              <p:cNvPr id="87" name="Rectangle 86">
                <a:extLst>
                  <a:ext uri="{FF2B5EF4-FFF2-40B4-BE49-F238E27FC236}">
                    <a16:creationId xmlns:a16="http://schemas.microsoft.com/office/drawing/2014/main" id="{0A031E73-DBDA-4FAA-9C27-67DBC09044B4}"/>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E5B4A75-4485-4478-A883-3D27568ECB88}"/>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4EF95AD-51FE-4B0D-809C-EBD3C1E85F30}"/>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B35595B-461C-4B4F-BF27-344927A3D4F2}"/>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DB5728-BCEF-49F8-80FE-3A4B6A3F1217}"/>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EB97EFDD-7933-4D7C-BF38-CA5D37402ECA}"/>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D952219-5222-477B-85E3-D4E9B99C6DD7}"/>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50409C3-CFC3-4C95-9D8C-A905F1910DCB}"/>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9C87E0C-C4FF-40F2-A24D-1A5656054D23}"/>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E6C5C0A6-EC96-4F17-8E03-6E926C604EB7}"/>
                </a:ext>
              </a:extLst>
            </p:cNvPr>
            <p:cNvGrpSpPr/>
            <p:nvPr/>
          </p:nvGrpSpPr>
          <p:grpSpPr>
            <a:xfrm>
              <a:off x="4783525" y="1528458"/>
              <a:ext cx="1309980" cy="193545"/>
              <a:chOff x="7754591" y="2226647"/>
              <a:chExt cx="2597789" cy="221816"/>
            </a:xfrm>
          </p:grpSpPr>
          <p:sp>
            <p:nvSpPr>
              <p:cNvPr id="78" name="Rectangle 77">
                <a:extLst>
                  <a:ext uri="{FF2B5EF4-FFF2-40B4-BE49-F238E27FC236}">
                    <a16:creationId xmlns:a16="http://schemas.microsoft.com/office/drawing/2014/main" id="{18D85523-4019-4B9E-9DD2-2874550E01F8}"/>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6DA3B8C-5FFC-4EC6-8CE2-99F59254C97F}"/>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E02BDE6-D398-4718-A388-EC098CDE66BB}"/>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2E2B903-0843-4B59-888D-BD8B4397C1B8}"/>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8D94ED4-5597-4179-9208-8DDD995981AC}"/>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8A4FCB2-CBDA-4EE5-BC04-5293D5C49BF9}"/>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C32CDBE-66B4-450B-99B9-9FAEFACE3A18}"/>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EB8DA78-269C-4C9E-9B69-105349A4B8E9}"/>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4A9A33C-1976-4E78-BFDB-ACAE40490872}"/>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2B2E51C-A61B-4EEE-B511-58D53C841F51}"/>
                </a:ext>
              </a:extLst>
            </p:cNvPr>
            <p:cNvGrpSpPr/>
            <p:nvPr/>
          </p:nvGrpSpPr>
          <p:grpSpPr>
            <a:xfrm>
              <a:off x="4584416" y="1762502"/>
              <a:ext cx="1309980" cy="193545"/>
              <a:chOff x="7754591" y="2226647"/>
              <a:chExt cx="2597789" cy="221816"/>
            </a:xfrm>
          </p:grpSpPr>
          <p:sp>
            <p:nvSpPr>
              <p:cNvPr id="69" name="Rectangle 68">
                <a:extLst>
                  <a:ext uri="{FF2B5EF4-FFF2-40B4-BE49-F238E27FC236}">
                    <a16:creationId xmlns:a16="http://schemas.microsoft.com/office/drawing/2014/main" id="{8852A5C1-2042-4C4C-9348-BC9B6902AEB7}"/>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CD6E779-360A-4A5E-8BAF-AE78A1908B0B}"/>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3885CA80-58B7-4261-8868-43FE7F660507}"/>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DE8B07E-17FB-432E-84B9-974804822846}"/>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71FEE07-05AF-4E19-AF67-DE521D3C5D9C}"/>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3440F64-95F5-4C2C-BCE3-F1182D483CB9}"/>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6C06EE3-2830-4270-B52E-626F220AC13A}"/>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C25422D-B258-487C-8305-61B5EC7463A9}"/>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6A9705D-0883-4419-98B9-F8BC16764C6B}"/>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124D64D-C474-45FD-9D47-17C16C1E3AC9}"/>
                </a:ext>
              </a:extLst>
            </p:cNvPr>
            <p:cNvGrpSpPr/>
            <p:nvPr/>
          </p:nvGrpSpPr>
          <p:grpSpPr>
            <a:xfrm>
              <a:off x="4736816" y="1914902"/>
              <a:ext cx="1309980" cy="193545"/>
              <a:chOff x="7754591" y="2226647"/>
              <a:chExt cx="2597789" cy="221816"/>
            </a:xfrm>
          </p:grpSpPr>
          <p:sp>
            <p:nvSpPr>
              <p:cNvPr id="60" name="Rectangle 59">
                <a:extLst>
                  <a:ext uri="{FF2B5EF4-FFF2-40B4-BE49-F238E27FC236}">
                    <a16:creationId xmlns:a16="http://schemas.microsoft.com/office/drawing/2014/main" id="{8C079A75-EFC7-4C6F-8D17-7094EC6621D4}"/>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EE5B51C-059B-4DA4-9CDB-9CAD7C7967C7}"/>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F0E5FB0-EC05-4B2D-BD72-B123EB17105A}"/>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A393C6E-A99A-45EF-8B3D-B6AFF1CA325F}"/>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C73BDB9-374A-434E-A931-5B625D8119D3}"/>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DDD54A0-34EB-4831-9C85-E9A9042DD198}"/>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C7B46AB-AFBA-417B-BF41-6543C3851F2D}"/>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0BC67F1-7DDB-4800-AE1E-C24E999B4597}"/>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58E2D17-0055-45CB-9B09-33DB7E5D202B}"/>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33DC5B82-810C-4F24-BCEE-949B7CE4D462}"/>
                </a:ext>
              </a:extLst>
            </p:cNvPr>
            <p:cNvGrpSpPr/>
            <p:nvPr/>
          </p:nvGrpSpPr>
          <p:grpSpPr>
            <a:xfrm>
              <a:off x="4889216" y="2067302"/>
              <a:ext cx="1309980" cy="193545"/>
              <a:chOff x="7754591" y="2226647"/>
              <a:chExt cx="2597789" cy="221816"/>
            </a:xfrm>
          </p:grpSpPr>
          <p:sp>
            <p:nvSpPr>
              <p:cNvPr id="51" name="Rectangle 50">
                <a:extLst>
                  <a:ext uri="{FF2B5EF4-FFF2-40B4-BE49-F238E27FC236}">
                    <a16:creationId xmlns:a16="http://schemas.microsoft.com/office/drawing/2014/main" id="{1B2E7E48-9B87-42CB-B099-C2132619B515}"/>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2CCA428-A7F8-48F5-A95E-EFBD2628A3E0}"/>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3D7F603-1CA7-4CE4-BDEC-6B5B46669223}"/>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6AA129D-8B7B-4907-BDAD-8CBA2D2611B4}"/>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B4EBE-42BD-412F-88D0-63D89E5A76E3}"/>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A8C4F8A-65AE-4E55-87AC-B85EE25C89E9}"/>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78F6B05-9745-4B0F-ADA8-6583D6FC1D1F}"/>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A349944-AA3C-4FCC-8BFE-C9CBBAB9FA78}"/>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36ADB53-8526-45B7-A0DC-5F6560DC06BB}"/>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BD6155E-1D8B-4A33-B1FB-78D656BEDC7B}"/>
                </a:ext>
              </a:extLst>
            </p:cNvPr>
            <p:cNvGrpSpPr/>
            <p:nvPr/>
          </p:nvGrpSpPr>
          <p:grpSpPr>
            <a:xfrm>
              <a:off x="4625374" y="2319990"/>
              <a:ext cx="1309980" cy="193545"/>
              <a:chOff x="7754591" y="2226647"/>
              <a:chExt cx="2597789" cy="221816"/>
            </a:xfrm>
          </p:grpSpPr>
          <p:sp>
            <p:nvSpPr>
              <p:cNvPr id="42" name="Rectangle 41">
                <a:extLst>
                  <a:ext uri="{FF2B5EF4-FFF2-40B4-BE49-F238E27FC236}">
                    <a16:creationId xmlns:a16="http://schemas.microsoft.com/office/drawing/2014/main" id="{89D2A7FA-1395-4AB2-8AB5-FE728EA7E352}"/>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10BC28A-67B3-4F7B-B1FB-6F0DD3536951}"/>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3ACEF57-C298-4A3C-8812-4F0C7A3944B6}"/>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287A2FC-0DFF-4421-B79B-5A73079E601F}"/>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E61AFEF-4163-47DB-BD0F-0ECC2A2B4EE6}"/>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4C282FB-0532-436B-BE54-A9B94EF6E907}"/>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DBDF92D-09B0-45D3-8CFA-E7E5DE91D714}"/>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5152E7C-8C30-44DD-84B0-490C3B697039}"/>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B43E368-3713-4521-A09B-529FDD39B44B}"/>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5643D81-7264-444A-B684-0BF530B150BD}"/>
                </a:ext>
              </a:extLst>
            </p:cNvPr>
            <p:cNvGrpSpPr/>
            <p:nvPr/>
          </p:nvGrpSpPr>
          <p:grpSpPr>
            <a:xfrm>
              <a:off x="4777774" y="2472390"/>
              <a:ext cx="1309980" cy="193545"/>
              <a:chOff x="7754591" y="2226647"/>
              <a:chExt cx="2597789" cy="221816"/>
            </a:xfrm>
          </p:grpSpPr>
          <p:sp>
            <p:nvSpPr>
              <p:cNvPr id="33" name="Rectangle 32">
                <a:extLst>
                  <a:ext uri="{FF2B5EF4-FFF2-40B4-BE49-F238E27FC236}">
                    <a16:creationId xmlns:a16="http://schemas.microsoft.com/office/drawing/2014/main" id="{538385A0-2428-4B10-ADEF-5628E40F8E63}"/>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29ED2AC-AFF5-44C5-81F7-3162004D4286}"/>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CC04835-1A82-41A6-BDFF-9ED7E0306F29}"/>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B0CF94F-9420-4900-9605-0523C6D9CAD9}"/>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0817E87-6A77-466E-9406-2B98870EA973}"/>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EB2F08D-D592-4C8A-8F01-00C9E9BFC12B}"/>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E02BF07-BE58-4994-83AB-55DA8ACFB858}"/>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1E1C94E-0D49-48DE-8525-223C9B9C97FB}"/>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00ED53B-363B-4CEC-83AA-D8F237E6507C}"/>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32ABC80-63C2-4743-AC74-0CCE40EFDAA6}"/>
                </a:ext>
              </a:extLst>
            </p:cNvPr>
            <p:cNvGrpSpPr/>
            <p:nvPr/>
          </p:nvGrpSpPr>
          <p:grpSpPr>
            <a:xfrm>
              <a:off x="4930174" y="2624790"/>
              <a:ext cx="1309980" cy="193545"/>
              <a:chOff x="7754591" y="2226647"/>
              <a:chExt cx="2597789" cy="221816"/>
            </a:xfrm>
          </p:grpSpPr>
          <p:sp>
            <p:nvSpPr>
              <p:cNvPr id="24" name="Rectangle 23">
                <a:extLst>
                  <a:ext uri="{FF2B5EF4-FFF2-40B4-BE49-F238E27FC236}">
                    <a16:creationId xmlns:a16="http://schemas.microsoft.com/office/drawing/2014/main" id="{A015D697-4322-484F-AFC4-1FF25A25B4B6}"/>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53202C1-6E81-443F-92D2-8AB23FEE5368}"/>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5A3EB7-FA8C-45AC-966A-CDF85CF16F45}"/>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E582024-75BF-40AD-B622-1386BE33D778}"/>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6A9D074-4F91-4EA6-9304-C348BFCC1E11}"/>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A3AF1B-EBC5-4515-8FF6-91A1E2E9E478}"/>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B93517A-E27F-422F-80AA-FA9B1E3C125A}"/>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303BBDE-00E9-4EAC-B5B8-4C6F193AB014}"/>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6E233B9-8F96-4165-AE53-4833A6E824E4}"/>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E398DC83-0F7E-474F-B8B0-6950481A9F4C}"/>
                </a:ext>
              </a:extLst>
            </p:cNvPr>
            <p:cNvSpPr txBox="1"/>
            <p:nvPr/>
          </p:nvSpPr>
          <p:spPr>
            <a:xfrm>
              <a:off x="3662735" y="813827"/>
              <a:ext cx="2367689" cy="369332"/>
            </a:xfrm>
            <a:prstGeom prst="rect">
              <a:avLst/>
            </a:prstGeom>
            <a:noFill/>
          </p:spPr>
          <p:txBody>
            <a:bodyPr wrap="square" rtlCol="0">
              <a:spAutoFit/>
            </a:bodyPr>
            <a:lstStyle/>
            <a:p>
              <a:r>
                <a:rPr lang="en-US" b="1" dirty="0">
                  <a:solidFill>
                    <a:srgbClr val="002060"/>
                  </a:solidFill>
                  <a:latin typeface="Helvetica" panose="020B0604020202020204" pitchFamily="34" charset="0"/>
                  <a:cs typeface="Helvetica" panose="020B0604020202020204" pitchFamily="34" charset="0"/>
                </a:rPr>
                <a:t>Feature Extraction</a:t>
              </a:r>
            </a:p>
          </p:txBody>
        </p:sp>
      </p:grpSp>
      <p:grpSp>
        <p:nvGrpSpPr>
          <p:cNvPr id="105" name="Group 104">
            <a:extLst>
              <a:ext uri="{FF2B5EF4-FFF2-40B4-BE49-F238E27FC236}">
                <a16:creationId xmlns:a16="http://schemas.microsoft.com/office/drawing/2014/main" id="{7B90F6FB-B46D-456E-8FD3-9561875CDB47}"/>
              </a:ext>
            </a:extLst>
          </p:cNvPr>
          <p:cNvGrpSpPr/>
          <p:nvPr/>
        </p:nvGrpSpPr>
        <p:grpSpPr>
          <a:xfrm>
            <a:off x="1563796" y="2822531"/>
            <a:ext cx="3183903" cy="2133600"/>
            <a:chOff x="6628251" y="788682"/>
            <a:chExt cx="3183903" cy="2133600"/>
          </a:xfrm>
        </p:grpSpPr>
        <p:grpSp>
          <p:nvGrpSpPr>
            <p:cNvPr id="106" name="Group 105">
              <a:extLst>
                <a:ext uri="{FF2B5EF4-FFF2-40B4-BE49-F238E27FC236}">
                  <a16:creationId xmlns:a16="http://schemas.microsoft.com/office/drawing/2014/main" id="{3307F6CD-C8B1-4FFE-8DAF-1801E6728B59}"/>
                </a:ext>
              </a:extLst>
            </p:cNvPr>
            <p:cNvGrpSpPr/>
            <p:nvPr/>
          </p:nvGrpSpPr>
          <p:grpSpPr>
            <a:xfrm>
              <a:off x="6890398" y="1034342"/>
              <a:ext cx="2547331" cy="1745566"/>
              <a:chOff x="2594085" y="3732096"/>
              <a:chExt cx="2786847" cy="2137318"/>
            </a:xfrm>
          </p:grpSpPr>
          <p:grpSp>
            <p:nvGrpSpPr>
              <p:cNvPr id="109" name="Group 108">
                <a:extLst>
                  <a:ext uri="{FF2B5EF4-FFF2-40B4-BE49-F238E27FC236}">
                    <a16:creationId xmlns:a16="http://schemas.microsoft.com/office/drawing/2014/main" id="{17E3EA25-7307-4CFB-9304-9A11858D051E}"/>
                  </a:ext>
                </a:extLst>
              </p:cNvPr>
              <p:cNvGrpSpPr/>
              <p:nvPr/>
            </p:nvGrpSpPr>
            <p:grpSpPr>
              <a:xfrm>
                <a:off x="2946400" y="3732096"/>
                <a:ext cx="2312251" cy="1204994"/>
                <a:chOff x="961368" y="4059520"/>
                <a:chExt cx="2312251" cy="1204994"/>
              </a:xfrm>
            </p:grpSpPr>
            <p:grpSp>
              <p:nvGrpSpPr>
                <p:cNvPr id="123" name="Group 122">
                  <a:extLst>
                    <a:ext uri="{FF2B5EF4-FFF2-40B4-BE49-F238E27FC236}">
                      <a16:creationId xmlns:a16="http://schemas.microsoft.com/office/drawing/2014/main" id="{603B1C3F-3166-4611-B82E-15F711A761FF}"/>
                    </a:ext>
                  </a:extLst>
                </p:cNvPr>
                <p:cNvGrpSpPr/>
                <p:nvPr/>
              </p:nvGrpSpPr>
              <p:grpSpPr>
                <a:xfrm rot="2603054">
                  <a:off x="961368" y="4811931"/>
                  <a:ext cx="443345" cy="452583"/>
                  <a:chOff x="1176457" y="4770782"/>
                  <a:chExt cx="443345" cy="452583"/>
                </a:xfrm>
              </p:grpSpPr>
              <p:sp>
                <p:nvSpPr>
                  <p:cNvPr id="137" name="Oval 136">
                    <a:extLst>
                      <a:ext uri="{FF2B5EF4-FFF2-40B4-BE49-F238E27FC236}">
                        <a16:creationId xmlns:a16="http://schemas.microsoft.com/office/drawing/2014/main" id="{556E681D-0651-4E07-AE46-6C92D43FB57F}"/>
                      </a:ext>
                    </a:extLst>
                  </p:cNvPr>
                  <p:cNvSpPr/>
                  <p:nvPr/>
                </p:nvSpPr>
                <p:spPr>
                  <a:xfrm>
                    <a:off x="1176457" y="4770783"/>
                    <a:ext cx="443345" cy="45258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Curved Connector 136">
                    <a:extLst>
                      <a:ext uri="{FF2B5EF4-FFF2-40B4-BE49-F238E27FC236}">
                        <a16:creationId xmlns:a16="http://schemas.microsoft.com/office/drawing/2014/main" id="{DB101A96-DE54-4230-B6CF-D2D025E55584}"/>
                      </a:ext>
                    </a:extLst>
                  </p:cNvPr>
                  <p:cNvCxnSpPr>
                    <a:stCxn id="137" idx="0"/>
                    <a:endCxn id="137" idx="2"/>
                  </p:cNvCxnSpPr>
                  <p:nvPr/>
                </p:nvCxnSpPr>
                <p:spPr>
                  <a:xfrm rot="16200000" flipH="1" flipV="1">
                    <a:off x="1174148" y="4773091"/>
                    <a:ext cx="226291" cy="221673"/>
                  </a:xfrm>
                  <a:prstGeom prst="curvedConnector4">
                    <a:avLst>
                      <a:gd name="adj1" fmla="val -117347"/>
                      <a:gd name="adj2" fmla="val 203125"/>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84DF427F-A6AB-4233-8BE4-26DC5DE26E17}"/>
                    </a:ext>
                  </a:extLst>
                </p:cNvPr>
                <p:cNvGrpSpPr/>
                <p:nvPr/>
              </p:nvGrpSpPr>
              <p:grpSpPr>
                <a:xfrm rot="2603054">
                  <a:off x="1792322" y="4794074"/>
                  <a:ext cx="443345" cy="452583"/>
                  <a:chOff x="1176457" y="4770782"/>
                  <a:chExt cx="443345" cy="452583"/>
                </a:xfrm>
              </p:grpSpPr>
              <p:sp>
                <p:nvSpPr>
                  <p:cNvPr id="135" name="Oval 134">
                    <a:extLst>
                      <a:ext uri="{FF2B5EF4-FFF2-40B4-BE49-F238E27FC236}">
                        <a16:creationId xmlns:a16="http://schemas.microsoft.com/office/drawing/2014/main" id="{E9013E31-3FFF-490F-88A9-8DAD971E55DE}"/>
                      </a:ext>
                    </a:extLst>
                  </p:cNvPr>
                  <p:cNvSpPr/>
                  <p:nvPr/>
                </p:nvSpPr>
                <p:spPr>
                  <a:xfrm>
                    <a:off x="1176457" y="4770783"/>
                    <a:ext cx="443345" cy="45258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Curved Connector 134">
                    <a:extLst>
                      <a:ext uri="{FF2B5EF4-FFF2-40B4-BE49-F238E27FC236}">
                        <a16:creationId xmlns:a16="http://schemas.microsoft.com/office/drawing/2014/main" id="{50B84BA7-3775-461D-949C-BDB21C727CFD}"/>
                      </a:ext>
                    </a:extLst>
                  </p:cNvPr>
                  <p:cNvCxnSpPr>
                    <a:stCxn id="135" idx="0"/>
                    <a:endCxn id="135" idx="2"/>
                  </p:cNvCxnSpPr>
                  <p:nvPr/>
                </p:nvCxnSpPr>
                <p:spPr>
                  <a:xfrm rot="16200000" flipH="1" flipV="1">
                    <a:off x="1174148" y="4773091"/>
                    <a:ext cx="226291" cy="221673"/>
                  </a:xfrm>
                  <a:prstGeom prst="curvedConnector4">
                    <a:avLst>
                      <a:gd name="adj1" fmla="val -117347"/>
                      <a:gd name="adj2" fmla="val 203125"/>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C45AB3A2-5724-40C0-A243-AB072AFB3CE9}"/>
                    </a:ext>
                  </a:extLst>
                </p:cNvPr>
                <p:cNvGrpSpPr/>
                <p:nvPr/>
              </p:nvGrpSpPr>
              <p:grpSpPr>
                <a:xfrm rot="2603054">
                  <a:off x="2649027" y="4794072"/>
                  <a:ext cx="443345" cy="452583"/>
                  <a:chOff x="1176457" y="4770782"/>
                  <a:chExt cx="443345" cy="452583"/>
                </a:xfrm>
              </p:grpSpPr>
              <p:sp>
                <p:nvSpPr>
                  <p:cNvPr id="133" name="Oval 132">
                    <a:extLst>
                      <a:ext uri="{FF2B5EF4-FFF2-40B4-BE49-F238E27FC236}">
                        <a16:creationId xmlns:a16="http://schemas.microsoft.com/office/drawing/2014/main" id="{64D52380-8B93-474E-BF72-BA854E959803}"/>
                      </a:ext>
                    </a:extLst>
                  </p:cNvPr>
                  <p:cNvSpPr/>
                  <p:nvPr/>
                </p:nvSpPr>
                <p:spPr>
                  <a:xfrm>
                    <a:off x="1176457" y="4770783"/>
                    <a:ext cx="443345" cy="45258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Curved Connector 132">
                    <a:extLst>
                      <a:ext uri="{FF2B5EF4-FFF2-40B4-BE49-F238E27FC236}">
                        <a16:creationId xmlns:a16="http://schemas.microsoft.com/office/drawing/2014/main" id="{29336CDD-1D8F-4F95-A62E-37726CE4AC4C}"/>
                      </a:ext>
                    </a:extLst>
                  </p:cNvPr>
                  <p:cNvCxnSpPr>
                    <a:stCxn id="133" idx="0"/>
                    <a:endCxn id="133" idx="2"/>
                  </p:cNvCxnSpPr>
                  <p:nvPr/>
                </p:nvCxnSpPr>
                <p:spPr>
                  <a:xfrm rot="16200000" flipH="1" flipV="1">
                    <a:off x="1174148" y="4773091"/>
                    <a:ext cx="226291" cy="221673"/>
                  </a:xfrm>
                  <a:prstGeom prst="curvedConnector4">
                    <a:avLst>
                      <a:gd name="adj1" fmla="val -117347"/>
                      <a:gd name="adj2" fmla="val 203125"/>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6" name="Straight Arrow Connector 125">
                  <a:extLst>
                    <a:ext uri="{FF2B5EF4-FFF2-40B4-BE49-F238E27FC236}">
                      <a16:creationId xmlns:a16="http://schemas.microsoft.com/office/drawing/2014/main" id="{82655676-5751-469F-B699-8A32C9D956D8}"/>
                    </a:ext>
                  </a:extLst>
                </p:cNvPr>
                <p:cNvCxnSpPr>
                  <a:stCxn id="137" idx="7"/>
                  <a:endCxn id="135" idx="3"/>
                </p:cNvCxnSpPr>
                <p:nvPr/>
              </p:nvCxnSpPr>
              <p:spPr>
                <a:xfrm flipV="1">
                  <a:off x="1406868" y="5028990"/>
                  <a:ext cx="383299" cy="60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E93CD3FA-2BAC-4C06-906F-8EFFB6D6ADD6}"/>
                    </a:ext>
                  </a:extLst>
                </p:cNvPr>
                <p:cNvCxnSpPr>
                  <a:stCxn id="135" idx="7"/>
                  <a:endCxn id="133" idx="3"/>
                </p:cNvCxnSpPr>
                <p:nvPr/>
              </p:nvCxnSpPr>
              <p:spPr>
                <a:xfrm>
                  <a:off x="2237822" y="5011742"/>
                  <a:ext cx="409050" cy="1724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B7F99981-B9E6-4C1A-9F76-19608CE4A3B4}"/>
                        </a:ext>
                      </a:extLst>
                    </p:cNvPr>
                    <p:cNvSpPr txBox="1"/>
                    <p:nvPr/>
                  </p:nvSpPr>
                  <p:spPr>
                    <a:xfrm>
                      <a:off x="1105048" y="4059520"/>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11</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3" name="TextBox 162"/>
                    <p:cNvSpPr txBox="1">
                      <a:spLocks noRot="1" noChangeAspect="1" noMove="1" noResize="1" noEditPoints="1" noAdjustHandles="1" noChangeArrowheads="1" noChangeShapeType="1" noTextEdit="1"/>
                    </p:cNvSpPr>
                    <p:nvPr/>
                  </p:nvSpPr>
                  <p:spPr>
                    <a:xfrm>
                      <a:off x="1105048" y="4059520"/>
                      <a:ext cx="422525" cy="369332"/>
                    </a:xfrm>
                    <a:prstGeom prst="rect">
                      <a:avLst/>
                    </a:prstGeom>
                    <a:blipFill>
                      <a:blip r:embed="rId3"/>
                      <a:stretch>
                        <a:fillRect r="-20635"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2397D4EB-D112-4E4E-94A6-EE955C2C8DF2}"/>
                        </a:ext>
                      </a:extLst>
                    </p:cNvPr>
                    <p:cNvSpPr txBox="1"/>
                    <p:nvPr/>
                  </p:nvSpPr>
                  <p:spPr>
                    <a:xfrm>
                      <a:off x="1978071" y="4077809"/>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22</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4" name="TextBox 163"/>
                    <p:cNvSpPr txBox="1">
                      <a:spLocks noRot="1" noChangeAspect="1" noMove="1" noResize="1" noEditPoints="1" noAdjustHandles="1" noChangeArrowheads="1" noChangeShapeType="1" noTextEdit="1"/>
                    </p:cNvSpPr>
                    <p:nvPr/>
                  </p:nvSpPr>
                  <p:spPr>
                    <a:xfrm>
                      <a:off x="1978071" y="4077809"/>
                      <a:ext cx="422525" cy="369332"/>
                    </a:xfrm>
                    <a:prstGeom prst="rect">
                      <a:avLst/>
                    </a:prstGeom>
                    <a:blipFill>
                      <a:blip r:embed="rId4"/>
                      <a:stretch>
                        <a:fillRect r="-22222"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50E1A471-6F38-4BA0-AFB6-BEE895C63A49}"/>
                        </a:ext>
                      </a:extLst>
                    </p:cNvPr>
                    <p:cNvSpPr txBox="1"/>
                    <p:nvPr/>
                  </p:nvSpPr>
                  <p:spPr>
                    <a:xfrm>
                      <a:off x="2851094" y="4096547"/>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33</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5" name="TextBox 164"/>
                    <p:cNvSpPr txBox="1">
                      <a:spLocks noRot="1" noChangeAspect="1" noMove="1" noResize="1" noEditPoints="1" noAdjustHandles="1" noChangeArrowheads="1" noChangeShapeType="1" noTextEdit="1"/>
                    </p:cNvSpPr>
                    <p:nvPr/>
                  </p:nvSpPr>
                  <p:spPr>
                    <a:xfrm>
                      <a:off x="2851094" y="4096547"/>
                      <a:ext cx="422525" cy="369332"/>
                    </a:xfrm>
                    <a:prstGeom prst="rect">
                      <a:avLst/>
                    </a:prstGeom>
                    <a:blipFill>
                      <a:blip r:embed="rId5"/>
                      <a:stretch>
                        <a:fillRect r="-21875"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211E38E3-E5A1-4BE6-808C-EC653D8EF9F4}"/>
                        </a:ext>
                      </a:extLst>
                    </p:cNvPr>
                    <p:cNvSpPr txBox="1"/>
                    <p:nvPr/>
                  </p:nvSpPr>
                  <p:spPr>
                    <a:xfrm>
                      <a:off x="1316310" y="4538314"/>
                      <a:ext cx="3096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12</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6" name="TextBox 165"/>
                    <p:cNvSpPr txBox="1">
                      <a:spLocks noRot="1" noChangeAspect="1" noMove="1" noResize="1" noEditPoints="1" noAdjustHandles="1" noChangeArrowheads="1" noChangeShapeType="1" noTextEdit="1"/>
                    </p:cNvSpPr>
                    <p:nvPr/>
                  </p:nvSpPr>
                  <p:spPr>
                    <a:xfrm>
                      <a:off x="1316310" y="4538314"/>
                      <a:ext cx="309641" cy="369332"/>
                    </a:xfrm>
                    <a:prstGeom prst="rect">
                      <a:avLst/>
                    </a:prstGeom>
                    <a:blipFill>
                      <a:blip r:embed="rId6"/>
                      <a:stretch>
                        <a:fillRect r="-63830"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B50627FE-F29B-41FB-A68D-09FC5EB53120}"/>
                        </a:ext>
                      </a:extLst>
                    </p:cNvPr>
                    <p:cNvSpPr txBox="1"/>
                    <p:nvPr/>
                  </p:nvSpPr>
                  <p:spPr>
                    <a:xfrm>
                      <a:off x="2168011" y="4554604"/>
                      <a:ext cx="3096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23</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7" name="TextBox 166"/>
                    <p:cNvSpPr txBox="1">
                      <a:spLocks noRot="1" noChangeAspect="1" noMove="1" noResize="1" noEditPoints="1" noAdjustHandles="1" noChangeArrowheads="1" noChangeShapeType="1" noTextEdit="1"/>
                    </p:cNvSpPr>
                    <p:nvPr/>
                  </p:nvSpPr>
                  <p:spPr>
                    <a:xfrm>
                      <a:off x="2168011" y="4554604"/>
                      <a:ext cx="309641" cy="369332"/>
                    </a:xfrm>
                    <a:prstGeom prst="rect">
                      <a:avLst/>
                    </a:prstGeom>
                    <a:blipFill>
                      <a:blip r:embed="rId7"/>
                      <a:stretch>
                        <a:fillRect r="-69565" b="-22000"/>
                      </a:stretch>
                    </a:blipFill>
                  </p:spPr>
                  <p:txBody>
                    <a:bodyPr/>
                    <a:lstStyle/>
                    <a:p>
                      <a:r>
                        <a:rPr lang="en-US">
                          <a:noFill/>
                        </a:rPr>
                        <a:t> </a:t>
                      </a:r>
                    </a:p>
                  </p:txBody>
                </p:sp>
              </mc:Fallback>
            </mc:AlternateContent>
          </p:grpSp>
          <p:grpSp>
            <p:nvGrpSpPr>
              <p:cNvPr id="110" name="Group 109">
                <a:extLst>
                  <a:ext uri="{FF2B5EF4-FFF2-40B4-BE49-F238E27FC236}">
                    <a16:creationId xmlns:a16="http://schemas.microsoft.com/office/drawing/2014/main" id="{EC806695-4A26-49D6-AB74-5180963D5E0E}"/>
                  </a:ext>
                </a:extLst>
              </p:cNvPr>
              <p:cNvGrpSpPr/>
              <p:nvPr/>
            </p:nvGrpSpPr>
            <p:grpSpPr>
              <a:xfrm>
                <a:off x="2690568" y="5237565"/>
                <a:ext cx="822036" cy="618838"/>
                <a:chOff x="1440873" y="5049454"/>
                <a:chExt cx="822036" cy="618838"/>
              </a:xfrm>
            </p:grpSpPr>
            <p:cxnSp>
              <p:nvCxnSpPr>
                <p:cNvPr id="120" name="Straight Arrow Connector 119">
                  <a:extLst>
                    <a:ext uri="{FF2B5EF4-FFF2-40B4-BE49-F238E27FC236}">
                      <a16:creationId xmlns:a16="http://schemas.microsoft.com/office/drawing/2014/main" id="{89CAC3AF-A4F4-4865-B13D-29981FABF0E4}"/>
                    </a:ext>
                  </a:extLst>
                </p:cNvPr>
                <p:cNvCxnSpPr/>
                <p:nvPr/>
              </p:nvCxnSpPr>
              <p:spPr>
                <a:xfrm flipV="1">
                  <a:off x="1440873" y="5049454"/>
                  <a:ext cx="0" cy="618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F1ABFE22-22FC-433D-A758-68FE91E61F97}"/>
                    </a:ext>
                  </a:extLst>
                </p:cNvPr>
                <p:cNvCxnSpPr/>
                <p:nvPr/>
              </p:nvCxnSpPr>
              <p:spPr>
                <a:xfrm>
                  <a:off x="1440873" y="5668291"/>
                  <a:ext cx="822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Freeform 120">
                  <a:extLst>
                    <a:ext uri="{FF2B5EF4-FFF2-40B4-BE49-F238E27FC236}">
                      <a16:creationId xmlns:a16="http://schemas.microsoft.com/office/drawing/2014/main" id="{5889D56C-46EE-4E94-A7AA-6FA6C29A481F}"/>
                    </a:ext>
                  </a:extLst>
                </p:cNvPr>
                <p:cNvSpPr/>
                <p:nvPr/>
              </p:nvSpPr>
              <p:spPr>
                <a:xfrm>
                  <a:off x="1468582" y="5132582"/>
                  <a:ext cx="665067" cy="517236"/>
                </a:xfrm>
                <a:custGeom>
                  <a:avLst/>
                  <a:gdLst>
                    <a:gd name="connsiteX0" fmla="*/ 0 w 665067"/>
                    <a:gd name="connsiteY0" fmla="*/ 517236 h 517236"/>
                    <a:gd name="connsiteX1" fmla="*/ 46182 w 665067"/>
                    <a:gd name="connsiteY1" fmla="*/ 489527 h 517236"/>
                    <a:gd name="connsiteX2" fmla="*/ 83127 w 665067"/>
                    <a:gd name="connsiteY2" fmla="*/ 434109 h 517236"/>
                    <a:gd name="connsiteX3" fmla="*/ 110836 w 665067"/>
                    <a:gd name="connsiteY3" fmla="*/ 378691 h 517236"/>
                    <a:gd name="connsiteX4" fmla="*/ 157018 w 665067"/>
                    <a:gd name="connsiteY4" fmla="*/ 295563 h 517236"/>
                    <a:gd name="connsiteX5" fmla="*/ 184727 w 665067"/>
                    <a:gd name="connsiteY5" fmla="*/ 240145 h 517236"/>
                    <a:gd name="connsiteX6" fmla="*/ 212436 w 665067"/>
                    <a:gd name="connsiteY6" fmla="*/ 221672 h 517236"/>
                    <a:gd name="connsiteX7" fmla="*/ 277091 w 665067"/>
                    <a:gd name="connsiteY7" fmla="*/ 193963 h 517236"/>
                    <a:gd name="connsiteX8" fmla="*/ 360218 w 665067"/>
                    <a:gd name="connsiteY8" fmla="*/ 184727 h 517236"/>
                    <a:gd name="connsiteX9" fmla="*/ 387927 w 665067"/>
                    <a:gd name="connsiteY9" fmla="*/ 175491 h 517236"/>
                    <a:gd name="connsiteX10" fmla="*/ 406400 w 665067"/>
                    <a:gd name="connsiteY10" fmla="*/ 147782 h 517236"/>
                    <a:gd name="connsiteX11" fmla="*/ 434109 w 665067"/>
                    <a:gd name="connsiteY11" fmla="*/ 64654 h 517236"/>
                    <a:gd name="connsiteX12" fmla="*/ 461818 w 665067"/>
                    <a:gd name="connsiteY12" fmla="*/ 9236 h 517236"/>
                    <a:gd name="connsiteX13" fmla="*/ 489527 w 665067"/>
                    <a:gd name="connsiteY13" fmla="*/ 0 h 517236"/>
                    <a:gd name="connsiteX14" fmla="*/ 517236 w 665067"/>
                    <a:gd name="connsiteY14" fmla="*/ 18472 h 517236"/>
                    <a:gd name="connsiteX15" fmla="*/ 535709 w 665067"/>
                    <a:gd name="connsiteY15" fmla="*/ 73891 h 517236"/>
                    <a:gd name="connsiteX16" fmla="*/ 544945 w 665067"/>
                    <a:gd name="connsiteY16" fmla="*/ 120072 h 517236"/>
                    <a:gd name="connsiteX17" fmla="*/ 554182 w 665067"/>
                    <a:gd name="connsiteY17" fmla="*/ 203200 h 517236"/>
                    <a:gd name="connsiteX18" fmla="*/ 581891 w 665067"/>
                    <a:gd name="connsiteY18" fmla="*/ 258618 h 517236"/>
                    <a:gd name="connsiteX19" fmla="*/ 591127 w 665067"/>
                    <a:gd name="connsiteY19" fmla="*/ 286327 h 517236"/>
                    <a:gd name="connsiteX20" fmla="*/ 609600 w 665067"/>
                    <a:gd name="connsiteY20" fmla="*/ 314036 h 517236"/>
                    <a:gd name="connsiteX21" fmla="*/ 628073 w 665067"/>
                    <a:gd name="connsiteY21" fmla="*/ 369454 h 517236"/>
                    <a:gd name="connsiteX22" fmla="*/ 646545 w 665067"/>
                    <a:gd name="connsiteY22" fmla="*/ 397163 h 517236"/>
                    <a:gd name="connsiteX23" fmla="*/ 665018 w 665067"/>
                    <a:gd name="connsiteY23" fmla="*/ 471054 h 51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5067" h="517236">
                      <a:moveTo>
                        <a:pt x="0" y="517236"/>
                      </a:moveTo>
                      <a:cubicBezTo>
                        <a:pt x="15394" y="508000"/>
                        <a:pt x="33488" y="502221"/>
                        <a:pt x="46182" y="489527"/>
                      </a:cubicBezTo>
                      <a:cubicBezTo>
                        <a:pt x="61881" y="473828"/>
                        <a:pt x="83127" y="434109"/>
                        <a:pt x="83127" y="434109"/>
                      </a:cubicBezTo>
                      <a:cubicBezTo>
                        <a:pt x="116809" y="333061"/>
                        <a:pt x="63092" y="486114"/>
                        <a:pt x="110836" y="378691"/>
                      </a:cubicBezTo>
                      <a:cubicBezTo>
                        <a:pt x="147002" y="297318"/>
                        <a:pt x="106442" y="346139"/>
                        <a:pt x="157018" y="295563"/>
                      </a:cubicBezTo>
                      <a:cubicBezTo>
                        <a:pt x="164530" y="273025"/>
                        <a:pt x="166821" y="258051"/>
                        <a:pt x="184727" y="240145"/>
                      </a:cubicBezTo>
                      <a:cubicBezTo>
                        <a:pt x="192576" y="232296"/>
                        <a:pt x="202798" y="227179"/>
                        <a:pt x="212436" y="221672"/>
                      </a:cubicBezTo>
                      <a:cubicBezTo>
                        <a:pt x="226286" y="213758"/>
                        <a:pt x="258809" y="197010"/>
                        <a:pt x="277091" y="193963"/>
                      </a:cubicBezTo>
                      <a:cubicBezTo>
                        <a:pt x="304591" y="189380"/>
                        <a:pt x="332509" y="187806"/>
                        <a:pt x="360218" y="184727"/>
                      </a:cubicBezTo>
                      <a:cubicBezTo>
                        <a:pt x="369454" y="181648"/>
                        <a:pt x="380324" y="181573"/>
                        <a:pt x="387927" y="175491"/>
                      </a:cubicBezTo>
                      <a:cubicBezTo>
                        <a:pt x="396595" y="168556"/>
                        <a:pt x="401892" y="157926"/>
                        <a:pt x="406400" y="147782"/>
                      </a:cubicBezTo>
                      <a:cubicBezTo>
                        <a:pt x="406403" y="147775"/>
                        <a:pt x="429490" y="78513"/>
                        <a:pt x="434109" y="64654"/>
                      </a:cubicBezTo>
                      <a:cubicBezTo>
                        <a:pt x="440194" y="46400"/>
                        <a:pt x="445540" y="22258"/>
                        <a:pt x="461818" y="9236"/>
                      </a:cubicBezTo>
                      <a:cubicBezTo>
                        <a:pt x="469421" y="3154"/>
                        <a:pt x="480291" y="3079"/>
                        <a:pt x="489527" y="0"/>
                      </a:cubicBezTo>
                      <a:cubicBezTo>
                        <a:pt x="498763" y="6157"/>
                        <a:pt x="511353" y="9059"/>
                        <a:pt x="517236" y="18472"/>
                      </a:cubicBezTo>
                      <a:cubicBezTo>
                        <a:pt x="527556" y="34984"/>
                        <a:pt x="531890" y="54797"/>
                        <a:pt x="535709" y="73891"/>
                      </a:cubicBezTo>
                      <a:cubicBezTo>
                        <a:pt x="538788" y="89285"/>
                        <a:pt x="542725" y="104531"/>
                        <a:pt x="544945" y="120072"/>
                      </a:cubicBezTo>
                      <a:cubicBezTo>
                        <a:pt x="548888" y="147672"/>
                        <a:pt x="549599" y="175699"/>
                        <a:pt x="554182" y="203200"/>
                      </a:cubicBezTo>
                      <a:cubicBezTo>
                        <a:pt x="558431" y="228695"/>
                        <a:pt x="567706" y="237340"/>
                        <a:pt x="581891" y="258618"/>
                      </a:cubicBezTo>
                      <a:cubicBezTo>
                        <a:pt x="584970" y="267854"/>
                        <a:pt x="586773" y="277619"/>
                        <a:pt x="591127" y="286327"/>
                      </a:cubicBezTo>
                      <a:cubicBezTo>
                        <a:pt x="596091" y="296256"/>
                        <a:pt x="605091" y="303892"/>
                        <a:pt x="609600" y="314036"/>
                      </a:cubicBezTo>
                      <a:cubicBezTo>
                        <a:pt x="617508" y="331830"/>
                        <a:pt x="617272" y="353252"/>
                        <a:pt x="628073" y="369454"/>
                      </a:cubicBezTo>
                      <a:cubicBezTo>
                        <a:pt x="634230" y="378690"/>
                        <a:pt x="642037" y="387019"/>
                        <a:pt x="646545" y="397163"/>
                      </a:cubicBezTo>
                      <a:cubicBezTo>
                        <a:pt x="666965" y="443109"/>
                        <a:pt x="665018" y="437952"/>
                        <a:pt x="665018" y="47105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1" name="Straight Arrow Connector 110">
                <a:extLst>
                  <a:ext uri="{FF2B5EF4-FFF2-40B4-BE49-F238E27FC236}">
                    <a16:creationId xmlns:a16="http://schemas.microsoft.com/office/drawing/2014/main" id="{DDD9C629-B833-4D46-92EA-9F066B4348E2}"/>
                  </a:ext>
                </a:extLst>
              </p:cNvPr>
              <p:cNvCxnSpPr/>
              <p:nvPr/>
            </p:nvCxnSpPr>
            <p:spPr>
              <a:xfrm flipV="1">
                <a:off x="3644642" y="5241339"/>
                <a:ext cx="0" cy="618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88E4007-7342-41B1-8E36-DA502F68C61B}"/>
                  </a:ext>
                </a:extLst>
              </p:cNvPr>
              <p:cNvCxnSpPr/>
              <p:nvPr/>
            </p:nvCxnSpPr>
            <p:spPr>
              <a:xfrm>
                <a:off x="3644642" y="5860177"/>
                <a:ext cx="822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A17B2C59-A67D-417D-879B-F064C4CDFF99}"/>
                  </a:ext>
                </a:extLst>
              </p:cNvPr>
              <p:cNvCxnSpPr/>
              <p:nvPr/>
            </p:nvCxnSpPr>
            <p:spPr>
              <a:xfrm flipV="1">
                <a:off x="4558896" y="5239271"/>
                <a:ext cx="0" cy="618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B1F707EA-CF35-4BE9-A8EA-09960A6CEB66}"/>
                  </a:ext>
                </a:extLst>
              </p:cNvPr>
              <p:cNvCxnSpPr/>
              <p:nvPr/>
            </p:nvCxnSpPr>
            <p:spPr>
              <a:xfrm>
                <a:off x="4558896" y="5858108"/>
                <a:ext cx="822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Freeform 113">
                <a:extLst>
                  <a:ext uri="{FF2B5EF4-FFF2-40B4-BE49-F238E27FC236}">
                    <a16:creationId xmlns:a16="http://schemas.microsoft.com/office/drawing/2014/main" id="{48A186C7-45D6-4249-A65F-71AB1FD11133}"/>
                  </a:ext>
                </a:extLst>
              </p:cNvPr>
              <p:cNvSpPr/>
              <p:nvPr/>
            </p:nvSpPr>
            <p:spPr>
              <a:xfrm>
                <a:off x="3676073" y="5315232"/>
                <a:ext cx="656114" cy="554182"/>
              </a:xfrm>
              <a:custGeom>
                <a:avLst/>
                <a:gdLst>
                  <a:gd name="connsiteX0" fmla="*/ 0 w 656114"/>
                  <a:gd name="connsiteY0" fmla="*/ 554182 h 554182"/>
                  <a:gd name="connsiteX1" fmla="*/ 73891 w 656114"/>
                  <a:gd name="connsiteY1" fmla="*/ 489527 h 554182"/>
                  <a:gd name="connsiteX2" fmla="*/ 83127 w 656114"/>
                  <a:gd name="connsiteY2" fmla="*/ 461818 h 554182"/>
                  <a:gd name="connsiteX3" fmla="*/ 101600 w 656114"/>
                  <a:gd name="connsiteY3" fmla="*/ 397164 h 554182"/>
                  <a:gd name="connsiteX4" fmla="*/ 120072 w 656114"/>
                  <a:gd name="connsiteY4" fmla="*/ 286327 h 554182"/>
                  <a:gd name="connsiteX5" fmla="*/ 129309 w 656114"/>
                  <a:gd name="connsiteY5" fmla="*/ 240145 h 554182"/>
                  <a:gd name="connsiteX6" fmla="*/ 147782 w 656114"/>
                  <a:gd name="connsiteY6" fmla="*/ 184727 h 554182"/>
                  <a:gd name="connsiteX7" fmla="*/ 166254 w 656114"/>
                  <a:gd name="connsiteY7" fmla="*/ 157018 h 554182"/>
                  <a:gd name="connsiteX8" fmla="*/ 221672 w 656114"/>
                  <a:gd name="connsiteY8" fmla="*/ 138545 h 554182"/>
                  <a:gd name="connsiteX9" fmla="*/ 240145 w 656114"/>
                  <a:gd name="connsiteY9" fmla="*/ 110836 h 554182"/>
                  <a:gd name="connsiteX10" fmla="*/ 267854 w 656114"/>
                  <a:gd name="connsiteY10" fmla="*/ 83127 h 554182"/>
                  <a:gd name="connsiteX11" fmla="*/ 286327 w 656114"/>
                  <a:gd name="connsiteY11" fmla="*/ 27709 h 554182"/>
                  <a:gd name="connsiteX12" fmla="*/ 304800 w 656114"/>
                  <a:gd name="connsiteY12" fmla="*/ 0 h 554182"/>
                  <a:gd name="connsiteX13" fmla="*/ 350982 w 656114"/>
                  <a:gd name="connsiteY13" fmla="*/ 9236 h 554182"/>
                  <a:gd name="connsiteX14" fmla="*/ 406400 w 656114"/>
                  <a:gd name="connsiteY14" fmla="*/ 64655 h 554182"/>
                  <a:gd name="connsiteX15" fmla="*/ 452582 w 656114"/>
                  <a:gd name="connsiteY15" fmla="*/ 147782 h 554182"/>
                  <a:gd name="connsiteX16" fmla="*/ 471054 w 656114"/>
                  <a:gd name="connsiteY16" fmla="*/ 175491 h 554182"/>
                  <a:gd name="connsiteX17" fmla="*/ 498763 w 656114"/>
                  <a:gd name="connsiteY17" fmla="*/ 193964 h 554182"/>
                  <a:gd name="connsiteX18" fmla="*/ 517236 w 656114"/>
                  <a:gd name="connsiteY18" fmla="*/ 221673 h 554182"/>
                  <a:gd name="connsiteX19" fmla="*/ 535709 w 656114"/>
                  <a:gd name="connsiteY19" fmla="*/ 277091 h 554182"/>
                  <a:gd name="connsiteX20" fmla="*/ 581891 w 656114"/>
                  <a:gd name="connsiteY20" fmla="*/ 424873 h 554182"/>
                  <a:gd name="connsiteX21" fmla="*/ 609600 w 656114"/>
                  <a:gd name="connsiteY21" fmla="*/ 434109 h 554182"/>
                  <a:gd name="connsiteX22" fmla="*/ 655782 w 656114"/>
                  <a:gd name="connsiteY22" fmla="*/ 517236 h 554182"/>
                  <a:gd name="connsiteX23" fmla="*/ 655782 w 656114"/>
                  <a:gd name="connsiteY23" fmla="*/ 526473 h 5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6114" h="554182">
                    <a:moveTo>
                      <a:pt x="0" y="554182"/>
                    </a:moveTo>
                    <a:cubicBezTo>
                      <a:pt x="11482" y="544996"/>
                      <a:pt x="61992" y="507376"/>
                      <a:pt x="73891" y="489527"/>
                    </a:cubicBezTo>
                    <a:cubicBezTo>
                      <a:pt x="79291" y="481426"/>
                      <a:pt x="80452" y="471179"/>
                      <a:pt x="83127" y="461818"/>
                    </a:cubicBezTo>
                    <a:cubicBezTo>
                      <a:pt x="106314" y="380661"/>
                      <a:pt x="79459" y="463581"/>
                      <a:pt x="101600" y="397164"/>
                    </a:cubicBezTo>
                    <a:cubicBezTo>
                      <a:pt x="116670" y="276603"/>
                      <a:pt x="102638" y="364780"/>
                      <a:pt x="120072" y="286327"/>
                    </a:cubicBezTo>
                    <a:cubicBezTo>
                      <a:pt x="123478" y="271002"/>
                      <a:pt x="125178" y="255291"/>
                      <a:pt x="129309" y="240145"/>
                    </a:cubicBezTo>
                    <a:cubicBezTo>
                      <a:pt x="134433" y="221359"/>
                      <a:pt x="136981" y="200929"/>
                      <a:pt x="147782" y="184727"/>
                    </a:cubicBezTo>
                    <a:cubicBezTo>
                      <a:pt x="153939" y="175491"/>
                      <a:pt x="156841" y="162901"/>
                      <a:pt x="166254" y="157018"/>
                    </a:cubicBezTo>
                    <a:cubicBezTo>
                      <a:pt x="182766" y="146698"/>
                      <a:pt x="221672" y="138545"/>
                      <a:pt x="221672" y="138545"/>
                    </a:cubicBezTo>
                    <a:cubicBezTo>
                      <a:pt x="227830" y="129309"/>
                      <a:pt x="233038" y="119364"/>
                      <a:pt x="240145" y="110836"/>
                    </a:cubicBezTo>
                    <a:cubicBezTo>
                      <a:pt x="248507" y="100801"/>
                      <a:pt x="261510" y="94545"/>
                      <a:pt x="267854" y="83127"/>
                    </a:cubicBezTo>
                    <a:cubicBezTo>
                      <a:pt x="277310" y="66105"/>
                      <a:pt x="275526" y="43911"/>
                      <a:pt x="286327" y="27709"/>
                    </a:cubicBezTo>
                    <a:lnTo>
                      <a:pt x="304800" y="0"/>
                    </a:lnTo>
                    <a:cubicBezTo>
                      <a:pt x="320194" y="3079"/>
                      <a:pt x="336636" y="2860"/>
                      <a:pt x="350982" y="9236"/>
                    </a:cubicBezTo>
                    <a:cubicBezTo>
                      <a:pt x="383542" y="23707"/>
                      <a:pt x="388954" y="38486"/>
                      <a:pt x="406400" y="64655"/>
                    </a:cubicBezTo>
                    <a:cubicBezTo>
                      <a:pt x="422657" y="113427"/>
                      <a:pt x="410235" y="84261"/>
                      <a:pt x="452582" y="147782"/>
                    </a:cubicBezTo>
                    <a:cubicBezTo>
                      <a:pt x="458739" y="157018"/>
                      <a:pt x="461818" y="169333"/>
                      <a:pt x="471054" y="175491"/>
                    </a:cubicBezTo>
                    <a:lnTo>
                      <a:pt x="498763" y="193964"/>
                    </a:lnTo>
                    <a:cubicBezTo>
                      <a:pt x="504921" y="203200"/>
                      <a:pt x="512727" y="211529"/>
                      <a:pt x="517236" y="221673"/>
                    </a:cubicBezTo>
                    <a:cubicBezTo>
                      <a:pt x="525144" y="239467"/>
                      <a:pt x="535709" y="277091"/>
                      <a:pt x="535709" y="277091"/>
                    </a:cubicBezTo>
                    <a:cubicBezTo>
                      <a:pt x="538053" y="300535"/>
                      <a:pt x="534312" y="409014"/>
                      <a:pt x="581891" y="424873"/>
                    </a:cubicBezTo>
                    <a:lnTo>
                      <a:pt x="609600" y="434109"/>
                    </a:lnTo>
                    <a:cubicBezTo>
                      <a:pt x="637115" y="475381"/>
                      <a:pt x="646028" y="478221"/>
                      <a:pt x="655782" y="517236"/>
                    </a:cubicBezTo>
                    <a:cubicBezTo>
                      <a:pt x="656529" y="520223"/>
                      <a:pt x="655782" y="523394"/>
                      <a:pt x="655782" y="52647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4">
                <a:extLst>
                  <a:ext uri="{FF2B5EF4-FFF2-40B4-BE49-F238E27FC236}">
                    <a16:creationId xmlns:a16="http://schemas.microsoft.com/office/drawing/2014/main" id="{15C9C4DB-D022-4A4B-BE5B-C89D00B79F2F}"/>
                  </a:ext>
                </a:extLst>
              </p:cNvPr>
              <p:cNvSpPr/>
              <p:nvPr/>
            </p:nvSpPr>
            <p:spPr>
              <a:xfrm>
                <a:off x="4590473" y="5350108"/>
                <a:ext cx="692726" cy="498763"/>
              </a:xfrm>
              <a:custGeom>
                <a:avLst/>
                <a:gdLst>
                  <a:gd name="connsiteX0" fmla="*/ 0 w 692727"/>
                  <a:gd name="connsiteY0" fmla="*/ 489527 h 498763"/>
                  <a:gd name="connsiteX1" fmla="*/ 73891 w 692727"/>
                  <a:gd name="connsiteY1" fmla="*/ 471054 h 498763"/>
                  <a:gd name="connsiteX2" fmla="*/ 101600 w 692727"/>
                  <a:gd name="connsiteY2" fmla="*/ 452582 h 498763"/>
                  <a:gd name="connsiteX3" fmla="*/ 147782 w 692727"/>
                  <a:gd name="connsiteY3" fmla="*/ 406400 h 498763"/>
                  <a:gd name="connsiteX4" fmla="*/ 193963 w 692727"/>
                  <a:gd name="connsiteY4" fmla="*/ 360218 h 498763"/>
                  <a:gd name="connsiteX5" fmla="*/ 212436 w 692727"/>
                  <a:gd name="connsiteY5" fmla="*/ 304800 h 498763"/>
                  <a:gd name="connsiteX6" fmla="*/ 221672 w 692727"/>
                  <a:gd name="connsiteY6" fmla="*/ 277091 h 498763"/>
                  <a:gd name="connsiteX7" fmla="*/ 240145 w 692727"/>
                  <a:gd name="connsiteY7" fmla="*/ 249382 h 498763"/>
                  <a:gd name="connsiteX8" fmla="*/ 267854 w 692727"/>
                  <a:gd name="connsiteY8" fmla="*/ 129309 h 498763"/>
                  <a:gd name="connsiteX9" fmla="*/ 277091 w 692727"/>
                  <a:gd name="connsiteY9" fmla="*/ 101600 h 498763"/>
                  <a:gd name="connsiteX10" fmla="*/ 304800 w 692727"/>
                  <a:gd name="connsiteY10" fmla="*/ 83127 h 498763"/>
                  <a:gd name="connsiteX11" fmla="*/ 323272 w 692727"/>
                  <a:gd name="connsiteY11" fmla="*/ 27709 h 498763"/>
                  <a:gd name="connsiteX12" fmla="*/ 378691 w 692727"/>
                  <a:gd name="connsiteY12" fmla="*/ 9236 h 498763"/>
                  <a:gd name="connsiteX13" fmla="*/ 406400 w 692727"/>
                  <a:gd name="connsiteY13" fmla="*/ 0 h 498763"/>
                  <a:gd name="connsiteX14" fmla="*/ 461818 w 692727"/>
                  <a:gd name="connsiteY14" fmla="*/ 27709 h 498763"/>
                  <a:gd name="connsiteX15" fmla="*/ 471054 w 692727"/>
                  <a:gd name="connsiteY15" fmla="*/ 55418 h 498763"/>
                  <a:gd name="connsiteX16" fmla="*/ 489527 w 692727"/>
                  <a:gd name="connsiteY16" fmla="*/ 83127 h 498763"/>
                  <a:gd name="connsiteX17" fmla="*/ 517236 w 692727"/>
                  <a:gd name="connsiteY17" fmla="*/ 175491 h 498763"/>
                  <a:gd name="connsiteX18" fmla="*/ 535709 w 692727"/>
                  <a:gd name="connsiteY18" fmla="*/ 203200 h 498763"/>
                  <a:gd name="connsiteX19" fmla="*/ 591127 w 692727"/>
                  <a:gd name="connsiteY19" fmla="*/ 314036 h 498763"/>
                  <a:gd name="connsiteX20" fmla="*/ 609600 w 692727"/>
                  <a:gd name="connsiteY20" fmla="*/ 341745 h 498763"/>
                  <a:gd name="connsiteX21" fmla="*/ 628072 w 692727"/>
                  <a:gd name="connsiteY21" fmla="*/ 397163 h 498763"/>
                  <a:gd name="connsiteX22" fmla="*/ 646545 w 692727"/>
                  <a:gd name="connsiteY22" fmla="*/ 424873 h 498763"/>
                  <a:gd name="connsiteX23" fmla="*/ 655782 w 692727"/>
                  <a:gd name="connsiteY23" fmla="*/ 452582 h 498763"/>
                  <a:gd name="connsiteX24" fmla="*/ 692727 w 692727"/>
                  <a:gd name="connsiteY24" fmla="*/ 498763 h 49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2727" h="498763">
                    <a:moveTo>
                      <a:pt x="0" y="489527"/>
                    </a:moveTo>
                    <a:cubicBezTo>
                      <a:pt x="17572" y="486013"/>
                      <a:pt x="54953" y="480523"/>
                      <a:pt x="73891" y="471054"/>
                    </a:cubicBezTo>
                    <a:cubicBezTo>
                      <a:pt x="83820" y="466090"/>
                      <a:pt x="92364" y="458739"/>
                      <a:pt x="101600" y="452582"/>
                    </a:cubicBezTo>
                    <a:cubicBezTo>
                      <a:pt x="150858" y="378693"/>
                      <a:pt x="86207" y="467975"/>
                      <a:pt x="147782" y="406400"/>
                    </a:cubicBezTo>
                    <a:cubicBezTo>
                      <a:pt x="209361" y="344821"/>
                      <a:pt x="120068" y="409482"/>
                      <a:pt x="193963" y="360218"/>
                    </a:cubicBezTo>
                    <a:lnTo>
                      <a:pt x="212436" y="304800"/>
                    </a:lnTo>
                    <a:cubicBezTo>
                      <a:pt x="215515" y="295564"/>
                      <a:pt x="216271" y="285192"/>
                      <a:pt x="221672" y="277091"/>
                    </a:cubicBezTo>
                    <a:lnTo>
                      <a:pt x="240145" y="249382"/>
                    </a:lnTo>
                    <a:cubicBezTo>
                      <a:pt x="252135" y="165456"/>
                      <a:pt x="242498" y="205376"/>
                      <a:pt x="267854" y="129309"/>
                    </a:cubicBezTo>
                    <a:cubicBezTo>
                      <a:pt x="270933" y="120073"/>
                      <a:pt x="268990" y="107001"/>
                      <a:pt x="277091" y="101600"/>
                    </a:cubicBezTo>
                    <a:lnTo>
                      <a:pt x="304800" y="83127"/>
                    </a:lnTo>
                    <a:cubicBezTo>
                      <a:pt x="310957" y="64654"/>
                      <a:pt x="304799" y="33867"/>
                      <a:pt x="323272" y="27709"/>
                    </a:cubicBezTo>
                    <a:lnTo>
                      <a:pt x="378691" y="9236"/>
                    </a:lnTo>
                    <a:lnTo>
                      <a:pt x="406400" y="0"/>
                    </a:lnTo>
                    <a:cubicBezTo>
                      <a:pt x="424654" y="6085"/>
                      <a:pt x="448796" y="11431"/>
                      <a:pt x="461818" y="27709"/>
                    </a:cubicBezTo>
                    <a:cubicBezTo>
                      <a:pt x="467900" y="35312"/>
                      <a:pt x="466700" y="46710"/>
                      <a:pt x="471054" y="55418"/>
                    </a:cubicBezTo>
                    <a:cubicBezTo>
                      <a:pt x="476018" y="65347"/>
                      <a:pt x="483369" y="73891"/>
                      <a:pt x="489527" y="83127"/>
                    </a:cubicBezTo>
                    <a:cubicBezTo>
                      <a:pt x="494690" y="103781"/>
                      <a:pt x="508239" y="161996"/>
                      <a:pt x="517236" y="175491"/>
                    </a:cubicBezTo>
                    <a:lnTo>
                      <a:pt x="535709" y="203200"/>
                    </a:lnTo>
                    <a:cubicBezTo>
                      <a:pt x="561202" y="279679"/>
                      <a:pt x="543381" y="242418"/>
                      <a:pt x="591127" y="314036"/>
                    </a:cubicBezTo>
                    <a:lnTo>
                      <a:pt x="609600" y="341745"/>
                    </a:lnTo>
                    <a:cubicBezTo>
                      <a:pt x="615757" y="360218"/>
                      <a:pt x="617271" y="380961"/>
                      <a:pt x="628072" y="397163"/>
                    </a:cubicBezTo>
                    <a:cubicBezTo>
                      <a:pt x="634230" y="406400"/>
                      <a:pt x="641580" y="414944"/>
                      <a:pt x="646545" y="424873"/>
                    </a:cubicBezTo>
                    <a:cubicBezTo>
                      <a:pt x="650899" y="433581"/>
                      <a:pt x="651428" y="443874"/>
                      <a:pt x="655782" y="452582"/>
                    </a:cubicBezTo>
                    <a:cubicBezTo>
                      <a:pt x="667435" y="475888"/>
                      <a:pt x="675543" y="481580"/>
                      <a:pt x="692727" y="49876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259BB31E-36DE-4BD9-ADB0-F9A52A480B96}"/>
                      </a:ext>
                    </a:extLst>
                  </p:cNvPr>
                  <p:cNvSpPr txBox="1"/>
                  <p:nvPr/>
                </p:nvSpPr>
                <p:spPr>
                  <a:xfrm>
                    <a:off x="2594085" y="4862006"/>
                    <a:ext cx="422525"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Helvetica" panose="020B0604020202020204" pitchFamily="34" charset="0"/>
                                </a:rPr>
                              </m:ctrlPr>
                            </m:sSubPr>
                            <m:e>
                              <m:r>
                                <a:rPr lang="en-US" b="0" i="1" smtClean="0">
                                  <a:solidFill>
                                    <a:schemeClr val="tx1"/>
                                  </a:solidFill>
                                  <a:latin typeface="Cambria Math" panose="02040503050406030204" pitchFamily="18" charset="0"/>
                                  <a:cs typeface="Helvetica" panose="020B0604020202020204" pitchFamily="34" charset="0"/>
                                </a:rPr>
                                <m:t>𝑏</m:t>
                              </m:r>
                            </m:e>
                            <m:sub>
                              <m:r>
                                <a:rPr lang="en-US" b="0" i="1" smtClean="0">
                                  <a:solidFill>
                                    <a:schemeClr val="tx1"/>
                                  </a:solidFill>
                                  <a:latin typeface="Cambria Math" panose="02040503050406030204" pitchFamily="18" charset="0"/>
                                  <a:cs typeface="Helvetica" panose="020B0604020202020204" pitchFamily="34" charset="0"/>
                                </a:rPr>
                                <m:t>1</m:t>
                              </m:r>
                            </m:sub>
                          </m:sSub>
                          <m:r>
                            <a:rPr lang="en-US" b="0" i="1" smtClean="0">
                              <a:solidFill>
                                <a:schemeClr val="tx1"/>
                              </a:solidFill>
                              <a:latin typeface="Cambria Math" panose="02040503050406030204" pitchFamily="18" charset="0"/>
                              <a:cs typeface="Helvetica" panose="020B0604020202020204" pitchFamily="34" charset="0"/>
                            </a:rPr>
                            <m:t>(</m:t>
                          </m:r>
                          <m:r>
                            <a:rPr lang="en-US" b="0" i="1" smtClean="0">
                              <a:solidFill>
                                <a:schemeClr val="tx1"/>
                              </a:solidFill>
                              <a:latin typeface="Cambria Math" panose="02040503050406030204" pitchFamily="18" charset="0"/>
                              <a:cs typeface="Helvetica" panose="020B0604020202020204" pitchFamily="34" charset="0"/>
                            </a:rPr>
                            <m:t>𝑥</m:t>
                          </m:r>
                          <m:r>
                            <a:rPr lang="en-US" b="0" i="1" smtClean="0">
                              <a:solidFill>
                                <a:schemeClr val="tx1"/>
                              </a:solidFill>
                              <a:latin typeface="Cambria Math" panose="02040503050406030204" pitchFamily="18" charset="0"/>
                              <a:cs typeface="Helvetica" panose="020B0604020202020204" pitchFamily="34" charset="0"/>
                            </a:rPr>
                            <m:t>)</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1" name="TextBox 190"/>
                  <p:cNvSpPr txBox="1">
                    <a:spLocks noRot="1" noChangeAspect="1" noMove="1" noResize="1" noEditPoints="1" noAdjustHandles="1" noChangeArrowheads="1" noChangeShapeType="1" noTextEdit="1"/>
                  </p:cNvSpPr>
                  <p:nvPr/>
                </p:nvSpPr>
                <p:spPr>
                  <a:xfrm>
                    <a:off x="2594085" y="4862006"/>
                    <a:ext cx="422525" cy="369331"/>
                  </a:xfrm>
                  <a:prstGeom prst="rect">
                    <a:avLst/>
                  </a:prstGeom>
                  <a:blipFill>
                    <a:blip r:embed="rId8"/>
                    <a:stretch>
                      <a:fillRect r="-90625"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B1838F4-EA80-4144-8248-9AADB0FE56D7}"/>
                      </a:ext>
                    </a:extLst>
                  </p:cNvPr>
                  <p:cNvSpPr txBox="1"/>
                  <p:nvPr/>
                </p:nvSpPr>
                <p:spPr>
                  <a:xfrm>
                    <a:off x="3441246" y="4857976"/>
                    <a:ext cx="422525"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Helvetica" panose="020B0604020202020204" pitchFamily="34" charset="0"/>
                                </a:rPr>
                              </m:ctrlPr>
                            </m:sSubPr>
                            <m:e>
                              <m:r>
                                <a:rPr lang="en-US" b="0" i="1" smtClean="0">
                                  <a:solidFill>
                                    <a:schemeClr val="tx1"/>
                                  </a:solidFill>
                                  <a:latin typeface="Cambria Math" panose="02040503050406030204" pitchFamily="18" charset="0"/>
                                  <a:cs typeface="Helvetica" panose="020B0604020202020204" pitchFamily="34" charset="0"/>
                                </a:rPr>
                                <m:t>𝑏</m:t>
                              </m:r>
                            </m:e>
                            <m:sub>
                              <m:r>
                                <a:rPr lang="en-US" b="0" i="1" smtClean="0">
                                  <a:solidFill>
                                    <a:schemeClr val="tx1"/>
                                  </a:solidFill>
                                  <a:latin typeface="Cambria Math" panose="02040503050406030204" pitchFamily="18" charset="0"/>
                                  <a:cs typeface="Helvetica" panose="020B0604020202020204" pitchFamily="34" charset="0"/>
                                </a:rPr>
                                <m:t>2</m:t>
                              </m:r>
                            </m:sub>
                          </m:sSub>
                          <m:r>
                            <a:rPr lang="en-US" b="0" i="1" smtClean="0">
                              <a:solidFill>
                                <a:schemeClr val="tx1"/>
                              </a:solidFill>
                              <a:latin typeface="Cambria Math" panose="02040503050406030204" pitchFamily="18" charset="0"/>
                              <a:cs typeface="Helvetica" panose="020B0604020202020204" pitchFamily="34" charset="0"/>
                            </a:rPr>
                            <m:t>(</m:t>
                          </m:r>
                          <m:r>
                            <a:rPr lang="en-US" b="0" i="1" smtClean="0">
                              <a:solidFill>
                                <a:schemeClr val="tx1"/>
                              </a:solidFill>
                              <a:latin typeface="Cambria Math" panose="02040503050406030204" pitchFamily="18" charset="0"/>
                              <a:cs typeface="Helvetica" panose="020B0604020202020204" pitchFamily="34" charset="0"/>
                            </a:rPr>
                            <m:t>𝑥</m:t>
                          </m:r>
                          <m:r>
                            <a:rPr lang="en-US" b="0" i="1" smtClean="0">
                              <a:solidFill>
                                <a:schemeClr val="tx1"/>
                              </a:solidFill>
                              <a:latin typeface="Cambria Math" panose="02040503050406030204" pitchFamily="18" charset="0"/>
                              <a:cs typeface="Helvetica" panose="020B0604020202020204" pitchFamily="34" charset="0"/>
                            </a:rPr>
                            <m:t>)</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2" name="TextBox 191"/>
                  <p:cNvSpPr txBox="1">
                    <a:spLocks noRot="1" noChangeAspect="1" noMove="1" noResize="1" noEditPoints="1" noAdjustHandles="1" noChangeArrowheads="1" noChangeShapeType="1" noTextEdit="1"/>
                  </p:cNvSpPr>
                  <p:nvPr/>
                </p:nvSpPr>
                <p:spPr>
                  <a:xfrm>
                    <a:off x="3441246" y="4857976"/>
                    <a:ext cx="422525" cy="369331"/>
                  </a:xfrm>
                  <a:prstGeom prst="rect">
                    <a:avLst/>
                  </a:prstGeom>
                  <a:blipFill>
                    <a:blip r:embed="rId9"/>
                    <a:stretch>
                      <a:fillRect r="-90625" b="-408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F90C8020-F5FE-4436-A8F9-9B19B748182E}"/>
                      </a:ext>
                    </a:extLst>
                  </p:cNvPr>
                  <p:cNvSpPr txBox="1"/>
                  <p:nvPr/>
                </p:nvSpPr>
                <p:spPr>
                  <a:xfrm>
                    <a:off x="4459403" y="4875046"/>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Helvetica" panose="020B0604020202020204" pitchFamily="34" charset="0"/>
                                </a:rPr>
                              </m:ctrlPr>
                            </m:sSubPr>
                            <m:e>
                              <m:r>
                                <a:rPr lang="en-US" b="0" i="1" smtClean="0">
                                  <a:solidFill>
                                    <a:schemeClr val="tx1"/>
                                  </a:solidFill>
                                  <a:latin typeface="Cambria Math" panose="02040503050406030204" pitchFamily="18" charset="0"/>
                                  <a:cs typeface="Helvetica" panose="020B0604020202020204" pitchFamily="34" charset="0"/>
                                </a:rPr>
                                <m:t>𝑏</m:t>
                              </m:r>
                            </m:e>
                            <m:sub>
                              <m:r>
                                <a:rPr lang="en-US" b="0" i="1" smtClean="0">
                                  <a:solidFill>
                                    <a:schemeClr val="tx1"/>
                                  </a:solidFill>
                                  <a:latin typeface="Cambria Math" panose="02040503050406030204" pitchFamily="18" charset="0"/>
                                  <a:cs typeface="Helvetica" panose="020B0604020202020204" pitchFamily="34" charset="0"/>
                                </a:rPr>
                                <m:t>3</m:t>
                              </m:r>
                            </m:sub>
                          </m:sSub>
                          <m:r>
                            <a:rPr lang="en-US" b="0" i="1" smtClean="0">
                              <a:solidFill>
                                <a:schemeClr val="tx1"/>
                              </a:solidFill>
                              <a:latin typeface="Cambria Math" panose="02040503050406030204" pitchFamily="18" charset="0"/>
                              <a:cs typeface="Helvetica" panose="020B0604020202020204" pitchFamily="34" charset="0"/>
                            </a:rPr>
                            <m:t>(</m:t>
                          </m:r>
                          <m:r>
                            <a:rPr lang="en-US" b="0" i="1" smtClean="0">
                              <a:solidFill>
                                <a:schemeClr val="tx1"/>
                              </a:solidFill>
                              <a:latin typeface="Cambria Math" panose="02040503050406030204" pitchFamily="18" charset="0"/>
                              <a:cs typeface="Helvetica" panose="020B0604020202020204" pitchFamily="34" charset="0"/>
                            </a:rPr>
                            <m:t>𝑥</m:t>
                          </m:r>
                          <m:r>
                            <a:rPr lang="en-US" b="0" i="1" smtClean="0">
                              <a:solidFill>
                                <a:schemeClr val="tx1"/>
                              </a:solidFill>
                              <a:latin typeface="Cambria Math" panose="02040503050406030204" pitchFamily="18" charset="0"/>
                              <a:cs typeface="Helvetica" panose="020B0604020202020204" pitchFamily="34" charset="0"/>
                            </a:rPr>
                            <m:t>)</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3" name="TextBox 192"/>
                  <p:cNvSpPr txBox="1">
                    <a:spLocks noRot="1" noChangeAspect="1" noMove="1" noResize="1" noEditPoints="1" noAdjustHandles="1" noChangeArrowheads="1" noChangeShapeType="1" noTextEdit="1"/>
                  </p:cNvSpPr>
                  <p:nvPr/>
                </p:nvSpPr>
                <p:spPr>
                  <a:xfrm>
                    <a:off x="4459403" y="4875046"/>
                    <a:ext cx="422525" cy="369332"/>
                  </a:xfrm>
                  <a:prstGeom prst="rect">
                    <a:avLst/>
                  </a:prstGeom>
                  <a:blipFill>
                    <a:blip r:embed="rId10"/>
                    <a:stretch>
                      <a:fillRect r="-93651" b="-40816"/>
                    </a:stretch>
                  </a:blipFill>
                </p:spPr>
                <p:txBody>
                  <a:bodyPr/>
                  <a:lstStyle/>
                  <a:p>
                    <a:r>
                      <a:rPr lang="en-US">
                        <a:noFill/>
                      </a:rPr>
                      <a:t> </a:t>
                    </a:r>
                  </a:p>
                </p:txBody>
              </p:sp>
            </mc:Fallback>
          </mc:AlternateContent>
        </p:grpSp>
        <p:sp>
          <p:nvSpPr>
            <p:cNvPr id="107" name="Rectangle 106">
              <a:extLst>
                <a:ext uri="{FF2B5EF4-FFF2-40B4-BE49-F238E27FC236}">
                  <a16:creationId xmlns:a16="http://schemas.microsoft.com/office/drawing/2014/main" id="{9628463A-2164-40E9-977C-BC62F2B8CC13}"/>
                </a:ext>
              </a:extLst>
            </p:cNvPr>
            <p:cNvSpPr/>
            <p:nvPr/>
          </p:nvSpPr>
          <p:spPr>
            <a:xfrm>
              <a:off x="6628251" y="788682"/>
              <a:ext cx="3183903" cy="21336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20B7B110-6B34-461B-BF24-EE0F5BFAA9BD}"/>
                </a:ext>
              </a:extLst>
            </p:cNvPr>
            <p:cNvSpPr txBox="1"/>
            <p:nvPr/>
          </p:nvSpPr>
          <p:spPr>
            <a:xfrm>
              <a:off x="7074579" y="791198"/>
              <a:ext cx="2367689"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Model Training</a:t>
              </a:r>
            </a:p>
          </p:txBody>
        </p:sp>
      </p:grpSp>
      <p:cxnSp>
        <p:nvCxnSpPr>
          <p:cNvPr id="364" name="Straight Arrow Connector 363">
            <a:extLst>
              <a:ext uri="{FF2B5EF4-FFF2-40B4-BE49-F238E27FC236}">
                <a16:creationId xmlns:a16="http://schemas.microsoft.com/office/drawing/2014/main" id="{6C80006A-5648-44F7-9F1C-B04FC2D04DB4}"/>
              </a:ext>
            </a:extLst>
          </p:cNvPr>
          <p:cNvCxnSpPr>
            <a:cxnSpLocks/>
          </p:cNvCxnSpPr>
          <p:nvPr/>
        </p:nvCxnSpPr>
        <p:spPr>
          <a:xfrm>
            <a:off x="3348228" y="4970854"/>
            <a:ext cx="4539" cy="77761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25" name="Group 424">
            <a:extLst>
              <a:ext uri="{FF2B5EF4-FFF2-40B4-BE49-F238E27FC236}">
                <a16:creationId xmlns:a16="http://schemas.microsoft.com/office/drawing/2014/main" id="{590F47E6-F634-480C-AB4B-30C0464E1629}"/>
              </a:ext>
            </a:extLst>
          </p:cNvPr>
          <p:cNvGrpSpPr/>
          <p:nvPr/>
        </p:nvGrpSpPr>
        <p:grpSpPr>
          <a:xfrm>
            <a:off x="530379" y="5417162"/>
            <a:ext cx="3183903" cy="1125230"/>
            <a:chOff x="6605219" y="3020935"/>
            <a:chExt cx="3183903" cy="1125230"/>
          </a:xfrm>
        </p:grpSpPr>
        <p:sp>
          <p:nvSpPr>
            <p:cNvPr id="426" name="Rectangle 425">
              <a:extLst>
                <a:ext uri="{FF2B5EF4-FFF2-40B4-BE49-F238E27FC236}">
                  <a16:creationId xmlns:a16="http://schemas.microsoft.com/office/drawing/2014/main" id="{9F9F9868-36AC-4E3D-8E81-2FED5D5F5577}"/>
                </a:ext>
              </a:extLst>
            </p:cNvPr>
            <p:cNvSpPr/>
            <p:nvPr/>
          </p:nvSpPr>
          <p:spPr>
            <a:xfrm>
              <a:off x="6605219" y="3070059"/>
              <a:ext cx="3183903" cy="1076106"/>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7" name="Picture 426">
              <a:extLst>
                <a:ext uri="{FF2B5EF4-FFF2-40B4-BE49-F238E27FC236}">
                  <a16:creationId xmlns:a16="http://schemas.microsoft.com/office/drawing/2014/main" id="{05766913-B15A-4A95-AA40-509FA0ED0699}"/>
                </a:ext>
              </a:extLst>
            </p:cNvPr>
            <p:cNvPicPr>
              <a:picLocks noChangeAspect="1"/>
            </p:cNvPicPr>
            <p:nvPr/>
          </p:nvPicPr>
          <p:blipFill>
            <a:blip r:embed="rId2"/>
            <a:stretch>
              <a:fillRect/>
            </a:stretch>
          </p:blipFill>
          <p:spPr>
            <a:xfrm>
              <a:off x="6768944" y="3277215"/>
              <a:ext cx="1061074" cy="667909"/>
            </a:xfrm>
            <a:prstGeom prst="rect">
              <a:avLst/>
            </a:prstGeom>
          </p:spPr>
        </p:pic>
        <p:sp>
          <p:nvSpPr>
            <p:cNvPr id="428" name="TextBox 427">
              <a:extLst>
                <a:ext uri="{FF2B5EF4-FFF2-40B4-BE49-F238E27FC236}">
                  <a16:creationId xmlns:a16="http://schemas.microsoft.com/office/drawing/2014/main" id="{C2443AF2-199A-4913-9A0C-69279673714E}"/>
                </a:ext>
              </a:extLst>
            </p:cNvPr>
            <p:cNvSpPr txBox="1"/>
            <p:nvPr/>
          </p:nvSpPr>
          <p:spPr>
            <a:xfrm>
              <a:off x="7051494" y="3020935"/>
              <a:ext cx="2367689"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Recognition</a:t>
              </a:r>
            </a:p>
          </p:txBody>
        </p:sp>
        <p:grpSp>
          <p:nvGrpSpPr>
            <p:cNvPr id="429" name="Group 428">
              <a:extLst>
                <a:ext uri="{FF2B5EF4-FFF2-40B4-BE49-F238E27FC236}">
                  <a16:creationId xmlns:a16="http://schemas.microsoft.com/office/drawing/2014/main" id="{15DA5A6F-928D-42BB-8E6E-89EB5EB2F866}"/>
                </a:ext>
              </a:extLst>
            </p:cNvPr>
            <p:cNvGrpSpPr/>
            <p:nvPr/>
          </p:nvGrpSpPr>
          <p:grpSpPr>
            <a:xfrm>
              <a:off x="7995796" y="3419714"/>
              <a:ext cx="1309980" cy="193545"/>
              <a:chOff x="7754591" y="2226647"/>
              <a:chExt cx="2597789" cy="221816"/>
            </a:xfrm>
          </p:grpSpPr>
          <p:sp>
            <p:nvSpPr>
              <p:cNvPr id="467" name="Rectangle 466">
                <a:extLst>
                  <a:ext uri="{FF2B5EF4-FFF2-40B4-BE49-F238E27FC236}">
                    <a16:creationId xmlns:a16="http://schemas.microsoft.com/office/drawing/2014/main" id="{D1C78107-63AB-4CEA-9315-35994E8F78B4}"/>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a:extLst>
                  <a:ext uri="{FF2B5EF4-FFF2-40B4-BE49-F238E27FC236}">
                    <a16:creationId xmlns:a16="http://schemas.microsoft.com/office/drawing/2014/main" id="{7EE8790B-3163-4896-A68A-1425FBE79235}"/>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a:extLst>
                  <a:ext uri="{FF2B5EF4-FFF2-40B4-BE49-F238E27FC236}">
                    <a16:creationId xmlns:a16="http://schemas.microsoft.com/office/drawing/2014/main" id="{17B2BCBC-035C-49DD-9F32-575A3C7C6055}"/>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a:extLst>
                  <a:ext uri="{FF2B5EF4-FFF2-40B4-BE49-F238E27FC236}">
                    <a16:creationId xmlns:a16="http://schemas.microsoft.com/office/drawing/2014/main" id="{AC5D2165-D51D-40FB-BDEB-008EDC61833A}"/>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a:extLst>
                  <a:ext uri="{FF2B5EF4-FFF2-40B4-BE49-F238E27FC236}">
                    <a16:creationId xmlns:a16="http://schemas.microsoft.com/office/drawing/2014/main" id="{F6BBE79A-0285-4F75-8558-8667E61DC454}"/>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a:extLst>
                  <a:ext uri="{FF2B5EF4-FFF2-40B4-BE49-F238E27FC236}">
                    <a16:creationId xmlns:a16="http://schemas.microsoft.com/office/drawing/2014/main" id="{FAA40593-5845-4456-84C9-11A4A23BA9A9}"/>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a:extLst>
                  <a:ext uri="{FF2B5EF4-FFF2-40B4-BE49-F238E27FC236}">
                    <a16:creationId xmlns:a16="http://schemas.microsoft.com/office/drawing/2014/main" id="{BC54C294-A3FC-434C-BE3D-BBE05305DE58}"/>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a:extLst>
                  <a:ext uri="{FF2B5EF4-FFF2-40B4-BE49-F238E27FC236}">
                    <a16:creationId xmlns:a16="http://schemas.microsoft.com/office/drawing/2014/main" id="{10BEED99-48C2-4BAF-BA1F-BC939AE56C77}"/>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a:extLst>
                  <a:ext uri="{FF2B5EF4-FFF2-40B4-BE49-F238E27FC236}">
                    <a16:creationId xmlns:a16="http://schemas.microsoft.com/office/drawing/2014/main" id="{44C4291F-A575-445E-8CC8-C8A2F380BC48}"/>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29">
              <a:extLst>
                <a:ext uri="{FF2B5EF4-FFF2-40B4-BE49-F238E27FC236}">
                  <a16:creationId xmlns:a16="http://schemas.microsoft.com/office/drawing/2014/main" id="{B042932A-F939-4A56-80BC-1929E6EAD9D8}"/>
                </a:ext>
              </a:extLst>
            </p:cNvPr>
            <p:cNvGrpSpPr/>
            <p:nvPr/>
          </p:nvGrpSpPr>
          <p:grpSpPr>
            <a:xfrm>
              <a:off x="8148196" y="3572114"/>
              <a:ext cx="1309980" cy="193545"/>
              <a:chOff x="7754591" y="2226647"/>
              <a:chExt cx="2597789" cy="221816"/>
            </a:xfrm>
          </p:grpSpPr>
          <p:sp>
            <p:nvSpPr>
              <p:cNvPr id="458" name="Rectangle 457">
                <a:extLst>
                  <a:ext uri="{FF2B5EF4-FFF2-40B4-BE49-F238E27FC236}">
                    <a16:creationId xmlns:a16="http://schemas.microsoft.com/office/drawing/2014/main" id="{ECA96D72-5BBB-414B-9B38-851A8C63E193}"/>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a:extLst>
                  <a:ext uri="{FF2B5EF4-FFF2-40B4-BE49-F238E27FC236}">
                    <a16:creationId xmlns:a16="http://schemas.microsoft.com/office/drawing/2014/main" id="{32056C73-960D-4F6B-B8B3-5D78B2DC2BCE}"/>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a:extLst>
                  <a:ext uri="{FF2B5EF4-FFF2-40B4-BE49-F238E27FC236}">
                    <a16:creationId xmlns:a16="http://schemas.microsoft.com/office/drawing/2014/main" id="{3FD2138D-FE60-45A6-9ED4-7A1C5CF6247C}"/>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a:extLst>
                  <a:ext uri="{FF2B5EF4-FFF2-40B4-BE49-F238E27FC236}">
                    <a16:creationId xmlns:a16="http://schemas.microsoft.com/office/drawing/2014/main" id="{58D8E6A5-CF39-4D99-AD8C-D4DBD7166802}"/>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a:extLst>
                  <a:ext uri="{FF2B5EF4-FFF2-40B4-BE49-F238E27FC236}">
                    <a16:creationId xmlns:a16="http://schemas.microsoft.com/office/drawing/2014/main" id="{D4F4E607-8297-463C-A294-2676F424057F}"/>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a:extLst>
                  <a:ext uri="{FF2B5EF4-FFF2-40B4-BE49-F238E27FC236}">
                    <a16:creationId xmlns:a16="http://schemas.microsoft.com/office/drawing/2014/main" id="{D925F9D1-7AA9-4A04-AEB9-5DDFFC3BE936}"/>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a:extLst>
                  <a:ext uri="{FF2B5EF4-FFF2-40B4-BE49-F238E27FC236}">
                    <a16:creationId xmlns:a16="http://schemas.microsoft.com/office/drawing/2014/main" id="{70E068A2-0CDD-4475-8AA8-79E1FEB48F2E}"/>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a:extLst>
                  <a:ext uri="{FF2B5EF4-FFF2-40B4-BE49-F238E27FC236}">
                    <a16:creationId xmlns:a16="http://schemas.microsoft.com/office/drawing/2014/main" id="{A9C4A6C0-D6D6-427F-8B7A-C142B905E7E8}"/>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a:extLst>
                  <a:ext uri="{FF2B5EF4-FFF2-40B4-BE49-F238E27FC236}">
                    <a16:creationId xmlns:a16="http://schemas.microsoft.com/office/drawing/2014/main" id="{86E46752-A95E-4A62-BECD-AAE61EA0F8D4}"/>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430">
              <a:extLst>
                <a:ext uri="{FF2B5EF4-FFF2-40B4-BE49-F238E27FC236}">
                  <a16:creationId xmlns:a16="http://schemas.microsoft.com/office/drawing/2014/main" id="{4832B4E8-E076-4DB9-8276-60DB3C92B1BE}"/>
                </a:ext>
              </a:extLst>
            </p:cNvPr>
            <p:cNvGrpSpPr/>
            <p:nvPr/>
          </p:nvGrpSpPr>
          <p:grpSpPr>
            <a:xfrm>
              <a:off x="8300596" y="3724514"/>
              <a:ext cx="1309980" cy="193545"/>
              <a:chOff x="7754591" y="2226647"/>
              <a:chExt cx="2597789" cy="221816"/>
            </a:xfrm>
          </p:grpSpPr>
          <p:sp>
            <p:nvSpPr>
              <p:cNvPr id="449" name="Rectangle 448">
                <a:extLst>
                  <a:ext uri="{FF2B5EF4-FFF2-40B4-BE49-F238E27FC236}">
                    <a16:creationId xmlns:a16="http://schemas.microsoft.com/office/drawing/2014/main" id="{A8394490-59B5-4AA5-B7EA-C9EB6D5C1931}"/>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a:extLst>
                  <a:ext uri="{FF2B5EF4-FFF2-40B4-BE49-F238E27FC236}">
                    <a16:creationId xmlns:a16="http://schemas.microsoft.com/office/drawing/2014/main" id="{314FE468-F857-4AB5-B3B4-4EFE7EB65AD8}"/>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a:extLst>
                  <a:ext uri="{FF2B5EF4-FFF2-40B4-BE49-F238E27FC236}">
                    <a16:creationId xmlns:a16="http://schemas.microsoft.com/office/drawing/2014/main" id="{D6F6ECD7-A7F1-4F11-B6C5-1E9E92A8B651}"/>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BE18EEF5-1E03-4DB9-87D5-8330BB8288D9}"/>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BC182C4A-A802-4B66-8B65-768C2BF1891C}"/>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A8BD4C8A-5FD1-4D01-AE39-39DB515D869A}"/>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a:extLst>
                  <a:ext uri="{FF2B5EF4-FFF2-40B4-BE49-F238E27FC236}">
                    <a16:creationId xmlns:a16="http://schemas.microsoft.com/office/drawing/2014/main" id="{5231478A-3DB8-4553-9016-0E88A7F2C74C}"/>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D48304EE-D882-4C9F-B585-31F255536843}"/>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a:extLst>
                  <a:ext uri="{FF2B5EF4-FFF2-40B4-BE49-F238E27FC236}">
                    <a16:creationId xmlns:a16="http://schemas.microsoft.com/office/drawing/2014/main" id="{48444EA2-7DA5-4DF6-9596-056ABD7D4F20}"/>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431">
              <a:extLst>
                <a:ext uri="{FF2B5EF4-FFF2-40B4-BE49-F238E27FC236}">
                  <a16:creationId xmlns:a16="http://schemas.microsoft.com/office/drawing/2014/main" id="{6ABABCDF-0BAD-43DE-9F16-0ADC66B50AF8}"/>
                </a:ext>
              </a:extLst>
            </p:cNvPr>
            <p:cNvGrpSpPr/>
            <p:nvPr/>
          </p:nvGrpSpPr>
          <p:grpSpPr>
            <a:xfrm>
              <a:off x="6741405" y="3364086"/>
              <a:ext cx="149600" cy="609600"/>
              <a:chOff x="5174618" y="4078754"/>
              <a:chExt cx="199794" cy="1010482"/>
            </a:xfrm>
          </p:grpSpPr>
          <p:cxnSp>
            <p:nvCxnSpPr>
              <p:cNvPr id="446" name="Straight Connector 445">
                <a:extLst>
                  <a:ext uri="{FF2B5EF4-FFF2-40B4-BE49-F238E27FC236}">
                    <a16:creationId xmlns:a16="http://schemas.microsoft.com/office/drawing/2014/main" id="{F8A3EDD7-FE3E-4B85-9B90-49C4B807B972}"/>
                  </a:ext>
                </a:extLst>
              </p:cNvPr>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ECB4509C-D9A5-4C52-B138-97CE6FA4F97F}"/>
                  </a:ext>
                </a:extLst>
              </p:cNvPr>
              <p:cNvCxnSpPr/>
              <p:nvPr/>
            </p:nvCxnSpPr>
            <p:spPr>
              <a:xfrm>
                <a:off x="5181054" y="508000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A5287566-4E47-438C-873C-6F547865BCEB}"/>
                  </a:ext>
                </a:extLst>
              </p:cNvPr>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3" name="Group 432">
              <a:extLst>
                <a:ext uri="{FF2B5EF4-FFF2-40B4-BE49-F238E27FC236}">
                  <a16:creationId xmlns:a16="http://schemas.microsoft.com/office/drawing/2014/main" id="{30AD04DD-E260-4364-98E6-CFC2173489CE}"/>
                </a:ext>
              </a:extLst>
            </p:cNvPr>
            <p:cNvGrpSpPr/>
            <p:nvPr/>
          </p:nvGrpSpPr>
          <p:grpSpPr>
            <a:xfrm rot="10800000">
              <a:off x="7155010" y="3358514"/>
              <a:ext cx="149198" cy="609600"/>
              <a:chOff x="5168719" y="4078754"/>
              <a:chExt cx="199257" cy="1010482"/>
            </a:xfrm>
          </p:grpSpPr>
          <p:cxnSp>
            <p:nvCxnSpPr>
              <p:cNvPr id="443" name="Straight Connector 442">
                <a:extLst>
                  <a:ext uri="{FF2B5EF4-FFF2-40B4-BE49-F238E27FC236}">
                    <a16:creationId xmlns:a16="http://schemas.microsoft.com/office/drawing/2014/main" id="{3087B8EA-B8DB-48CA-881E-226A90D18761}"/>
                  </a:ext>
                </a:extLst>
              </p:cNvPr>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FA3F5687-F616-46CD-AFD1-C2FBAE6BDC74}"/>
                  </a:ext>
                </a:extLst>
              </p:cNvPr>
              <p:cNvCxnSpPr/>
              <p:nvPr/>
            </p:nvCxnSpPr>
            <p:spPr>
              <a:xfrm>
                <a:off x="5168719" y="50646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DC1EAD32-61A8-446B-A754-8DFA465669D3}"/>
                  </a:ext>
                </a:extLst>
              </p:cNvPr>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4" name="Group 433">
              <a:extLst>
                <a:ext uri="{FF2B5EF4-FFF2-40B4-BE49-F238E27FC236}">
                  <a16:creationId xmlns:a16="http://schemas.microsoft.com/office/drawing/2014/main" id="{89F8F715-6E2E-4ADB-984D-D8F7CC4F3A0A}"/>
                </a:ext>
              </a:extLst>
            </p:cNvPr>
            <p:cNvGrpSpPr/>
            <p:nvPr/>
          </p:nvGrpSpPr>
          <p:grpSpPr>
            <a:xfrm>
              <a:off x="7953896" y="3339560"/>
              <a:ext cx="174737" cy="456828"/>
              <a:chOff x="5174618" y="4078754"/>
              <a:chExt cx="199794" cy="1010482"/>
            </a:xfrm>
          </p:grpSpPr>
          <p:cxnSp>
            <p:nvCxnSpPr>
              <p:cNvPr id="440" name="Straight Connector 439">
                <a:extLst>
                  <a:ext uri="{FF2B5EF4-FFF2-40B4-BE49-F238E27FC236}">
                    <a16:creationId xmlns:a16="http://schemas.microsoft.com/office/drawing/2014/main" id="{8F0118A8-4A5D-4B33-86BD-E44686E9D125}"/>
                  </a:ext>
                </a:extLst>
              </p:cNvPr>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DECAFD0F-2091-431D-9817-8CA9444E921B}"/>
                  </a:ext>
                </a:extLst>
              </p:cNvPr>
              <p:cNvCxnSpPr/>
              <p:nvPr/>
            </p:nvCxnSpPr>
            <p:spPr>
              <a:xfrm>
                <a:off x="5181054" y="508000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D2F35EBE-0C40-4933-9308-C830ED3BCF21}"/>
                  </a:ext>
                </a:extLst>
              </p:cNvPr>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5" name="Group 434">
              <a:extLst>
                <a:ext uri="{FF2B5EF4-FFF2-40B4-BE49-F238E27FC236}">
                  <a16:creationId xmlns:a16="http://schemas.microsoft.com/office/drawing/2014/main" id="{75FC8E56-5990-41CC-AB13-CF66AD119990}"/>
                </a:ext>
              </a:extLst>
            </p:cNvPr>
            <p:cNvGrpSpPr/>
            <p:nvPr/>
          </p:nvGrpSpPr>
          <p:grpSpPr>
            <a:xfrm rot="10800000">
              <a:off x="9189040" y="3334394"/>
              <a:ext cx="174267" cy="456828"/>
              <a:chOff x="5168719" y="4078754"/>
              <a:chExt cx="199257" cy="1010482"/>
            </a:xfrm>
          </p:grpSpPr>
          <p:cxnSp>
            <p:nvCxnSpPr>
              <p:cNvPr id="437" name="Straight Connector 436">
                <a:extLst>
                  <a:ext uri="{FF2B5EF4-FFF2-40B4-BE49-F238E27FC236}">
                    <a16:creationId xmlns:a16="http://schemas.microsoft.com/office/drawing/2014/main" id="{4C9DDC03-899E-41F0-B299-DAFDE07BBD5A}"/>
                  </a:ext>
                </a:extLst>
              </p:cNvPr>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8429395E-20AD-4702-AACD-5C77BB450141}"/>
                  </a:ext>
                </a:extLst>
              </p:cNvPr>
              <p:cNvCxnSpPr/>
              <p:nvPr/>
            </p:nvCxnSpPr>
            <p:spPr>
              <a:xfrm>
                <a:off x="5168719" y="50646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2645EEBD-FC72-40B4-81E0-B22C6D0D6225}"/>
                  </a:ext>
                </a:extLst>
              </p:cNvPr>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6" name="TextBox 435">
              <a:extLst>
                <a:ext uri="{FF2B5EF4-FFF2-40B4-BE49-F238E27FC236}">
                  <a16:creationId xmlns:a16="http://schemas.microsoft.com/office/drawing/2014/main" id="{F39487E1-6AE1-470A-81F4-7E78026280B0}"/>
                </a:ext>
              </a:extLst>
            </p:cNvPr>
            <p:cNvSpPr txBox="1"/>
            <p:nvPr/>
          </p:nvSpPr>
          <p:spPr>
            <a:xfrm>
              <a:off x="6699832" y="3044446"/>
              <a:ext cx="768089" cy="369332"/>
            </a:xfrm>
            <a:prstGeom prst="rect">
              <a:avLst/>
            </a:prstGeom>
            <a:noFill/>
          </p:spPr>
          <p:txBody>
            <a:bodyPr wrap="square" rtlCol="0">
              <a:spAutoFit/>
            </a:bodyPr>
            <a:lstStyle/>
            <a:p>
              <a:r>
                <a:rPr lang="en-US" i="1" dirty="0">
                  <a:solidFill>
                    <a:srgbClr val="FF0000"/>
                  </a:solidFill>
                  <a:latin typeface="Helvetica" panose="020B0604020202020204" pitchFamily="34" charset="0"/>
                  <a:cs typeface="Helvetica" panose="020B0604020202020204" pitchFamily="34" charset="0"/>
                </a:rPr>
                <a:t>label</a:t>
              </a:r>
            </a:p>
          </p:txBody>
        </p:sp>
      </p:grpSp>
      <p:cxnSp>
        <p:nvCxnSpPr>
          <p:cNvPr id="192" name="Elbow Connector 235">
            <a:extLst>
              <a:ext uri="{FF2B5EF4-FFF2-40B4-BE49-F238E27FC236}">
                <a16:creationId xmlns:a16="http://schemas.microsoft.com/office/drawing/2014/main" id="{3F772516-A2F9-45A2-96DF-64F94A111960}"/>
              </a:ext>
            </a:extLst>
          </p:cNvPr>
          <p:cNvCxnSpPr>
            <a:cxnSpLocks/>
          </p:cNvCxnSpPr>
          <p:nvPr/>
        </p:nvCxnSpPr>
        <p:spPr>
          <a:xfrm>
            <a:off x="1996143" y="2008240"/>
            <a:ext cx="3635750" cy="1128205"/>
          </a:xfrm>
          <a:prstGeom prst="bentConnector3">
            <a:avLst>
              <a:gd name="adj1" fmla="val 99970"/>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Elbow Connector 235">
            <a:extLst>
              <a:ext uri="{FF2B5EF4-FFF2-40B4-BE49-F238E27FC236}">
                <a16:creationId xmlns:a16="http://schemas.microsoft.com/office/drawing/2014/main" id="{92844EA7-59BE-423C-9760-3D3A94F27A13}"/>
              </a:ext>
            </a:extLst>
          </p:cNvPr>
          <p:cNvCxnSpPr>
            <a:cxnSpLocks/>
          </p:cNvCxnSpPr>
          <p:nvPr/>
        </p:nvCxnSpPr>
        <p:spPr>
          <a:xfrm>
            <a:off x="1996143" y="1716832"/>
            <a:ext cx="6251370" cy="1454816"/>
          </a:xfrm>
          <a:prstGeom prst="bentConnector3">
            <a:avLst>
              <a:gd name="adj1" fmla="val 99944"/>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Elbow Connector 194">
            <a:extLst>
              <a:ext uri="{FF2B5EF4-FFF2-40B4-BE49-F238E27FC236}">
                <a16:creationId xmlns:a16="http://schemas.microsoft.com/office/drawing/2014/main" id="{934E49D6-BA11-430C-9BF8-6C265DC3C1B4}"/>
              </a:ext>
            </a:extLst>
          </p:cNvPr>
          <p:cNvCxnSpPr>
            <a:cxnSpLocks/>
          </p:cNvCxnSpPr>
          <p:nvPr/>
        </p:nvCxnSpPr>
        <p:spPr>
          <a:xfrm rot="10800000">
            <a:off x="4307730" y="3691061"/>
            <a:ext cx="964844" cy="885765"/>
          </a:xfrm>
          <a:prstGeom prst="bentConnector3">
            <a:avLst>
              <a:gd name="adj1" fmla="val 35036"/>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Elbow Connector 235">
            <a:extLst>
              <a:ext uri="{FF2B5EF4-FFF2-40B4-BE49-F238E27FC236}">
                <a16:creationId xmlns:a16="http://schemas.microsoft.com/office/drawing/2014/main" id="{F64F2715-A351-48AE-832A-EA1DB07DF138}"/>
              </a:ext>
            </a:extLst>
          </p:cNvPr>
          <p:cNvCxnSpPr>
            <a:cxnSpLocks/>
          </p:cNvCxnSpPr>
          <p:nvPr/>
        </p:nvCxnSpPr>
        <p:spPr>
          <a:xfrm rot="10800000" flipV="1">
            <a:off x="3414664" y="3152631"/>
            <a:ext cx="5020691" cy="2757592"/>
          </a:xfrm>
          <a:prstGeom prst="bentConnector3">
            <a:avLst>
              <a:gd name="adj1" fmla="val -8232"/>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09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0"/>
                                        </p:tgtEl>
                                        <p:attrNameLst>
                                          <p:attrName>style.visibility</p:attrName>
                                        </p:attrNameLst>
                                      </p:cBhvr>
                                      <p:to>
                                        <p:strVal val="visible"/>
                                      </p:to>
                                    </p:set>
                                    <p:animEffect transition="in" filter="fade">
                                      <p:cBhvr>
                                        <p:cTn id="23" dur="500"/>
                                        <p:tgtEl>
                                          <p:spTgt spid="2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6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6"/>
                                        </p:tgtEl>
                                        <p:attrNameLst>
                                          <p:attrName>style.visibility</p:attrName>
                                        </p:attrNameLst>
                                      </p:cBhvr>
                                      <p:to>
                                        <p:strVal val="visible"/>
                                      </p:to>
                                    </p:set>
                                    <p:animEffect transition="in" filter="fade">
                                      <p:cBhvr>
                                        <p:cTn id="36" dur="500"/>
                                        <p:tgtEl>
                                          <p:spTgt spid="2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Preliminary Experiments</a:t>
            </a:r>
          </a:p>
        </p:txBody>
      </p:sp>
      <p:sp>
        <p:nvSpPr>
          <p:cNvPr id="3" name="Content Placeholder 2"/>
          <p:cNvSpPr>
            <a:spLocks noGrp="1"/>
          </p:cNvSpPr>
          <p:nvPr>
            <p:ph idx="1"/>
          </p:nvPr>
        </p:nvSpPr>
        <p:spPr>
          <a:xfrm>
            <a:off x="196516" y="633047"/>
            <a:ext cx="8686800" cy="5838092"/>
          </a:xfrm>
        </p:spPr>
        <p:txBody>
          <a:bodyPr lIns="0" tIns="0" rIns="0" bIns="0"/>
          <a:lstStyle/>
          <a:p>
            <a:pPr marL="228600" indent="-228600">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Approach 1: Initialize training of our existing seizure detection system:</a:t>
            </a:r>
          </a:p>
          <a:p>
            <a:pPr marL="628650" lvl="1">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Model is trained using all three 10-second sample sets: seizure </a:t>
            </a:r>
            <a:r>
              <a:rPr lang="en-US" sz="1800" b="1" dirty="0" err="1">
                <a:latin typeface="Arial" panose="020B0604020202020204" pitchFamily="34" charset="0"/>
                <a:cs typeface="Arial" panose="020B0604020202020204" pitchFamily="34" charset="0"/>
              </a:rPr>
              <a:t>sloqing</a:t>
            </a:r>
            <a:r>
              <a:rPr lang="en-US" sz="1800" b="1" dirty="0">
                <a:latin typeface="Arial" panose="020B0604020202020204" pitchFamily="34" charset="0"/>
                <a:cs typeface="Arial" panose="020B0604020202020204" pitchFamily="34" charset="0"/>
              </a:rPr>
              <a:t>, and background</a:t>
            </a:r>
          </a:p>
          <a:p>
            <a:pPr marL="1028700" lvl="2">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System failed to train (sensitivity = 0%).</a:t>
            </a:r>
          </a:p>
          <a:p>
            <a:pPr marL="1028700" lvl="2">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False alarms on slowing events are caused by a failure in training to differentiate between slowing and seizure events.</a:t>
            </a:r>
          </a:p>
          <a:p>
            <a:pPr marL="228600" indent="-228600">
              <a:spcBef>
                <a:spcPts val="60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Approach 2: CNN trained with and evaluated on the slowing corpus in a closed-loop experiment</a:t>
            </a:r>
          </a:p>
          <a:p>
            <a:pPr marL="1028700" lvl="2">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Initially 25% error rate</a:t>
            </a:r>
          </a:p>
          <a:p>
            <a:pPr marL="1028700" lvl="2">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Preserve drop out layers in only first and second layers of the CNN: 20% error rate. </a:t>
            </a:r>
          </a:p>
          <a:p>
            <a:pPr marL="1028700" lvl="2">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Remove all drop out layers: 0% error rate. </a:t>
            </a:r>
          </a:p>
          <a:p>
            <a:pPr marL="0" indent="0">
              <a:spcBef>
                <a:spcPts val="0"/>
              </a:spcBef>
              <a:spcAft>
                <a:spcPts val="1200"/>
              </a:spcAft>
              <a:buNone/>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9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Preliminary Experiments</a:t>
            </a:r>
          </a:p>
        </p:txBody>
      </p:sp>
      <p:sp>
        <p:nvSpPr>
          <p:cNvPr id="3" name="Content Placeholder 2"/>
          <p:cNvSpPr>
            <a:spLocks noGrp="1"/>
          </p:cNvSpPr>
          <p:nvPr>
            <p:ph idx="1"/>
          </p:nvPr>
        </p:nvSpPr>
        <p:spPr>
          <a:xfrm>
            <a:off x="206298" y="633046"/>
            <a:ext cx="8719698" cy="5627077"/>
          </a:xfrm>
        </p:spPr>
        <p:txBody>
          <a:bodyPr lIns="0" tIns="0" rIns="0" bIns="0"/>
          <a:lstStyle/>
          <a:p>
            <a:pPr>
              <a:spcBef>
                <a:spcPts val="0"/>
              </a:spcBef>
              <a:spcAft>
                <a:spcPts val="1200"/>
              </a:spcAft>
              <a:buFont typeface="Wingdings" panose="05000000000000000000" pitchFamily="2" charset="2"/>
              <a:buChar char="§"/>
            </a:pPr>
            <a:r>
              <a:rPr lang="en-US" sz="1800" b="1" dirty="0">
                <a:latin typeface="Arial" charset="0"/>
                <a:ea typeface="Arial" charset="0"/>
                <a:cs typeface="Arial" charset="0"/>
              </a:rPr>
              <a:t>Third Approach: open-loop experiments training MLP on 3 subsets of the slowing corpus.   </a:t>
            </a:r>
            <a:endParaRPr lang="en-US" sz="1400" b="1" dirty="0">
              <a:latin typeface="Arial" charset="0"/>
              <a:ea typeface="Arial" charset="0"/>
              <a:cs typeface="Arial" charset="0"/>
            </a:endParaRPr>
          </a:p>
          <a:p>
            <a:pPr marL="0" indent="0">
              <a:spcBef>
                <a:spcPts val="0"/>
              </a:spcBef>
              <a:spcAft>
                <a:spcPts val="1200"/>
              </a:spcAft>
              <a:buNone/>
            </a:pPr>
            <a:r>
              <a:rPr lang="en-US" sz="1800" b="1" dirty="0">
                <a:latin typeface="Arial" charset="0"/>
                <a:ea typeface="Arial" charset="0"/>
                <a:cs typeface="Arial" charset="0"/>
              </a:rPr>
              <a:t>	 	</a:t>
            </a:r>
          </a:p>
        </p:txBody>
      </p:sp>
      <p:grpSp>
        <p:nvGrpSpPr>
          <p:cNvPr id="5" name="Group 4">
            <a:extLst>
              <a:ext uri="{FF2B5EF4-FFF2-40B4-BE49-F238E27FC236}">
                <a16:creationId xmlns:a16="http://schemas.microsoft.com/office/drawing/2014/main" id="{69D4A901-F3A0-4302-9D79-84E3190E186C}"/>
              </a:ext>
            </a:extLst>
          </p:cNvPr>
          <p:cNvGrpSpPr/>
          <p:nvPr/>
        </p:nvGrpSpPr>
        <p:grpSpPr>
          <a:xfrm>
            <a:off x="791261" y="1416941"/>
            <a:ext cx="1695945" cy="1263071"/>
            <a:chOff x="1379764" y="685801"/>
            <a:chExt cx="1665515" cy="1575706"/>
          </a:xfrm>
        </p:grpSpPr>
        <p:sp>
          <p:nvSpPr>
            <p:cNvPr id="6" name="Flowchart: Magnetic Disk 5">
              <a:extLst>
                <a:ext uri="{FF2B5EF4-FFF2-40B4-BE49-F238E27FC236}">
                  <a16:creationId xmlns:a16="http://schemas.microsoft.com/office/drawing/2014/main" id="{11DD9189-E56E-4158-B7BC-BE75FCC53095}"/>
                </a:ext>
              </a:extLst>
            </p:cNvPr>
            <p:cNvSpPr/>
            <p:nvPr/>
          </p:nvSpPr>
          <p:spPr>
            <a:xfrm>
              <a:off x="1379764" y="685801"/>
              <a:ext cx="1665515" cy="1575706"/>
            </a:xfrm>
            <a:prstGeom prst="flowChartMagneticDisk">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Helvetica" panose="020B0604020202020204" pitchFamily="34" charset="0"/>
                  <a:cs typeface="Helvetica" panose="020B0604020202020204" pitchFamily="34" charset="0"/>
                </a:rPr>
                <a:t>Slowing sample set</a:t>
              </a:r>
            </a:p>
          </p:txBody>
        </p:sp>
        <p:sp>
          <p:nvSpPr>
            <p:cNvPr id="7" name="Oval 6">
              <a:extLst>
                <a:ext uri="{FF2B5EF4-FFF2-40B4-BE49-F238E27FC236}">
                  <a16:creationId xmlns:a16="http://schemas.microsoft.com/office/drawing/2014/main" id="{59E8ACA8-8CCB-454B-8582-3CC38B2F0DFC}"/>
                </a:ext>
              </a:extLst>
            </p:cNvPr>
            <p:cNvSpPr/>
            <p:nvPr/>
          </p:nvSpPr>
          <p:spPr>
            <a:xfrm>
              <a:off x="1379764" y="685803"/>
              <a:ext cx="1665515" cy="5143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52B610DB-1A1A-401A-A06E-70DF85639025}"/>
              </a:ext>
            </a:extLst>
          </p:cNvPr>
          <p:cNvGrpSpPr/>
          <p:nvPr/>
        </p:nvGrpSpPr>
        <p:grpSpPr>
          <a:xfrm>
            <a:off x="4104172" y="3081958"/>
            <a:ext cx="3183903" cy="2133600"/>
            <a:chOff x="3168903" y="775853"/>
            <a:chExt cx="3183903" cy="2133600"/>
          </a:xfrm>
        </p:grpSpPr>
        <p:sp>
          <p:nvSpPr>
            <p:cNvPr id="9" name="Rectangle 8">
              <a:extLst>
                <a:ext uri="{FF2B5EF4-FFF2-40B4-BE49-F238E27FC236}">
                  <a16:creationId xmlns:a16="http://schemas.microsoft.com/office/drawing/2014/main" id="{F4BB86D9-3537-450A-967A-78E57BA2BFB3}"/>
                </a:ext>
              </a:extLst>
            </p:cNvPr>
            <p:cNvSpPr/>
            <p:nvPr/>
          </p:nvSpPr>
          <p:spPr>
            <a:xfrm>
              <a:off x="3168903" y="775853"/>
              <a:ext cx="3183903" cy="21336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E78A47C-5407-4B16-B9CC-0701DFC2BDF9}"/>
                </a:ext>
              </a:extLst>
            </p:cNvPr>
            <p:cNvPicPr>
              <a:picLocks noChangeAspect="1"/>
            </p:cNvPicPr>
            <p:nvPr/>
          </p:nvPicPr>
          <p:blipFill>
            <a:blip r:embed="rId2"/>
            <a:stretch>
              <a:fillRect/>
            </a:stretch>
          </p:blipFill>
          <p:spPr>
            <a:xfrm>
              <a:off x="3312882" y="1187573"/>
              <a:ext cx="1061074" cy="667909"/>
            </a:xfrm>
            <a:prstGeom prst="rect">
              <a:avLst/>
            </a:prstGeom>
          </p:spPr>
        </p:pic>
        <p:pic>
          <p:nvPicPr>
            <p:cNvPr id="11" name="Picture 10">
              <a:extLst>
                <a:ext uri="{FF2B5EF4-FFF2-40B4-BE49-F238E27FC236}">
                  <a16:creationId xmlns:a16="http://schemas.microsoft.com/office/drawing/2014/main" id="{461AC60A-EBCB-4DA9-AC15-8C0DC39B3F46}"/>
                </a:ext>
              </a:extLst>
            </p:cNvPr>
            <p:cNvPicPr>
              <a:picLocks noChangeAspect="1"/>
            </p:cNvPicPr>
            <p:nvPr/>
          </p:nvPicPr>
          <p:blipFill>
            <a:blip r:embed="rId2"/>
            <a:stretch>
              <a:fillRect/>
            </a:stretch>
          </p:blipFill>
          <p:spPr>
            <a:xfrm>
              <a:off x="3312882" y="2150426"/>
              <a:ext cx="1061074" cy="667909"/>
            </a:xfrm>
            <a:prstGeom prst="rect">
              <a:avLst/>
            </a:prstGeom>
          </p:spPr>
        </p:pic>
        <p:pic>
          <p:nvPicPr>
            <p:cNvPr id="12" name="Picture 11">
              <a:extLst>
                <a:ext uri="{FF2B5EF4-FFF2-40B4-BE49-F238E27FC236}">
                  <a16:creationId xmlns:a16="http://schemas.microsoft.com/office/drawing/2014/main" id="{6C87CAE1-0E0E-4278-A100-78EFF6986C6E}"/>
                </a:ext>
              </a:extLst>
            </p:cNvPr>
            <p:cNvPicPr>
              <a:picLocks noChangeAspect="1"/>
            </p:cNvPicPr>
            <p:nvPr/>
          </p:nvPicPr>
          <p:blipFill rotWithShape="1">
            <a:blip r:embed="rId2"/>
            <a:srcRect t="15094"/>
            <a:stretch/>
          </p:blipFill>
          <p:spPr>
            <a:xfrm>
              <a:off x="3312882" y="1805501"/>
              <a:ext cx="1061074" cy="543336"/>
            </a:xfrm>
            <a:prstGeom prst="rect">
              <a:avLst/>
            </a:prstGeom>
          </p:spPr>
        </p:pic>
        <p:grpSp>
          <p:nvGrpSpPr>
            <p:cNvPr id="13" name="Group 12">
              <a:extLst>
                <a:ext uri="{FF2B5EF4-FFF2-40B4-BE49-F238E27FC236}">
                  <a16:creationId xmlns:a16="http://schemas.microsoft.com/office/drawing/2014/main" id="{51911CFF-4414-4FA3-8997-6641DFE253B3}"/>
                </a:ext>
              </a:extLst>
            </p:cNvPr>
            <p:cNvGrpSpPr/>
            <p:nvPr/>
          </p:nvGrpSpPr>
          <p:grpSpPr>
            <a:xfrm>
              <a:off x="4478725" y="1223658"/>
              <a:ext cx="1309980" cy="193545"/>
              <a:chOff x="7754591" y="2226647"/>
              <a:chExt cx="2597789" cy="221816"/>
            </a:xfrm>
          </p:grpSpPr>
          <p:sp>
            <p:nvSpPr>
              <p:cNvPr id="96" name="Rectangle 95">
                <a:extLst>
                  <a:ext uri="{FF2B5EF4-FFF2-40B4-BE49-F238E27FC236}">
                    <a16:creationId xmlns:a16="http://schemas.microsoft.com/office/drawing/2014/main" id="{75FFFDAF-4340-438C-8E1F-3AC9DE0CC5B4}"/>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271384ED-6DC8-4665-B252-60A7F405EC09}"/>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34A65C7-1A81-4E50-ACF5-EF5B7517BDD3}"/>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2C42402-DA5B-4211-B370-C257202ADD10}"/>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617A1C69-5F72-481C-9C2D-3018ACB6C261}"/>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68E5891B-8722-431B-9B7F-6222D74617DD}"/>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EB42A32-DDDC-4711-A117-1AFD38ED47E8}"/>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62C7F82-ED9A-49E9-B0AC-A597352713C6}"/>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EFF32797-46A8-478A-9D1D-CC640EE0B40A}"/>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2405E19-9FB2-45A8-BC8D-C8DC568DF9B8}"/>
                </a:ext>
              </a:extLst>
            </p:cNvPr>
            <p:cNvGrpSpPr/>
            <p:nvPr/>
          </p:nvGrpSpPr>
          <p:grpSpPr>
            <a:xfrm>
              <a:off x="4631125" y="1376058"/>
              <a:ext cx="1309980" cy="193545"/>
              <a:chOff x="7754591" y="2226647"/>
              <a:chExt cx="2597789" cy="221816"/>
            </a:xfrm>
          </p:grpSpPr>
          <p:sp>
            <p:nvSpPr>
              <p:cNvPr id="87" name="Rectangle 86">
                <a:extLst>
                  <a:ext uri="{FF2B5EF4-FFF2-40B4-BE49-F238E27FC236}">
                    <a16:creationId xmlns:a16="http://schemas.microsoft.com/office/drawing/2014/main" id="{0A031E73-DBDA-4FAA-9C27-67DBC09044B4}"/>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E5B4A75-4485-4478-A883-3D27568ECB88}"/>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4EF95AD-51FE-4B0D-809C-EBD3C1E85F30}"/>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B35595B-461C-4B4F-BF27-344927A3D4F2}"/>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DB5728-BCEF-49F8-80FE-3A4B6A3F1217}"/>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EB97EFDD-7933-4D7C-BF38-CA5D37402ECA}"/>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D952219-5222-477B-85E3-D4E9B99C6DD7}"/>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50409C3-CFC3-4C95-9D8C-A905F1910DCB}"/>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9C87E0C-C4FF-40F2-A24D-1A5656054D23}"/>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E6C5C0A6-EC96-4F17-8E03-6E926C604EB7}"/>
                </a:ext>
              </a:extLst>
            </p:cNvPr>
            <p:cNvGrpSpPr/>
            <p:nvPr/>
          </p:nvGrpSpPr>
          <p:grpSpPr>
            <a:xfrm>
              <a:off x="4783525" y="1528458"/>
              <a:ext cx="1309980" cy="193545"/>
              <a:chOff x="7754591" y="2226647"/>
              <a:chExt cx="2597789" cy="221816"/>
            </a:xfrm>
          </p:grpSpPr>
          <p:sp>
            <p:nvSpPr>
              <p:cNvPr id="78" name="Rectangle 77">
                <a:extLst>
                  <a:ext uri="{FF2B5EF4-FFF2-40B4-BE49-F238E27FC236}">
                    <a16:creationId xmlns:a16="http://schemas.microsoft.com/office/drawing/2014/main" id="{18D85523-4019-4B9E-9DD2-2874550E01F8}"/>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6DA3B8C-5FFC-4EC6-8CE2-99F59254C97F}"/>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E02BDE6-D398-4718-A388-EC098CDE66BB}"/>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2E2B903-0843-4B59-888D-BD8B4397C1B8}"/>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8D94ED4-5597-4179-9208-8DDD995981AC}"/>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8A4FCB2-CBDA-4EE5-BC04-5293D5C49BF9}"/>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C32CDBE-66B4-450B-99B9-9FAEFACE3A18}"/>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EB8DA78-269C-4C9E-9B69-105349A4B8E9}"/>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4A9A33C-1976-4E78-BFDB-ACAE40490872}"/>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2B2E51C-A61B-4EEE-B511-58D53C841F51}"/>
                </a:ext>
              </a:extLst>
            </p:cNvPr>
            <p:cNvGrpSpPr/>
            <p:nvPr/>
          </p:nvGrpSpPr>
          <p:grpSpPr>
            <a:xfrm>
              <a:off x="4584416" y="1762502"/>
              <a:ext cx="1309980" cy="193545"/>
              <a:chOff x="7754591" y="2226647"/>
              <a:chExt cx="2597789" cy="221816"/>
            </a:xfrm>
          </p:grpSpPr>
          <p:sp>
            <p:nvSpPr>
              <p:cNvPr id="69" name="Rectangle 68">
                <a:extLst>
                  <a:ext uri="{FF2B5EF4-FFF2-40B4-BE49-F238E27FC236}">
                    <a16:creationId xmlns:a16="http://schemas.microsoft.com/office/drawing/2014/main" id="{8852A5C1-2042-4C4C-9348-BC9B6902AEB7}"/>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CD6E779-360A-4A5E-8BAF-AE78A1908B0B}"/>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3885CA80-58B7-4261-8868-43FE7F660507}"/>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DE8B07E-17FB-432E-84B9-974804822846}"/>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71FEE07-05AF-4E19-AF67-DE521D3C5D9C}"/>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3440F64-95F5-4C2C-BCE3-F1182D483CB9}"/>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6C06EE3-2830-4270-B52E-626F220AC13A}"/>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C25422D-B258-487C-8305-61B5EC7463A9}"/>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6A9705D-0883-4419-98B9-F8BC16764C6B}"/>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124D64D-C474-45FD-9D47-17C16C1E3AC9}"/>
                </a:ext>
              </a:extLst>
            </p:cNvPr>
            <p:cNvGrpSpPr/>
            <p:nvPr/>
          </p:nvGrpSpPr>
          <p:grpSpPr>
            <a:xfrm>
              <a:off x="4736816" y="1914902"/>
              <a:ext cx="1309980" cy="193545"/>
              <a:chOff x="7754591" y="2226647"/>
              <a:chExt cx="2597789" cy="221816"/>
            </a:xfrm>
          </p:grpSpPr>
          <p:sp>
            <p:nvSpPr>
              <p:cNvPr id="60" name="Rectangle 59">
                <a:extLst>
                  <a:ext uri="{FF2B5EF4-FFF2-40B4-BE49-F238E27FC236}">
                    <a16:creationId xmlns:a16="http://schemas.microsoft.com/office/drawing/2014/main" id="{8C079A75-EFC7-4C6F-8D17-7094EC6621D4}"/>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EE5B51C-059B-4DA4-9CDB-9CAD7C7967C7}"/>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F0E5FB0-EC05-4B2D-BD72-B123EB17105A}"/>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A393C6E-A99A-45EF-8B3D-B6AFF1CA325F}"/>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C73BDB9-374A-434E-A931-5B625D8119D3}"/>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DDD54A0-34EB-4831-9C85-E9A9042DD198}"/>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C7B46AB-AFBA-417B-BF41-6543C3851F2D}"/>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0BC67F1-7DDB-4800-AE1E-C24E999B4597}"/>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58E2D17-0055-45CB-9B09-33DB7E5D202B}"/>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33DC5B82-810C-4F24-BCEE-949B7CE4D462}"/>
                </a:ext>
              </a:extLst>
            </p:cNvPr>
            <p:cNvGrpSpPr/>
            <p:nvPr/>
          </p:nvGrpSpPr>
          <p:grpSpPr>
            <a:xfrm>
              <a:off x="4889216" y="2067302"/>
              <a:ext cx="1309980" cy="193545"/>
              <a:chOff x="7754591" y="2226647"/>
              <a:chExt cx="2597789" cy="221816"/>
            </a:xfrm>
          </p:grpSpPr>
          <p:sp>
            <p:nvSpPr>
              <p:cNvPr id="51" name="Rectangle 50">
                <a:extLst>
                  <a:ext uri="{FF2B5EF4-FFF2-40B4-BE49-F238E27FC236}">
                    <a16:creationId xmlns:a16="http://schemas.microsoft.com/office/drawing/2014/main" id="{1B2E7E48-9B87-42CB-B099-C2132619B515}"/>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2CCA428-A7F8-48F5-A95E-EFBD2628A3E0}"/>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3D7F603-1CA7-4CE4-BDEC-6B5B46669223}"/>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6AA129D-8B7B-4907-BDAD-8CBA2D2611B4}"/>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B4EBE-42BD-412F-88D0-63D89E5A76E3}"/>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A8C4F8A-65AE-4E55-87AC-B85EE25C89E9}"/>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78F6B05-9745-4B0F-ADA8-6583D6FC1D1F}"/>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A349944-AA3C-4FCC-8BFE-C9CBBAB9FA78}"/>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36ADB53-8526-45B7-A0DC-5F6560DC06BB}"/>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BD6155E-1D8B-4A33-B1FB-78D656BEDC7B}"/>
                </a:ext>
              </a:extLst>
            </p:cNvPr>
            <p:cNvGrpSpPr/>
            <p:nvPr/>
          </p:nvGrpSpPr>
          <p:grpSpPr>
            <a:xfrm>
              <a:off x="4625374" y="2319990"/>
              <a:ext cx="1309980" cy="193545"/>
              <a:chOff x="7754591" y="2226647"/>
              <a:chExt cx="2597789" cy="221816"/>
            </a:xfrm>
          </p:grpSpPr>
          <p:sp>
            <p:nvSpPr>
              <p:cNvPr id="42" name="Rectangle 41">
                <a:extLst>
                  <a:ext uri="{FF2B5EF4-FFF2-40B4-BE49-F238E27FC236}">
                    <a16:creationId xmlns:a16="http://schemas.microsoft.com/office/drawing/2014/main" id="{89D2A7FA-1395-4AB2-8AB5-FE728EA7E352}"/>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10BC28A-67B3-4F7B-B1FB-6F0DD3536951}"/>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3ACEF57-C298-4A3C-8812-4F0C7A3944B6}"/>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287A2FC-0DFF-4421-B79B-5A73079E601F}"/>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E61AFEF-4163-47DB-BD0F-0ECC2A2B4EE6}"/>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4C282FB-0532-436B-BE54-A9B94EF6E907}"/>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DBDF92D-09B0-45D3-8CFA-E7E5DE91D714}"/>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5152E7C-8C30-44DD-84B0-490C3B697039}"/>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B43E368-3713-4521-A09B-529FDD39B44B}"/>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5643D81-7264-444A-B684-0BF530B150BD}"/>
                </a:ext>
              </a:extLst>
            </p:cNvPr>
            <p:cNvGrpSpPr/>
            <p:nvPr/>
          </p:nvGrpSpPr>
          <p:grpSpPr>
            <a:xfrm>
              <a:off x="4777774" y="2472390"/>
              <a:ext cx="1309980" cy="193545"/>
              <a:chOff x="7754591" y="2226647"/>
              <a:chExt cx="2597789" cy="221816"/>
            </a:xfrm>
          </p:grpSpPr>
          <p:sp>
            <p:nvSpPr>
              <p:cNvPr id="33" name="Rectangle 32">
                <a:extLst>
                  <a:ext uri="{FF2B5EF4-FFF2-40B4-BE49-F238E27FC236}">
                    <a16:creationId xmlns:a16="http://schemas.microsoft.com/office/drawing/2014/main" id="{538385A0-2428-4B10-ADEF-5628E40F8E63}"/>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29ED2AC-AFF5-44C5-81F7-3162004D4286}"/>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CC04835-1A82-41A6-BDFF-9ED7E0306F29}"/>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B0CF94F-9420-4900-9605-0523C6D9CAD9}"/>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0817E87-6A77-466E-9406-2B98870EA973}"/>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EB2F08D-D592-4C8A-8F01-00C9E9BFC12B}"/>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E02BF07-BE58-4994-83AB-55DA8ACFB858}"/>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1E1C94E-0D49-48DE-8525-223C9B9C97FB}"/>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00ED53B-363B-4CEC-83AA-D8F237E6507C}"/>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32ABC80-63C2-4743-AC74-0CCE40EFDAA6}"/>
                </a:ext>
              </a:extLst>
            </p:cNvPr>
            <p:cNvGrpSpPr/>
            <p:nvPr/>
          </p:nvGrpSpPr>
          <p:grpSpPr>
            <a:xfrm>
              <a:off x="4930174" y="2624790"/>
              <a:ext cx="1309980" cy="193545"/>
              <a:chOff x="7754591" y="2226647"/>
              <a:chExt cx="2597789" cy="221816"/>
            </a:xfrm>
          </p:grpSpPr>
          <p:sp>
            <p:nvSpPr>
              <p:cNvPr id="24" name="Rectangle 23">
                <a:extLst>
                  <a:ext uri="{FF2B5EF4-FFF2-40B4-BE49-F238E27FC236}">
                    <a16:creationId xmlns:a16="http://schemas.microsoft.com/office/drawing/2014/main" id="{A015D697-4322-484F-AFC4-1FF25A25B4B6}"/>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53202C1-6E81-443F-92D2-8AB23FEE5368}"/>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5A3EB7-FA8C-45AC-966A-CDF85CF16F45}"/>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E582024-75BF-40AD-B622-1386BE33D778}"/>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6A9D074-4F91-4EA6-9304-C348BFCC1E11}"/>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A3AF1B-EBC5-4515-8FF6-91A1E2E9E478}"/>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B93517A-E27F-422F-80AA-FA9B1E3C125A}"/>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303BBDE-00E9-4EAC-B5B8-4C6F193AB014}"/>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6E233B9-8F96-4165-AE53-4833A6E824E4}"/>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E398DC83-0F7E-474F-B8B0-6950481A9F4C}"/>
                </a:ext>
              </a:extLst>
            </p:cNvPr>
            <p:cNvSpPr txBox="1"/>
            <p:nvPr/>
          </p:nvSpPr>
          <p:spPr>
            <a:xfrm>
              <a:off x="3662735" y="813827"/>
              <a:ext cx="2367689" cy="369332"/>
            </a:xfrm>
            <a:prstGeom prst="rect">
              <a:avLst/>
            </a:prstGeom>
            <a:noFill/>
          </p:spPr>
          <p:txBody>
            <a:bodyPr wrap="square" rtlCol="0">
              <a:spAutoFit/>
            </a:bodyPr>
            <a:lstStyle/>
            <a:p>
              <a:r>
                <a:rPr lang="en-US" b="1" dirty="0">
                  <a:solidFill>
                    <a:srgbClr val="002060"/>
                  </a:solidFill>
                  <a:latin typeface="Helvetica" panose="020B0604020202020204" pitchFamily="34" charset="0"/>
                  <a:cs typeface="Helvetica" panose="020B0604020202020204" pitchFamily="34" charset="0"/>
                </a:rPr>
                <a:t>Feature Extraction</a:t>
              </a:r>
            </a:p>
          </p:txBody>
        </p:sp>
      </p:grpSp>
      <p:grpSp>
        <p:nvGrpSpPr>
          <p:cNvPr id="105" name="Group 104">
            <a:extLst>
              <a:ext uri="{FF2B5EF4-FFF2-40B4-BE49-F238E27FC236}">
                <a16:creationId xmlns:a16="http://schemas.microsoft.com/office/drawing/2014/main" id="{7B90F6FB-B46D-456E-8FD3-9561875CDB47}"/>
              </a:ext>
            </a:extLst>
          </p:cNvPr>
          <p:cNvGrpSpPr/>
          <p:nvPr/>
        </p:nvGrpSpPr>
        <p:grpSpPr>
          <a:xfrm>
            <a:off x="687632" y="3081958"/>
            <a:ext cx="3183903" cy="2133600"/>
            <a:chOff x="6628251" y="788682"/>
            <a:chExt cx="3183903" cy="2133600"/>
          </a:xfrm>
        </p:grpSpPr>
        <p:grpSp>
          <p:nvGrpSpPr>
            <p:cNvPr id="106" name="Group 105">
              <a:extLst>
                <a:ext uri="{FF2B5EF4-FFF2-40B4-BE49-F238E27FC236}">
                  <a16:creationId xmlns:a16="http://schemas.microsoft.com/office/drawing/2014/main" id="{3307F6CD-C8B1-4FFE-8DAF-1801E6728B59}"/>
                </a:ext>
              </a:extLst>
            </p:cNvPr>
            <p:cNvGrpSpPr/>
            <p:nvPr/>
          </p:nvGrpSpPr>
          <p:grpSpPr>
            <a:xfrm>
              <a:off x="6890398" y="1034342"/>
              <a:ext cx="2547331" cy="1745566"/>
              <a:chOff x="2594085" y="3732096"/>
              <a:chExt cx="2786847" cy="2137318"/>
            </a:xfrm>
          </p:grpSpPr>
          <p:grpSp>
            <p:nvGrpSpPr>
              <p:cNvPr id="109" name="Group 108">
                <a:extLst>
                  <a:ext uri="{FF2B5EF4-FFF2-40B4-BE49-F238E27FC236}">
                    <a16:creationId xmlns:a16="http://schemas.microsoft.com/office/drawing/2014/main" id="{17E3EA25-7307-4CFB-9304-9A11858D051E}"/>
                  </a:ext>
                </a:extLst>
              </p:cNvPr>
              <p:cNvGrpSpPr/>
              <p:nvPr/>
            </p:nvGrpSpPr>
            <p:grpSpPr>
              <a:xfrm>
                <a:off x="2946400" y="3732096"/>
                <a:ext cx="2312251" cy="1204994"/>
                <a:chOff x="961368" y="4059520"/>
                <a:chExt cx="2312251" cy="1204994"/>
              </a:xfrm>
            </p:grpSpPr>
            <p:grpSp>
              <p:nvGrpSpPr>
                <p:cNvPr id="123" name="Group 122">
                  <a:extLst>
                    <a:ext uri="{FF2B5EF4-FFF2-40B4-BE49-F238E27FC236}">
                      <a16:creationId xmlns:a16="http://schemas.microsoft.com/office/drawing/2014/main" id="{603B1C3F-3166-4611-B82E-15F711A761FF}"/>
                    </a:ext>
                  </a:extLst>
                </p:cNvPr>
                <p:cNvGrpSpPr/>
                <p:nvPr/>
              </p:nvGrpSpPr>
              <p:grpSpPr>
                <a:xfrm rot="2603054">
                  <a:off x="961368" y="4811931"/>
                  <a:ext cx="443345" cy="452583"/>
                  <a:chOff x="1176457" y="4770782"/>
                  <a:chExt cx="443345" cy="452583"/>
                </a:xfrm>
              </p:grpSpPr>
              <p:sp>
                <p:nvSpPr>
                  <p:cNvPr id="137" name="Oval 136">
                    <a:extLst>
                      <a:ext uri="{FF2B5EF4-FFF2-40B4-BE49-F238E27FC236}">
                        <a16:creationId xmlns:a16="http://schemas.microsoft.com/office/drawing/2014/main" id="{556E681D-0651-4E07-AE46-6C92D43FB57F}"/>
                      </a:ext>
                    </a:extLst>
                  </p:cNvPr>
                  <p:cNvSpPr/>
                  <p:nvPr/>
                </p:nvSpPr>
                <p:spPr>
                  <a:xfrm>
                    <a:off x="1176457" y="4770783"/>
                    <a:ext cx="443345" cy="45258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Curved Connector 136">
                    <a:extLst>
                      <a:ext uri="{FF2B5EF4-FFF2-40B4-BE49-F238E27FC236}">
                        <a16:creationId xmlns:a16="http://schemas.microsoft.com/office/drawing/2014/main" id="{DB101A96-DE54-4230-B6CF-D2D025E55584}"/>
                      </a:ext>
                    </a:extLst>
                  </p:cNvPr>
                  <p:cNvCxnSpPr>
                    <a:stCxn id="137" idx="0"/>
                    <a:endCxn id="137" idx="2"/>
                  </p:cNvCxnSpPr>
                  <p:nvPr/>
                </p:nvCxnSpPr>
                <p:spPr>
                  <a:xfrm rot="16200000" flipH="1" flipV="1">
                    <a:off x="1174148" y="4773091"/>
                    <a:ext cx="226291" cy="221673"/>
                  </a:xfrm>
                  <a:prstGeom prst="curvedConnector4">
                    <a:avLst>
                      <a:gd name="adj1" fmla="val -117347"/>
                      <a:gd name="adj2" fmla="val 203125"/>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84DF427F-A6AB-4233-8BE4-26DC5DE26E17}"/>
                    </a:ext>
                  </a:extLst>
                </p:cNvPr>
                <p:cNvGrpSpPr/>
                <p:nvPr/>
              </p:nvGrpSpPr>
              <p:grpSpPr>
                <a:xfrm rot="2603054">
                  <a:off x="1792322" y="4794074"/>
                  <a:ext cx="443345" cy="452583"/>
                  <a:chOff x="1176457" y="4770782"/>
                  <a:chExt cx="443345" cy="452583"/>
                </a:xfrm>
              </p:grpSpPr>
              <p:sp>
                <p:nvSpPr>
                  <p:cNvPr id="135" name="Oval 134">
                    <a:extLst>
                      <a:ext uri="{FF2B5EF4-FFF2-40B4-BE49-F238E27FC236}">
                        <a16:creationId xmlns:a16="http://schemas.microsoft.com/office/drawing/2014/main" id="{E9013E31-3FFF-490F-88A9-8DAD971E55DE}"/>
                      </a:ext>
                    </a:extLst>
                  </p:cNvPr>
                  <p:cNvSpPr/>
                  <p:nvPr/>
                </p:nvSpPr>
                <p:spPr>
                  <a:xfrm>
                    <a:off x="1176457" y="4770783"/>
                    <a:ext cx="443345" cy="45258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Curved Connector 134">
                    <a:extLst>
                      <a:ext uri="{FF2B5EF4-FFF2-40B4-BE49-F238E27FC236}">
                        <a16:creationId xmlns:a16="http://schemas.microsoft.com/office/drawing/2014/main" id="{50B84BA7-3775-461D-949C-BDB21C727CFD}"/>
                      </a:ext>
                    </a:extLst>
                  </p:cNvPr>
                  <p:cNvCxnSpPr>
                    <a:stCxn id="135" idx="0"/>
                    <a:endCxn id="135" idx="2"/>
                  </p:cNvCxnSpPr>
                  <p:nvPr/>
                </p:nvCxnSpPr>
                <p:spPr>
                  <a:xfrm rot="16200000" flipH="1" flipV="1">
                    <a:off x="1174148" y="4773091"/>
                    <a:ext cx="226291" cy="221673"/>
                  </a:xfrm>
                  <a:prstGeom prst="curvedConnector4">
                    <a:avLst>
                      <a:gd name="adj1" fmla="val -117347"/>
                      <a:gd name="adj2" fmla="val 203125"/>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C45AB3A2-5724-40C0-A243-AB072AFB3CE9}"/>
                    </a:ext>
                  </a:extLst>
                </p:cNvPr>
                <p:cNvGrpSpPr/>
                <p:nvPr/>
              </p:nvGrpSpPr>
              <p:grpSpPr>
                <a:xfrm rot="2603054">
                  <a:off x="2649027" y="4794072"/>
                  <a:ext cx="443345" cy="452583"/>
                  <a:chOff x="1176457" y="4770782"/>
                  <a:chExt cx="443345" cy="452583"/>
                </a:xfrm>
              </p:grpSpPr>
              <p:sp>
                <p:nvSpPr>
                  <p:cNvPr id="133" name="Oval 132">
                    <a:extLst>
                      <a:ext uri="{FF2B5EF4-FFF2-40B4-BE49-F238E27FC236}">
                        <a16:creationId xmlns:a16="http://schemas.microsoft.com/office/drawing/2014/main" id="{64D52380-8B93-474E-BF72-BA854E959803}"/>
                      </a:ext>
                    </a:extLst>
                  </p:cNvPr>
                  <p:cNvSpPr/>
                  <p:nvPr/>
                </p:nvSpPr>
                <p:spPr>
                  <a:xfrm>
                    <a:off x="1176457" y="4770783"/>
                    <a:ext cx="443345" cy="45258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Curved Connector 132">
                    <a:extLst>
                      <a:ext uri="{FF2B5EF4-FFF2-40B4-BE49-F238E27FC236}">
                        <a16:creationId xmlns:a16="http://schemas.microsoft.com/office/drawing/2014/main" id="{29336CDD-1D8F-4F95-A62E-37726CE4AC4C}"/>
                      </a:ext>
                    </a:extLst>
                  </p:cNvPr>
                  <p:cNvCxnSpPr>
                    <a:stCxn id="133" idx="0"/>
                    <a:endCxn id="133" idx="2"/>
                  </p:cNvCxnSpPr>
                  <p:nvPr/>
                </p:nvCxnSpPr>
                <p:spPr>
                  <a:xfrm rot="16200000" flipH="1" flipV="1">
                    <a:off x="1174148" y="4773091"/>
                    <a:ext cx="226291" cy="221673"/>
                  </a:xfrm>
                  <a:prstGeom prst="curvedConnector4">
                    <a:avLst>
                      <a:gd name="adj1" fmla="val -117347"/>
                      <a:gd name="adj2" fmla="val 203125"/>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6" name="Straight Arrow Connector 125">
                  <a:extLst>
                    <a:ext uri="{FF2B5EF4-FFF2-40B4-BE49-F238E27FC236}">
                      <a16:creationId xmlns:a16="http://schemas.microsoft.com/office/drawing/2014/main" id="{82655676-5751-469F-B699-8A32C9D956D8}"/>
                    </a:ext>
                  </a:extLst>
                </p:cNvPr>
                <p:cNvCxnSpPr>
                  <a:stCxn id="137" idx="7"/>
                  <a:endCxn id="135" idx="3"/>
                </p:cNvCxnSpPr>
                <p:nvPr/>
              </p:nvCxnSpPr>
              <p:spPr>
                <a:xfrm flipV="1">
                  <a:off x="1406868" y="5028990"/>
                  <a:ext cx="383299" cy="60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E93CD3FA-2BAC-4C06-906F-8EFFB6D6ADD6}"/>
                    </a:ext>
                  </a:extLst>
                </p:cNvPr>
                <p:cNvCxnSpPr>
                  <a:stCxn id="135" idx="7"/>
                  <a:endCxn id="133" idx="3"/>
                </p:cNvCxnSpPr>
                <p:nvPr/>
              </p:nvCxnSpPr>
              <p:spPr>
                <a:xfrm>
                  <a:off x="2237822" y="5011742"/>
                  <a:ext cx="409050" cy="1724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B7F99981-B9E6-4C1A-9F76-19608CE4A3B4}"/>
                        </a:ext>
                      </a:extLst>
                    </p:cNvPr>
                    <p:cNvSpPr txBox="1"/>
                    <p:nvPr/>
                  </p:nvSpPr>
                  <p:spPr>
                    <a:xfrm>
                      <a:off x="1105048" y="4059520"/>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11</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3" name="TextBox 162"/>
                    <p:cNvSpPr txBox="1">
                      <a:spLocks noRot="1" noChangeAspect="1" noMove="1" noResize="1" noEditPoints="1" noAdjustHandles="1" noChangeArrowheads="1" noChangeShapeType="1" noTextEdit="1"/>
                    </p:cNvSpPr>
                    <p:nvPr/>
                  </p:nvSpPr>
                  <p:spPr>
                    <a:xfrm>
                      <a:off x="1105048" y="4059520"/>
                      <a:ext cx="422525" cy="369332"/>
                    </a:xfrm>
                    <a:prstGeom prst="rect">
                      <a:avLst/>
                    </a:prstGeom>
                    <a:blipFill>
                      <a:blip r:embed="rId3"/>
                      <a:stretch>
                        <a:fillRect r="-20635"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2397D4EB-D112-4E4E-94A6-EE955C2C8DF2}"/>
                        </a:ext>
                      </a:extLst>
                    </p:cNvPr>
                    <p:cNvSpPr txBox="1"/>
                    <p:nvPr/>
                  </p:nvSpPr>
                  <p:spPr>
                    <a:xfrm>
                      <a:off x="1978071" y="4077809"/>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22</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4" name="TextBox 163"/>
                    <p:cNvSpPr txBox="1">
                      <a:spLocks noRot="1" noChangeAspect="1" noMove="1" noResize="1" noEditPoints="1" noAdjustHandles="1" noChangeArrowheads="1" noChangeShapeType="1" noTextEdit="1"/>
                    </p:cNvSpPr>
                    <p:nvPr/>
                  </p:nvSpPr>
                  <p:spPr>
                    <a:xfrm>
                      <a:off x="1978071" y="4077809"/>
                      <a:ext cx="422525" cy="369332"/>
                    </a:xfrm>
                    <a:prstGeom prst="rect">
                      <a:avLst/>
                    </a:prstGeom>
                    <a:blipFill>
                      <a:blip r:embed="rId4"/>
                      <a:stretch>
                        <a:fillRect r="-22222"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50E1A471-6F38-4BA0-AFB6-BEE895C63A49}"/>
                        </a:ext>
                      </a:extLst>
                    </p:cNvPr>
                    <p:cNvSpPr txBox="1"/>
                    <p:nvPr/>
                  </p:nvSpPr>
                  <p:spPr>
                    <a:xfrm>
                      <a:off x="2851094" y="4096547"/>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33</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5" name="TextBox 164"/>
                    <p:cNvSpPr txBox="1">
                      <a:spLocks noRot="1" noChangeAspect="1" noMove="1" noResize="1" noEditPoints="1" noAdjustHandles="1" noChangeArrowheads="1" noChangeShapeType="1" noTextEdit="1"/>
                    </p:cNvSpPr>
                    <p:nvPr/>
                  </p:nvSpPr>
                  <p:spPr>
                    <a:xfrm>
                      <a:off x="2851094" y="4096547"/>
                      <a:ext cx="422525" cy="369332"/>
                    </a:xfrm>
                    <a:prstGeom prst="rect">
                      <a:avLst/>
                    </a:prstGeom>
                    <a:blipFill>
                      <a:blip r:embed="rId5"/>
                      <a:stretch>
                        <a:fillRect r="-21875"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211E38E3-E5A1-4BE6-808C-EC653D8EF9F4}"/>
                        </a:ext>
                      </a:extLst>
                    </p:cNvPr>
                    <p:cNvSpPr txBox="1"/>
                    <p:nvPr/>
                  </p:nvSpPr>
                  <p:spPr>
                    <a:xfrm>
                      <a:off x="1316310" y="4538314"/>
                      <a:ext cx="3096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12</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6" name="TextBox 165"/>
                    <p:cNvSpPr txBox="1">
                      <a:spLocks noRot="1" noChangeAspect="1" noMove="1" noResize="1" noEditPoints="1" noAdjustHandles="1" noChangeArrowheads="1" noChangeShapeType="1" noTextEdit="1"/>
                    </p:cNvSpPr>
                    <p:nvPr/>
                  </p:nvSpPr>
                  <p:spPr>
                    <a:xfrm>
                      <a:off x="1316310" y="4538314"/>
                      <a:ext cx="309641" cy="369332"/>
                    </a:xfrm>
                    <a:prstGeom prst="rect">
                      <a:avLst/>
                    </a:prstGeom>
                    <a:blipFill>
                      <a:blip r:embed="rId6"/>
                      <a:stretch>
                        <a:fillRect r="-63830"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B50627FE-F29B-41FB-A68D-09FC5EB53120}"/>
                        </a:ext>
                      </a:extLst>
                    </p:cNvPr>
                    <p:cNvSpPr txBox="1"/>
                    <p:nvPr/>
                  </p:nvSpPr>
                  <p:spPr>
                    <a:xfrm>
                      <a:off x="2168011" y="4554604"/>
                      <a:ext cx="3096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23</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7" name="TextBox 166"/>
                    <p:cNvSpPr txBox="1">
                      <a:spLocks noRot="1" noChangeAspect="1" noMove="1" noResize="1" noEditPoints="1" noAdjustHandles="1" noChangeArrowheads="1" noChangeShapeType="1" noTextEdit="1"/>
                    </p:cNvSpPr>
                    <p:nvPr/>
                  </p:nvSpPr>
                  <p:spPr>
                    <a:xfrm>
                      <a:off x="2168011" y="4554604"/>
                      <a:ext cx="309641" cy="369332"/>
                    </a:xfrm>
                    <a:prstGeom prst="rect">
                      <a:avLst/>
                    </a:prstGeom>
                    <a:blipFill>
                      <a:blip r:embed="rId7"/>
                      <a:stretch>
                        <a:fillRect r="-69565" b="-22000"/>
                      </a:stretch>
                    </a:blipFill>
                  </p:spPr>
                  <p:txBody>
                    <a:bodyPr/>
                    <a:lstStyle/>
                    <a:p>
                      <a:r>
                        <a:rPr lang="en-US">
                          <a:noFill/>
                        </a:rPr>
                        <a:t> </a:t>
                      </a:r>
                    </a:p>
                  </p:txBody>
                </p:sp>
              </mc:Fallback>
            </mc:AlternateContent>
          </p:grpSp>
          <p:grpSp>
            <p:nvGrpSpPr>
              <p:cNvPr id="110" name="Group 109">
                <a:extLst>
                  <a:ext uri="{FF2B5EF4-FFF2-40B4-BE49-F238E27FC236}">
                    <a16:creationId xmlns:a16="http://schemas.microsoft.com/office/drawing/2014/main" id="{EC806695-4A26-49D6-AB74-5180963D5E0E}"/>
                  </a:ext>
                </a:extLst>
              </p:cNvPr>
              <p:cNvGrpSpPr/>
              <p:nvPr/>
            </p:nvGrpSpPr>
            <p:grpSpPr>
              <a:xfrm>
                <a:off x="2690568" y="5237565"/>
                <a:ext cx="822036" cy="618838"/>
                <a:chOff x="1440873" y="5049454"/>
                <a:chExt cx="822036" cy="618838"/>
              </a:xfrm>
            </p:grpSpPr>
            <p:cxnSp>
              <p:nvCxnSpPr>
                <p:cNvPr id="120" name="Straight Arrow Connector 119">
                  <a:extLst>
                    <a:ext uri="{FF2B5EF4-FFF2-40B4-BE49-F238E27FC236}">
                      <a16:creationId xmlns:a16="http://schemas.microsoft.com/office/drawing/2014/main" id="{89CAC3AF-A4F4-4865-B13D-29981FABF0E4}"/>
                    </a:ext>
                  </a:extLst>
                </p:cNvPr>
                <p:cNvCxnSpPr/>
                <p:nvPr/>
              </p:nvCxnSpPr>
              <p:spPr>
                <a:xfrm flipV="1">
                  <a:off x="1440873" y="5049454"/>
                  <a:ext cx="0" cy="618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F1ABFE22-22FC-433D-A758-68FE91E61F97}"/>
                    </a:ext>
                  </a:extLst>
                </p:cNvPr>
                <p:cNvCxnSpPr/>
                <p:nvPr/>
              </p:nvCxnSpPr>
              <p:spPr>
                <a:xfrm>
                  <a:off x="1440873" y="5668291"/>
                  <a:ext cx="822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Freeform 120">
                  <a:extLst>
                    <a:ext uri="{FF2B5EF4-FFF2-40B4-BE49-F238E27FC236}">
                      <a16:creationId xmlns:a16="http://schemas.microsoft.com/office/drawing/2014/main" id="{5889D56C-46EE-4E94-A7AA-6FA6C29A481F}"/>
                    </a:ext>
                  </a:extLst>
                </p:cNvPr>
                <p:cNvSpPr/>
                <p:nvPr/>
              </p:nvSpPr>
              <p:spPr>
                <a:xfrm>
                  <a:off x="1468582" y="5132582"/>
                  <a:ext cx="665067" cy="517236"/>
                </a:xfrm>
                <a:custGeom>
                  <a:avLst/>
                  <a:gdLst>
                    <a:gd name="connsiteX0" fmla="*/ 0 w 665067"/>
                    <a:gd name="connsiteY0" fmla="*/ 517236 h 517236"/>
                    <a:gd name="connsiteX1" fmla="*/ 46182 w 665067"/>
                    <a:gd name="connsiteY1" fmla="*/ 489527 h 517236"/>
                    <a:gd name="connsiteX2" fmla="*/ 83127 w 665067"/>
                    <a:gd name="connsiteY2" fmla="*/ 434109 h 517236"/>
                    <a:gd name="connsiteX3" fmla="*/ 110836 w 665067"/>
                    <a:gd name="connsiteY3" fmla="*/ 378691 h 517236"/>
                    <a:gd name="connsiteX4" fmla="*/ 157018 w 665067"/>
                    <a:gd name="connsiteY4" fmla="*/ 295563 h 517236"/>
                    <a:gd name="connsiteX5" fmla="*/ 184727 w 665067"/>
                    <a:gd name="connsiteY5" fmla="*/ 240145 h 517236"/>
                    <a:gd name="connsiteX6" fmla="*/ 212436 w 665067"/>
                    <a:gd name="connsiteY6" fmla="*/ 221672 h 517236"/>
                    <a:gd name="connsiteX7" fmla="*/ 277091 w 665067"/>
                    <a:gd name="connsiteY7" fmla="*/ 193963 h 517236"/>
                    <a:gd name="connsiteX8" fmla="*/ 360218 w 665067"/>
                    <a:gd name="connsiteY8" fmla="*/ 184727 h 517236"/>
                    <a:gd name="connsiteX9" fmla="*/ 387927 w 665067"/>
                    <a:gd name="connsiteY9" fmla="*/ 175491 h 517236"/>
                    <a:gd name="connsiteX10" fmla="*/ 406400 w 665067"/>
                    <a:gd name="connsiteY10" fmla="*/ 147782 h 517236"/>
                    <a:gd name="connsiteX11" fmla="*/ 434109 w 665067"/>
                    <a:gd name="connsiteY11" fmla="*/ 64654 h 517236"/>
                    <a:gd name="connsiteX12" fmla="*/ 461818 w 665067"/>
                    <a:gd name="connsiteY12" fmla="*/ 9236 h 517236"/>
                    <a:gd name="connsiteX13" fmla="*/ 489527 w 665067"/>
                    <a:gd name="connsiteY13" fmla="*/ 0 h 517236"/>
                    <a:gd name="connsiteX14" fmla="*/ 517236 w 665067"/>
                    <a:gd name="connsiteY14" fmla="*/ 18472 h 517236"/>
                    <a:gd name="connsiteX15" fmla="*/ 535709 w 665067"/>
                    <a:gd name="connsiteY15" fmla="*/ 73891 h 517236"/>
                    <a:gd name="connsiteX16" fmla="*/ 544945 w 665067"/>
                    <a:gd name="connsiteY16" fmla="*/ 120072 h 517236"/>
                    <a:gd name="connsiteX17" fmla="*/ 554182 w 665067"/>
                    <a:gd name="connsiteY17" fmla="*/ 203200 h 517236"/>
                    <a:gd name="connsiteX18" fmla="*/ 581891 w 665067"/>
                    <a:gd name="connsiteY18" fmla="*/ 258618 h 517236"/>
                    <a:gd name="connsiteX19" fmla="*/ 591127 w 665067"/>
                    <a:gd name="connsiteY19" fmla="*/ 286327 h 517236"/>
                    <a:gd name="connsiteX20" fmla="*/ 609600 w 665067"/>
                    <a:gd name="connsiteY20" fmla="*/ 314036 h 517236"/>
                    <a:gd name="connsiteX21" fmla="*/ 628073 w 665067"/>
                    <a:gd name="connsiteY21" fmla="*/ 369454 h 517236"/>
                    <a:gd name="connsiteX22" fmla="*/ 646545 w 665067"/>
                    <a:gd name="connsiteY22" fmla="*/ 397163 h 517236"/>
                    <a:gd name="connsiteX23" fmla="*/ 665018 w 665067"/>
                    <a:gd name="connsiteY23" fmla="*/ 471054 h 51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5067" h="517236">
                      <a:moveTo>
                        <a:pt x="0" y="517236"/>
                      </a:moveTo>
                      <a:cubicBezTo>
                        <a:pt x="15394" y="508000"/>
                        <a:pt x="33488" y="502221"/>
                        <a:pt x="46182" y="489527"/>
                      </a:cubicBezTo>
                      <a:cubicBezTo>
                        <a:pt x="61881" y="473828"/>
                        <a:pt x="83127" y="434109"/>
                        <a:pt x="83127" y="434109"/>
                      </a:cubicBezTo>
                      <a:cubicBezTo>
                        <a:pt x="116809" y="333061"/>
                        <a:pt x="63092" y="486114"/>
                        <a:pt x="110836" y="378691"/>
                      </a:cubicBezTo>
                      <a:cubicBezTo>
                        <a:pt x="147002" y="297318"/>
                        <a:pt x="106442" y="346139"/>
                        <a:pt x="157018" y="295563"/>
                      </a:cubicBezTo>
                      <a:cubicBezTo>
                        <a:pt x="164530" y="273025"/>
                        <a:pt x="166821" y="258051"/>
                        <a:pt x="184727" y="240145"/>
                      </a:cubicBezTo>
                      <a:cubicBezTo>
                        <a:pt x="192576" y="232296"/>
                        <a:pt x="202798" y="227179"/>
                        <a:pt x="212436" y="221672"/>
                      </a:cubicBezTo>
                      <a:cubicBezTo>
                        <a:pt x="226286" y="213758"/>
                        <a:pt x="258809" y="197010"/>
                        <a:pt x="277091" y="193963"/>
                      </a:cubicBezTo>
                      <a:cubicBezTo>
                        <a:pt x="304591" y="189380"/>
                        <a:pt x="332509" y="187806"/>
                        <a:pt x="360218" y="184727"/>
                      </a:cubicBezTo>
                      <a:cubicBezTo>
                        <a:pt x="369454" y="181648"/>
                        <a:pt x="380324" y="181573"/>
                        <a:pt x="387927" y="175491"/>
                      </a:cubicBezTo>
                      <a:cubicBezTo>
                        <a:pt x="396595" y="168556"/>
                        <a:pt x="401892" y="157926"/>
                        <a:pt x="406400" y="147782"/>
                      </a:cubicBezTo>
                      <a:cubicBezTo>
                        <a:pt x="406403" y="147775"/>
                        <a:pt x="429490" y="78513"/>
                        <a:pt x="434109" y="64654"/>
                      </a:cubicBezTo>
                      <a:cubicBezTo>
                        <a:pt x="440194" y="46400"/>
                        <a:pt x="445540" y="22258"/>
                        <a:pt x="461818" y="9236"/>
                      </a:cubicBezTo>
                      <a:cubicBezTo>
                        <a:pt x="469421" y="3154"/>
                        <a:pt x="480291" y="3079"/>
                        <a:pt x="489527" y="0"/>
                      </a:cubicBezTo>
                      <a:cubicBezTo>
                        <a:pt x="498763" y="6157"/>
                        <a:pt x="511353" y="9059"/>
                        <a:pt x="517236" y="18472"/>
                      </a:cubicBezTo>
                      <a:cubicBezTo>
                        <a:pt x="527556" y="34984"/>
                        <a:pt x="531890" y="54797"/>
                        <a:pt x="535709" y="73891"/>
                      </a:cubicBezTo>
                      <a:cubicBezTo>
                        <a:pt x="538788" y="89285"/>
                        <a:pt x="542725" y="104531"/>
                        <a:pt x="544945" y="120072"/>
                      </a:cubicBezTo>
                      <a:cubicBezTo>
                        <a:pt x="548888" y="147672"/>
                        <a:pt x="549599" y="175699"/>
                        <a:pt x="554182" y="203200"/>
                      </a:cubicBezTo>
                      <a:cubicBezTo>
                        <a:pt x="558431" y="228695"/>
                        <a:pt x="567706" y="237340"/>
                        <a:pt x="581891" y="258618"/>
                      </a:cubicBezTo>
                      <a:cubicBezTo>
                        <a:pt x="584970" y="267854"/>
                        <a:pt x="586773" y="277619"/>
                        <a:pt x="591127" y="286327"/>
                      </a:cubicBezTo>
                      <a:cubicBezTo>
                        <a:pt x="596091" y="296256"/>
                        <a:pt x="605091" y="303892"/>
                        <a:pt x="609600" y="314036"/>
                      </a:cubicBezTo>
                      <a:cubicBezTo>
                        <a:pt x="617508" y="331830"/>
                        <a:pt x="617272" y="353252"/>
                        <a:pt x="628073" y="369454"/>
                      </a:cubicBezTo>
                      <a:cubicBezTo>
                        <a:pt x="634230" y="378690"/>
                        <a:pt x="642037" y="387019"/>
                        <a:pt x="646545" y="397163"/>
                      </a:cubicBezTo>
                      <a:cubicBezTo>
                        <a:pt x="666965" y="443109"/>
                        <a:pt x="665018" y="437952"/>
                        <a:pt x="665018" y="47105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1" name="Straight Arrow Connector 110">
                <a:extLst>
                  <a:ext uri="{FF2B5EF4-FFF2-40B4-BE49-F238E27FC236}">
                    <a16:creationId xmlns:a16="http://schemas.microsoft.com/office/drawing/2014/main" id="{DDD9C629-B833-4D46-92EA-9F066B4348E2}"/>
                  </a:ext>
                </a:extLst>
              </p:cNvPr>
              <p:cNvCxnSpPr/>
              <p:nvPr/>
            </p:nvCxnSpPr>
            <p:spPr>
              <a:xfrm flipV="1">
                <a:off x="3644642" y="5241339"/>
                <a:ext cx="0" cy="618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88E4007-7342-41B1-8E36-DA502F68C61B}"/>
                  </a:ext>
                </a:extLst>
              </p:cNvPr>
              <p:cNvCxnSpPr/>
              <p:nvPr/>
            </p:nvCxnSpPr>
            <p:spPr>
              <a:xfrm>
                <a:off x="3644642" y="5860177"/>
                <a:ext cx="822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A17B2C59-A67D-417D-879B-F064C4CDFF99}"/>
                  </a:ext>
                </a:extLst>
              </p:cNvPr>
              <p:cNvCxnSpPr/>
              <p:nvPr/>
            </p:nvCxnSpPr>
            <p:spPr>
              <a:xfrm flipV="1">
                <a:off x="4558896" y="5239271"/>
                <a:ext cx="0" cy="618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B1F707EA-CF35-4BE9-A8EA-09960A6CEB66}"/>
                  </a:ext>
                </a:extLst>
              </p:cNvPr>
              <p:cNvCxnSpPr/>
              <p:nvPr/>
            </p:nvCxnSpPr>
            <p:spPr>
              <a:xfrm>
                <a:off x="4558896" y="5858108"/>
                <a:ext cx="822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Freeform 113">
                <a:extLst>
                  <a:ext uri="{FF2B5EF4-FFF2-40B4-BE49-F238E27FC236}">
                    <a16:creationId xmlns:a16="http://schemas.microsoft.com/office/drawing/2014/main" id="{48A186C7-45D6-4249-A65F-71AB1FD11133}"/>
                  </a:ext>
                </a:extLst>
              </p:cNvPr>
              <p:cNvSpPr/>
              <p:nvPr/>
            </p:nvSpPr>
            <p:spPr>
              <a:xfrm>
                <a:off x="3676073" y="5315232"/>
                <a:ext cx="656114" cy="554182"/>
              </a:xfrm>
              <a:custGeom>
                <a:avLst/>
                <a:gdLst>
                  <a:gd name="connsiteX0" fmla="*/ 0 w 656114"/>
                  <a:gd name="connsiteY0" fmla="*/ 554182 h 554182"/>
                  <a:gd name="connsiteX1" fmla="*/ 73891 w 656114"/>
                  <a:gd name="connsiteY1" fmla="*/ 489527 h 554182"/>
                  <a:gd name="connsiteX2" fmla="*/ 83127 w 656114"/>
                  <a:gd name="connsiteY2" fmla="*/ 461818 h 554182"/>
                  <a:gd name="connsiteX3" fmla="*/ 101600 w 656114"/>
                  <a:gd name="connsiteY3" fmla="*/ 397164 h 554182"/>
                  <a:gd name="connsiteX4" fmla="*/ 120072 w 656114"/>
                  <a:gd name="connsiteY4" fmla="*/ 286327 h 554182"/>
                  <a:gd name="connsiteX5" fmla="*/ 129309 w 656114"/>
                  <a:gd name="connsiteY5" fmla="*/ 240145 h 554182"/>
                  <a:gd name="connsiteX6" fmla="*/ 147782 w 656114"/>
                  <a:gd name="connsiteY6" fmla="*/ 184727 h 554182"/>
                  <a:gd name="connsiteX7" fmla="*/ 166254 w 656114"/>
                  <a:gd name="connsiteY7" fmla="*/ 157018 h 554182"/>
                  <a:gd name="connsiteX8" fmla="*/ 221672 w 656114"/>
                  <a:gd name="connsiteY8" fmla="*/ 138545 h 554182"/>
                  <a:gd name="connsiteX9" fmla="*/ 240145 w 656114"/>
                  <a:gd name="connsiteY9" fmla="*/ 110836 h 554182"/>
                  <a:gd name="connsiteX10" fmla="*/ 267854 w 656114"/>
                  <a:gd name="connsiteY10" fmla="*/ 83127 h 554182"/>
                  <a:gd name="connsiteX11" fmla="*/ 286327 w 656114"/>
                  <a:gd name="connsiteY11" fmla="*/ 27709 h 554182"/>
                  <a:gd name="connsiteX12" fmla="*/ 304800 w 656114"/>
                  <a:gd name="connsiteY12" fmla="*/ 0 h 554182"/>
                  <a:gd name="connsiteX13" fmla="*/ 350982 w 656114"/>
                  <a:gd name="connsiteY13" fmla="*/ 9236 h 554182"/>
                  <a:gd name="connsiteX14" fmla="*/ 406400 w 656114"/>
                  <a:gd name="connsiteY14" fmla="*/ 64655 h 554182"/>
                  <a:gd name="connsiteX15" fmla="*/ 452582 w 656114"/>
                  <a:gd name="connsiteY15" fmla="*/ 147782 h 554182"/>
                  <a:gd name="connsiteX16" fmla="*/ 471054 w 656114"/>
                  <a:gd name="connsiteY16" fmla="*/ 175491 h 554182"/>
                  <a:gd name="connsiteX17" fmla="*/ 498763 w 656114"/>
                  <a:gd name="connsiteY17" fmla="*/ 193964 h 554182"/>
                  <a:gd name="connsiteX18" fmla="*/ 517236 w 656114"/>
                  <a:gd name="connsiteY18" fmla="*/ 221673 h 554182"/>
                  <a:gd name="connsiteX19" fmla="*/ 535709 w 656114"/>
                  <a:gd name="connsiteY19" fmla="*/ 277091 h 554182"/>
                  <a:gd name="connsiteX20" fmla="*/ 581891 w 656114"/>
                  <a:gd name="connsiteY20" fmla="*/ 424873 h 554182"/>
                  <a:gd name="connsiteX21" fmla="*/ 609600 w 656114"/>
                  <a:gd name="connsiteY21" fmla="*/ 434109 h 554182"/>
                  <a:gd name="connsiteX22" fmla="*/ 655782 w 656114"/>
                  <a:gd name="connsiteY22" fmla="*/ 517236 h 554182"/>
                  <a:gd name="connsiteX23" fmla="*/ 655782 w 656114"/>
                  <a:gd name="connsiteY23" fmla="*/ 526473 h 5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6114" h="554182">
                    <a:moveTo>
                      <a:pt x="0" y="554182"/>
                    </a:moveTo>
                    <a:cubicBezTo>
                      <a:pt x="11482" y="544996"/>
                      <a:pt x="61992" y="507376"/>
                      <a:pt x="73891" y="489527"/>
                    </a:cubicBezTo>
                    <a:cubicBezTo>
                      <a:pt x="79291" y="481426"/>
                      <a:pt x="80452" y="471179"/>
                      <a:pt x="83127" y="461818"/>
                    </a:cubicBezTo>
                    <a:cubicBezTo>
                      <a:pt x="106314" y="380661"/>
                      <a:pt x="79459" y="463581"/>
                      <a:pt x="101600" y="397164"/>
                    </a:cubicBezTo>
                    <a:cubicBezTo>
                      <a:pt x="116670" y="276603"/>
                      <a:pt x="102638" y="364780"/>
                      <a:pt x="120072" y="286327"/>
                    </a:cubicBezTo>
                    <a:cubicBezTo>
                      <a:pt x="123478" y="271002"/>
                      <a:pt x="125178" y="255291"/>
                      <a:pt x="129309" y="240145"/>
                    </a:cubicBezTo>
                    <a:cubicBezTo>
                      <a:pt x="134433" y="221359"/>
                      <a:pt x="136981" y="200929"/>
                      <a:pt x="147782" y="184727"/>
                    </a:cubicBezTo>
                    <a:cubicBezTo>
                      <a:pt x="153939" y="175491"/>
                      <a:pt x="156841" y="162901"/>
                      <a:pt x="166254" y="157018"/>
                    </a:cubicBezTo>
                    <a:cubicBezTo>
                      <a:pt x="182766" y="146698"/>
                      <a:pt x="221672" y="138545"/>
                      <a:pt x="221672" y="138545"/>
                    </a:cubicBezTo>
                    <a:cubicBezTo>
                      <a:pt x="227830" y="129309"/>
                      <a:pt x="233038" y="119364"/>
                      <a:pt x="240145" y="110836"/>
                    </a:cubicBezTo>
                    <a:cubicBezTo>
                      <a:pt x="248507" y="100801"/>
                      <a:pt x="261510" y="94545"/>
                      <a:pt x="267854" y="83127"/>
                    </a:cubicBezTo>
                    <a:cubicBezTo>
                      <a:pt x="277310" y="66105"/>
                      <a:pt x="275526" y="43911"/>
                      <a:pt x="286327" y="27709"/>
                    </a:cubicBezTo>
                    <a:lnTo>
                      <a:pt x="304800" y="0"/>
                    </a:lnTo>
                    <a:cubicBezTo>
                      <a:pt x="320194" y="3079"/>
                      <a:pt x="336636" y="2860"/>
                      <a:pt x="350982" y="9236"/>
                    </a:cubicBezTo>
                    <a:cubicBezTo>
                      <a:pt x="383542" y="23707"/>
                      <a:pt x="388954" y="38486"/>
                      <a:pt x="406400" y="64655"/>
                    </a:cubicBezTo>
                    <a:cubicBezTo>
                      <a:pt x="422657" y="113427"/>
                      <a:pt x="410235" y="84261"/>
                      <a:pt x="452582" y="147782"/>
                    </a:cubicBezTo>
                    <a:cubicBezTo>
                      <a:pt x="458739" y="157018"/>
                      <a:pt x="461818" y="169333"/>
                      <a:pt x="471054" y="175491"/>
                    </a:cubicBezTo>
                    <a:lnTo>
                      <a:pt x="498763" y="193964"/>
                    </a:lnTo>
                    <a:cubicBezTo>
                      <a:pt x="504921" y="203200"/>
                      <a:pt x="512727" y="211529"/>
                      <a:pt x="517236" y="221673"/>
                    </a:cubicBezTo>
                    <a:cubicBezTo>
                      <a:pt x="525144" y="239467"/>
                      <a:pt x="535709" y="277091"/>
                      <a:pt x="535709" y="277091"/>
                    </a:cubicBezTo>
                    <a:cubicBezTo>
                      <a:pt x="538053" y="300535"/>
                      <a:pt x="534312" y="409014"/>
                      <a:pt x="581891" y="424873"/>
                    </a:cubicBezTo>
                    <a:lnTo>
                      <a:pt x="609600" y="434109"/>
                    </a:lnTo>
                    <a:cubicBezTo>
                      <a:pt x="637115" y="475381"/>
                      <a:pt x="646028" y="478221"/>
                      <a:pt x="655782" y="517236"/>
                    </a:cubicBezTo>
                    <a:cubicBezTo>
                      <a:pt x="656529" y="520223"/>
                      <a:pt x="655782" y="523394"/>
                      <a:pt x="655782" y="52647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4">
                <a:extLst>
                  <a:ext uri="{FF2B5EF4-FFF2-40B4-BE49-F238E27FC236}">
                    <a16:creationId xmlns:a16="http://schemas.microsoft.com/office/drawing/2014/main" id="{15C9C4DB-D022-4A4B-BE5B-C89D00B79F2F}"/>
                  </a:ext>
                </a:extLst>
              </p:cNvPr>
              <p:cNvSpPr/>
              <p:nvPr/>
            </p:nvSpPr>
            <p:spPr>
              <a:xfrm>
                <a:off x="4590473" y="5350108"/>
                <a:ext cx="692726" cy="498763"/>
              </a:xfrm>
              <a:custGeom>
                <a:avLst/>
                <a:gdLst>
                  <a:gd name="connsiteX0" fmla="*/ 0 w 692727"/>
                  <a:gd name="connsiteY0" fmla="*/ 489527 h 498763"/>
                  <a:gd name="connsiteX1" fmla="*/ 73891 w 692727"/>
                  <a:gd name="connsiteY1" fmla="*/ 471054 h 498763"/>
                  <a:gd name="connsiteX2" fmla="*/ 101600 w 692727"/>
                  <a:gd name="connsiteY2" fmla="*/ 452582 h 498763"/>
                  <a:gd name="connsiteX3" fmla="*/ 147782 w 692727"/>
                  <a:gd name="connsiteY3" fmla="*/ 406400 h 498763"/>
                  <a:gd name="connsiteX4" fmla="*/ 193963 w 692727"/>
                  <a:gd name="connsiteY4" fmla="*/ 360218 h 498763"/>
                  <a:gd name="connsiteX5" fmla="*/ 212436 w 692727"/>
                  <a:gd name="connsiteY5" fmla="*/ 304800 h 498763"/>
                  <a:gd name="connsiteX6" fmla="*/ 221672 w 692727"/>
                  <a:gd name="connsiteY6" fmla="*/ 277091 h 498763"/>
                  <a:gd name="connsiteX7" fmla="*/ 240145 w 692727"/>
                  <a:gd name="connsiteY7" fmla="*/ 249382 h 498763"/>
                  <a:gd name="connsiteX8" fmla="*/ 267854 w 692727"/>
                  <a:gd name="connsiteY8" fmla="*/ 129309 h 498763"/>
                  <a:gd name="connsiteX9" fmla="*/ 277091 w 692727"/>
                  <a:gd name="connsiteY9" fmla="*/ 101600 h 498763"/>
                  <a:gd name="connsiteX10" fmla="*/ 304800 w 692727"/>
                  <a:gd name="connsiteY10" fmla="*/ 83127 h 498763"/>
                  <a:gd name="connsiteX11" fmla="*/ 323272 w 692727"/>
                  <a:gd name="connsiteY11" fmla="*/ 27709 h 498763"/>
                  <a:gd name="connsiteX12" fmla="*/ 378691 w 692727"/>
                  <a:gd name="connsiteY12" fmla="*/ 9236 h 498763"/>
                  <a:gd name="connsiteX13" fmla="*/ 406400 w 692727"/>
                  <a:gd name="connsiteY13" fmla="*/ 0 h 498763"/>
                  <a:gd name="connsiteX14" fmla="*/ 461818 w 692727"/>
                  <a:gd name="connsiteY14" fmla="*/ 27709 h 498763"/>
                  <a:gd name="connsiteX15" fmla="*/ 471054 w 692727"/>
                  <a:gd name="connsiteY15" fmla="*/ 55418 h 498763"/>
                  <a:gd name="connsiteX16" fmla="*/ 489527 w 692727"/>
                  <a:gd name="connsiteY16" fmla="*/ 83127 h 498763"/>
                  <a:gd name="connsiteX17" fmla="*/ 517236 w 692727"/>
                  <a:gd name="connsiteY17" fmla="*/ 175491 h 498763"/>
                  <a:gd name="connsiteX18" fmla="*/ 535709 w 692727"/>
                  <a:gd name="connsiteY18" fmla="*/ 203200 h 498763"/>
                  <a:gd name="connsiteX19" fmla="*/ 591127 w 692727"/>
                  <a:gd name="connsiteY19" fmla="*/ 314036 h 498763"/>
                  <a:gd name="connsiteX20" fmla="*/ 609600 w 692727"/>
                  <a:gd name="connsiteY20" fmla="*/ 341745 h 498763"/>
                  <a:gd name="connsiteX21" fmla="*/ 628072 w 692727"/>
                  <a:gd name="connsiteY21" fmla="*/ 397163 h 498763"/>
                  <a:gd name="connsiteX22" fmla="*/ 646545 w 692727"/>
                  <a:gd name="connsiteY22" fmla="*/ 424873 h 498763"/>
                  <a:gd name="connsiteX23" fmla="*/ 655782 w 692727"/>
                  <a:gd name="connsiteY23" fmla="*/ 452582 h 498763"/>
                  <a:gd name="connsiteX24" fmla="*/ 692727 w 692727"/>
                  <a:gd name="connsiteY24" fmla="*/ 498763 h 49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2727" h="498763">
                    <a:moveTo>
                      <a:pt x="0" y="489527"/>
                    </a:moveTo>
                    <a:cubicBezTo>
                      <a:pt x="17572" y="486013"/>
                      <a:pt x="54953" y="480523"/>
                      <a:pt x="73891" y="471054"/>
                    </a:cubicBezTo>
                    <a:cubicBezTo>
                      <a:pt x="83820" y="466090"/>
                      <a:pt x="92364" y="458739"/>
                      <a:pt x="101600" y="452582"/>
                    </a:cubicBezTo>
                    <a:cubicBezTo>
                      <a:pt x="150858" y="378693"/>
                      <a:pt x="86207" y="467975"/>
                      <a:pt x="147782" y="406400"/>
                    </a:cubicBezTo>
                    <a:cubicBezTo>
                      <a:pt x="209361" y="344821"/>
                      <a:pt x="120068" y="409482"/>
                      <a:pt x="193963" y="360218"/>
                    </a:cubicBezTo>
                    <a:lnTo>
                      <a:pt x="212436" y="304800"/>
                    </a:lnTo>
                    <a:cubicBezTo>
                      <a:pt x="215515" y="295564"/>
                      <a:pt x="216271" y="285192"/>
                      <a:pt x="221672" y="277091"/>
                    </a:cubicBezTo>
                    <a:lnTo>
                      <a:pt x="240145" y="249382"/>
                    </a:lnTo>
                    <a:cubicBezTo>
                      <a:pt x="252135" y="165456"/>
                      <a:pt x="242498" y="205376"/>
                      <a:pt x="267854" y="129309"/>
                    </a:cubicBezTo>
                    <a:cubicBezTo>
                      <a:pt x="270933" y="120073"/>
                      <a:pt x="268990" y="107001"/>
                      <a:pt x="277091" y="101600"/>
                    </a:cubicBezTo>
                    <a:lnTo>
                      <a:pt x="304800" y="83127"/>
                    </a:lnTo>
                    <a:cubicBezTo>
                      <a:pt x="310957" y="64654"/>
                      <a:pt x="304799" y="33867"/>
                      <a:pt x="323272" y="27709"/>
                    </a:cubicBezTo>
                    <a:lnTo>
                      <a:pt x="378691" y="9236"/>
                    </a:lnTo>
                    <a:lnTo>
                      <a:pt x="406400" y="0"/>
                    </a:lnTo>
                    <a:cubicBezTo>
                      <a:pt x="424654" y="6085"/>
                      <a:pt x="448796" y="11431"/>
                      <a:pt x="461818" y="27709"/>
                    </a:cubicBezTo>
                    <a:cubicBezTo>
                      <a:pt x="467900" y="35312"/>
                      <a:pt x="466700" y="46710"/>
                      <a:pt x="471054" y="55418"/>
                    </a:cubicBezTo>
                    <a:cubicBezTo>
                      <a:pt x="476018" y="65347"/>
                      <a:pt x="483369" y="73891"/>
                      <a:pt x="489527" y="83127"/>
                    </a:cubicBezTo>
                    <a:cubicBezTo>
                      <a:pt x="494690" y="103781"/>
                      <a:pt x="508239" y="161996"/>
                      <a:pt x="517236" y="175491"/>
                    </a:cubicBezTo>
                    <a:lnTo>
                      <a:pt x="535709" y="203200"/>
                    </a:lnTo>
                    <a:cubicBezTo>
                      <a:pt x="561202" y="279679"/>
                      <a:pt x="543381" y="242418"/>
                      <a:pt x="591127" y="314036"/>
                    </a:cubicBezTo>
                    <a:lnTo>
                      <a:pt x="609600" y="341745"/>
                    </a:lnTo>
                    <a:cubicBezTo>
                      <a:pt x="615757" y="360218"/>
                      <a:pt x="617271" y="380961"/>
                      <a:pt x="628072" y="397163"/>
                    </a:cubicBezTo>
                    <a:cubicBezTo>
                      <a:pt x="634230" y="406400"/>
                      <a:pt x="641580" y="414944"/>
                      <a:pt x="646545" y="424873"/>
                    </a:cubicBezTo>
                    <a:cubicBezTo>
                      <a:pt x="650899" y="433581"/>
                      <a:pt x="651428" y="443874"/>
                      <a:pt x="655782" y="452582"/>
                    </a:cubicBezTo>
                    <a:cubicBezTo>
                      <a:pt x="667435" y="475888"/>
                      <a:pt x="675543" y="481580"/>
                      <a:pt x="692727" y="49876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259BB31E-36DE-4BD9-ADB0-F9A52A480B96}"/>
                      </a:ext>
                    </a:extLst>
                  </p:cNvPr>
                  <p:cNvSpPr txBox="1"/>
                  <p:nvPr/>
                </p:nvSpPr>
                <p:spPr>
                  <a:xfrm>
                    <a:off x="2594085" y="4862006"/>
                    <a:ext cx="422525"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Helvetica" panose="020B0604020202020204" pitchFamily="34" charset="0"/>
                                </a:rPr>
                              </m:ctrlPr>
                            </m:sSubPr>
                            <m:e>
                              <m:r>
                                <a:rPr lang="en-US" b="0" i="1" smtClean="0">
                                  <a:solidFill>
                                    <a:schemeClr val="tx1"/>
                                  </a:solidFill>
                                  <a:latin typeface="Cambria Math" panose="02040503050406030204" pitchFamily="18" charset="0"/>
                                  <a:cs typeface="Helvetica" panose="020B0604020202020204" pitchFamily="34" charset="0"/>
                                </a:rPr>
                                <m:t>𝑏</m:t>
                              </m:r>
                            </m:e>
                            <m:sub>
                              <m:r>
                                <a:rPr lang="en-US" b="0" i="1" smtClean="0">
                                  <a:solidFill>
                                    <a:schemeClr val="tx1"/>
                                  </a:solidFill>
                                  <a:latin typeface="Cambria Math" panose="02040503050406030204" pitchFamily="18" charset="0"/>
                                  <a:cs typeface="Helvetica" panose="020B0604020202020204" pitchFamily="34" charset="0"/>
                                </a:rPr>
                                <m:t>1</m:t>
                              </m:r>
                            </m:sub>
                          </m:sSub>
                          <m:r>
                            <a:rPr lang="en-US" b="0" i="1" smtClean="0">
                              <a:solidFill>
                                <a:schemeClr val="tx1"/>
                              </a:solidFill>
                              <a:latin typeface="Cambria Math" panose="02040503050406030204" pitchFamily="18" charset="0"/>
                              <a:cs typeface="Helvetica" panose="020B0604020202020204" pitchFamily="34" charset="0"/>
                            </a:rPr>
                            <m:t>(</m:t>
                          </m:r>
                          <m:r>
                            <a:rPr lang="en-US" b="0" i="1" smtClean="0">
                              <a:solidFill>
                                <a:schemeClr val="tx1"/>
                              </a:solidFill>
                              <a:latin typeface="Cambria Math" panose="02040503050406030204" pitchFamily="18" charset="0"/>
                              <a:cs typeface="Helvetica" panose="020B0604020202020204" pitchFamily="34" charset="0"/>
                            </a:rPr>
                            <m:t>𝑥</m:t>
                          </m:r>
                          <m:r>
                            <a:rPr lang="en-US" b="0" i="1" smtClean="0">
                              <a:solidFill>
                                <a:schemeClr val="tx1"/>
                              </a:solidFill>
                              <a:latin typeface="Cambria Math" panose="02040503050406030204" pitchFamily="18" charset="0"/>
                              <a:cs typeface="Helvetica" panose="020B0604020202020204" pitchFamily="34" charset="0"/>
                            </a:rPr>
                            <m:t>)</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1" name="TextBox 190"/>
                  <p:cNvSpPr txBox="1">
                    <a:spLocks noRot="1" noChangeAspect="1" noMove="1" noResize="1" noEditPoints="1" noAdjustHandles="1" noChangeArrowheads="1" noChangeShapeType="1" noTextEdit="1"/>
                  </p:cNvSpPr>
                  <p:nvPr/>
                </p:nvSpPr>
                <p:spPr>
                  <a:xfrm>
                    <a:off x="2594085" y="4862006"/>
                    <a:ext cx="422525" cy="369331"/>
                  </a:xfrm>
                  <a:prstGeom prst="rect">
                    <a:avLst/>
                  </a:prstGeom>
                  <a:blipFill>
                    <a:blip r:embed="rId8"/>
                    <a:stretch>
                      <a:fillRect r="-90625"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B1838F4-EA80-4144-8248-9AADB0FE56D7}"/>
                      </a:ext>
                    </a:extLst>
                  </p:cNvPr>
                  <p:cNvSpPr txBox="1"/>
                  <p:nvPr/>
                </p:nvSpPr>
                <p:spPr>
                  <a:xfrm>
                    <a:off x="3441246" y="4857976"/>
                    <a:ext cx="422525"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Helvetica" panose="020B0604020202020204" pitchFamily="34" charset="0"/>
                                </a:rPr>
                              </m:ctrlPr>
                            </m:sSubPr>
                            <m:e>
                              <m:r>
                                <a:rPr lang="en-US" b="0" i="1" smtClean="0">
                                  <a:solidFill>
                                    <a:schemeClr val="tx1"/>
                                  </a:solidFill>
                                  <a:latin typeface="Cambria Math" panose="02040503050406030204" pitchFamily="18" charset="0"/>
                                  <a:cs typeface="Helvetica" panose="020B0604020202020204" pitchFamily="34" charset="0"/>
                                </a:rPr>
                                <m:t>𝑏</m:t>
                              </m:r>
                            </m:e>
                            <m:sub>
                              <m:r>
                                <a:rPr lang="en-US" b="0" i="1" smtClean="0">
                                  <a:solidFill>
                                    <a:schemeClr val="tx1"/>
                                  </a:solidFill>
                                  <a:latin typeface="Cambria Math" panose="02040503050406030204" pitchFamily="18" charset="0"/>
                                  <a:cs typeface="Helvetica" panose="020B0604020202020204" pitchFamily="34" charset="0"/>
                                </a:rPr>
                                <m:t>2</m:t>
                              </m:r>
                            </m:sub>
                          </m:sSub>
                          <m:r>
                            <a:rPr lang="en-US" b="0" i="1" smtClean="0">
                              <a:solidFill>
                                <a:schemeClr val="tx1"/>
                              </a:solidFill>
                              <a:latin typeface="Cambria Math" panose="02040503050406030204" pitchFamily="18" charset="0"/>
                              <a:cs typeface="Helvetica" panose="020B0604020202020204" pitchFamily="34" charset="0"/>
                            </a:rPr>
                            <m:t>(</m:t>
                          </m:r>
                          <m:r>
                            <a:rPr lang="en-US" b="0" i="1" smtClean="0">
                              <a:solidFill>
                                <a:schemeClr val="tx1"/>
                              </a:solidFill>
                              <a:latin typeface="Cambria Math" panose="02040503050406030204" pitchFamily="18" charset="0"/>
                              <a:cs typeface="Helvetica" panose="020B0604020202020204" pitchFamily="34" charset="0"/>
                            </a:rPr>
                            <m:t>𝑥</m:t>
                          </m:r>
                          <m:r>
                            <a:rPr lang="en-US" b="0" i="1" smtClean="0">
                              <a:solidFill>
                                <a:schemeClr val="tx1"/>
                              </a:solidFill>
                              <a:latin typeface="Cambria Math" panose="02040503050406030204" pitchFamily="18" charset="0"/>
                              <a:cs typeface="Helvetica" panose="020B0604020202020204" pitchFamily="34" charset="0"/>
                            </a:rPr>
                            <m:t>)</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2" name="TextBox 191"/>
                  <p:cNvSpPr txBox="1">
                    <a:spLocks noRot="1" noChangeAspect="1" noMove="1" noResize="1" noEditPoints="1" noAdjustHandles="1" noChangeArrowheads="1" noChangeShapeType="1" noTextEdit="1"/>
                  </p:cNvSpPr>
                  <p:nvPr/>
                </p:nvSpPr>
                <p:spPr>
                  <a:xfrm>
                    <a:off x="3441246" y="4857976"/>
                    <a:ext cx="422525" cy="369331"/>
                  </a:xfrm>
                  <a:prstGeom prst="rect">
                    <a:avLst/>
                  </a:prstGeom>
                  <a:blipFill>
                    <a:blip r:embed="rId9"/>
                    <a:stretch>
                      <a:fillRect r="-90625" b="-408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F90C8020-F5FE-4436-A8F9-9B19B748182E}"/>
                      </a:ext>
                    </a:extLst>
                  </p:cNvPr>
                  <p:cNvSpPr txBox="1"/>
                  <p:nvPr/>
                </p:nvSpPr>
                <p:spPr>
                  <a:xfrm>
                    <a:off x="4459403" y="4875046"/>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Helvetica" panose="020B0604020202020204" pitchFamily="34" charset="0"/>
                                </a:rPr>
                              </m:ctrlPr>
                            </m:sSubPr>
                            <m:e>
                              <m:r>
                                <a:rPr lang="en-US" b="0" i="1" smtClean="0">
                                  <a:solidFill>
                                    <a:schemeClr val="tx1"/>
                                  </a:solidFill>
                                  <a:latin typeface="Cambria Math" panose="02040503050406030204" pitchFamily="18" charset="0"/>
                                  <a:cs typeface="Helvetica" panose="020B0604020202020204" pitchFamily="34" charset="0"/>
                                </a:rPr>
                                <m:t>𝑏</m:t>
                              </m:r>
                            </m:e>
                            <m:sub>
                              <m:r>
                                <a:rPr lang="en-US" b="0" i="1" smtClean="0">
                                  <a:solidFill>
                                    <a:schemeClr val="tx1"/>
                                  </a:solidFill>
                                  <a:latin typeface="Cambria Math" panose="02040503050406030204" pitchFamily="18" charset="0"/>
                                  <a:cs typeface="Helvetica" panose="020B0604020202020204" pitchFamily="34" charset="0"/>
                                </a:rPr>
                                <m:t>3</m:t>
                              </m:r>
                            </m:sub>
                          </m:sSub>
                          <m:r>
                            <a:rPr lang="en-US" b="0" i="1" smtClean="0">
                              <a:solidFill>
                                <a:schemeClr val="tx1"/>
                              </a:solidFill>
                              <a:latin typeface="Cambria Math" panose="02040503050406030204" pitchFamily="18" charset="0"/>
                              <a:cs typeface="Helvetica" panose="020B0604020202020204" pitchFamily="34" charset="0"/>
                            </a:rPr>
                            <m:t>(</m:t>
                          </m:r>
                          <m:r>
                            <a:rPr lang="en-US" b="0" i="1" smtClean="0">
                              <a:solidFill>
                                <a:schemeClr val="tx1"/>
                              </a:solidFill>
                              <a:latin typeface="Cambria Math" panose="02040503050406030204" pitchFamily="18" charset="0"/>
                              <a:cs typeface="Helvetica" panose="020B0604020202020204" pitchFamily="34" charset="0"/>
                            </a:rPr>
                            <m:t>𝑥</m:t>
                          </m:r>
                          <m:r>
                            <a:rPr lang="en-US" b="0" i="1" smtClean="0">
                              <a:solidFill>
                                <a:schemeClr val="tx1"/>
                              </a:solidFill>
                              <a:latin typeface="Cambria Math" panose="02040503050406030204" pitchFamily="18" charset="0"/>
                              <a:cs typeface="Helvetica" panose="020B0604020202020204" pitchFamily="34" charset="0"/>
                            </a:rPr>
                            <m:t>)</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3" name="TextBox 192"/>
                  <p:cNvSpPr txBox="1">
                    <a:spLocks noRot="1" noChangeAspect="1" noMove="1" noResize="1" noEditPoints="1" noAdjustHandles="1" noChangeArrowheads="1" noChangeShapeType="1" noTextEdit="1"/>
                  </p:cNvSpPr>
                  <p:nvPr/>
                </p:nvSpPr>
                <p:spPr>
                  <a:xfrm>
                    <a:off x="4459403" y="4875046"/>
                    <a:ext cx="422525" cy="369332"/>
                  </a:xfrm>
                  <a:prstGeom prst="rect">
                    <a:avLst/>
                  </a:prstGeom>
                  <a:blipFill>
                    <a:blip r:embed="rId10"/>
                    <a:stretch>
                      <a:fillRect r="-93651" b="-40816"/>
                    </a:stretch>
                  </a:blipFill>
                </p:spPr>
                <p:txBody>
                  <a:bodyPr/>
                  <a:lstStyle/>
                  <a:p>
                    <a:r>
                      <a:rPr lang="en-US">
                        <a:noFill/>
                      </a:rPr>
                      <a:t> </a:t>
                    </a:r>
                  </a:p>
                </p:txBody>
              </p:sp>
            </mc:Fallback>
          </mc:AlternateContent>
        </p:grpSp>
        <p:sp>
          <p:nvSpPr>
            <p:cNvPr id="107" name="Rectangle 106">
              <a:extLst>
                <a:ext uri="{FF2B5EF4-FFF2-40B4-BE49-F238E27FC236}">
                  <a16:creationId xmlns:a16="http://schemas.microsoft.com/office/drawing/2014/main" id="{9628463A-2164-40E9-977C-BC62F2B8CC13}"/>
                </a:ext>
              </a:extLst>
            </p:cNvPr>
            <p:cNvSpPr/>
            <p:nvPr/>
          </p:nvSpPr>
          <p:spPr>
            <a:xfrm>
              <a:off x="6628251" y="788682"/>
              <a:ext cx="3183903" cy="21336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20B7B110-6B34-461B-BF24-EE0F5BFAA9BD}"/>
                </a:ext>
              </a:extLst>
            </p:cNvPr>
            <p:cNvSpPr txBox="1"/>
            <p:nvPr/>
          </p:nvSpPr>
          <p:spPr>
            <a:xfrm>
              <a:off x="7074579" y="791198"/>
              <a:ext cx="2367689"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Model Training</a:t>
              </a:r>
            </a:p>
          </p:txBody>
        </p:sp>
      </p:grpSp>
      <p:cxnSp>
        <p:nvCxnSpPr>
          <p:cNvPr id="139" name="Straight Arrow Connector 138">
            <a:extLst>
              <a:ext uri="{FF2B5EF4-FFF2-40B4-BE49-F238E27FC236}">
                <a16:creationId xmlns:a16="http://schemas.microsoft.com/office/drawing/2014/main" id="{5E4AFF53-6BC8-49D5-B623-2D0F3CA8859B}"/>
              </a:ext>
            </a:extLst>
          </p:cNvPr>
          <p:cNvCxnSpPr>
            <a:cxnSpLocks/>
          </p:cNvCxnSpPr>
          <p:nvPr/>
        </p:nvCxnSpPr>
        <p:spPr>
          <a:xfrm>
            <a:off x="2479537" y="2085665"/>
            <a:ext cx="928240"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E0E3CB8C-08A1-49C3-820E-DDE1E263C59C}"/>
              </a:ext>
            </a:extLst>
          </p:cNvPr>
          <p:cNvCxnSpPr>
            <a:cxnSpLocks/>
          </p:cNvCxnSpPr>
          <p:nvPr/>
        </p:nvCxnSpPr>
        <p:spPr>
          <a:xfrm flipH="1">
            <a:off x="3321692" y="3303529"/>
            <a:ext cx="762567"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4" name="Straight Arrow Connector 363">
            <a:extLst>
              <a:ext uri="{FF2B5EF4-FFF2-40B4-BE49-F238E27FC236}">
                <a16:creationId xmlns:a16="http://schemas.microsoft.com/office/drawing/2014/main" id="{6C80006A-5648-44F7-9F1C-B04FC2D04DB4}"/>
              </a:ext>
            </a:extLst>
          </p:cNvPr>
          <p:cNvCxnSpPr>
            <a:cxnSpLocks/>
          </p:cNvCxnSpPr>
          <p:nvPr/>
        </p:nvCxnSpPr>
        <p:spPr>
          <a:xfrm>
            <a:off x="3513692" y="5198191"/>
            <a:ext cx="6857" cy="58762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25" name="Group 424">
            <a:extLst>
              <a:ext uri="{FF2B5EF4-FFF2-40B4-BE49-F238E27FC236}">
                <a16:creationId xmlns:a16="http://schemas.microsoft.com/office/drawing/2014/main" id="{590F47E6-F634-480C-AB4B-30C0464E1629}"/>
              </a:ext>
            </a:extLst>
          </p:cNvPr>
          <p:cNvGrpSpPr/>
          <p:nvPr/>
        </p:nvGrpSpPr>
        <p:grpSpPr>
          <a:xfrm>
            <a:off x="1043928" y="5426289"/>
            <a:ext cx="3183903" cy="1125230"/>
            <a:chOff x="6605219" y="3020935"/>
            <a:chExt cx="3183903" cy="1125230"/>
          </a:xfrm>
        </p:grpSpPr>
        <p:sp>
          <p:nvSpPr>
            <p:cNvPr id="426" name="Rectangle 425">
              <a:extLst>
                <a:ext uri="{FF2B5EF4-FFF2-40B4-BE49-F238E27FC236}">
                  <a16:creationId xmlns:a16="http://schemas.microsoft.com/office/drawing/2014/main" id="{9F9F9868-36AC-4E3D-8E81-2FED5D5F5577}"/>
                </a:ext>
              </a:extLst>
            </p:cNvPr>
            <p:cNvSpPr/>
            <p:nvPr/>
          </p:nvSpPr>
          <p:spPr>
            <a:xfrm>
              <a:off x="6605219" y="3070059"/>
              <a:ext cx="3183903" cy="1076106"/>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7" name="Picture 426">
              <a:extLst>
                <a:ext uri="{FF2B5EF4-FFF2-40B4-BE49-F238E27FC236}">
                  <a16:creationId xmlns:a16="http://schemas.microsoft.com/office/drawing/2014/main" id="{05766913-B15A-4A95-AA40-509FA0ED0699}"/>
                </a:ext>
              </a:extLst>
            </p:cNvPr>
            <p:cNvPicPr>
              <a:picLocks noChangeAspect="1"/>
            </p:cNvPicPr>
            <p:nvPr/>
          </p:nvPicPr>
          <p:blipFill>
            <a:blip r:embed="rId2"/>
            <a:stretch>
              <a:fillRect/>
            </a:stretch>
          </p:blipFill>
          <p:spPr>
            <a:xfrm>
              <a:off x="6768944" y="3277215"/>
              <a:ext cx="1061074" cy="667909"/>
            </a:xfrm>
            <a:prstGeom prst="rect">
              <a:avLst/>
            </a:prstGeom>
          </p:spPr>
        </p:pic>
        <p:sp>
          <p:nvSpPr>
            <p:cNvPr id="428" name="TextBox 427">
              <a:extLst>
                <a:ext uri="{FF2B5EF4-FFF2-40B4-BE49-F238E27FC236}">
                  <a16:creationId xmlns:a16="http://schemas.microsoft.com/office/drawing/2014/main" id="{C2443AF2-199A-4913-9A0C-69279673714E}"/>
                </a:ext>
              </a:extLst>
            </p:cNvPr>
            <p:cNvSpPr txBox="1"/>
            <p:nvPr/>
          </p:nvSpPr>
          <p:spPr>
            <a:xfrm>
              <a:off x="7051494" y="3020935"/>
              <a:ext cx="2367689"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Recognition</a:t>
              </a:r>
            </a:p>
          </p:txBody>
        </p:sp>
        <p:grpSp>
          <p:nvGrpSpPr>
            <p:cNvPr id="429" name="Group 428">
              <a:extLst>
                <a:ext uri="{FF2B5EF4-FFF2-40B4-BE49-F238E27FC236}">
                  <a16:creationId xmlns:a16="http://schemas.microsoft.com/office/drawing/2014/main" id="{15DA5A6F-928D-42BB-8E6E-89EB5EB2F866}"/>
                </a:ext>
              </a:extLst>
            </p:cNvPr>
            <p:cNvGrpSpPr/>
            <p:nvPr/>
          </p:nvGrpSpPr>
          <p:grpSpPr>
            <a:xfrm>
              <a:off x="7995796" y="3419714"/>
              <a:ext cx="1309980" cy="193545"/>
              <a:chOff x="7754591" y="2226647"/>
              <a:chExt cx="2597789" cy="221816"/>
            </a:xfrm>
          </p:grpSpPr>
          <p:sp>
            <p:nvSpPr>
              <p:cNvPr id="467" name="Rectangle 466">
                <a:extLst>
                  <a:ext uri="{FF2B5EF4-FFF2-40B4-BE49-F238E27FC236}">
                    <a16:creationId xmlns:a16="http://schemas.microsoft.com/office/drawing/2014/main" id="{D1C78107-63AB-4CEA-9315-35994E8F78B4}"/>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a:extLst>
                  <a:ext uri="{FF2B5EF4-FFF2-40B4-BE49-F238E27FC236}">
                    <a16:creationId xmlns:a16="http://schemas.microsoft.com/office/drawing/2014/main" id="{7EE8790B-3163-4896-A68A-1425FBE79235}"/>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a:extLst>
                  <a:ext uri="{FF2B5EF4-FFF2-40B4-BE49-F238E27FC236}">
                    <a16:creationId xmlns:a16="http://schemas.microsoft.com/office/drawing/2014/main" id="{17B2BCBC-035C-49DD-9F32-575A3C7C6055}"/>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a:extLst>
                  <a:ext uri="{FF2B5EF4-FFF2-40B4-BE49-F238E27FC236}">
                    <a16:creationId xmlns:a16="http://schemas.microsoft.com/office/drawing/2014/main" id="{AC5D2165-D51D-40FB-BDEB-008EDC61833A}"/>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a:extLst>
                  <a:ext uri="{FF2B5EF4-FFF2-40B4-BE49-F238E27FC236}">
                    <a16:creationId xmlns:a16="http://schemas.microsoft.com/office/drawing/2014/main" id="{F6BBE79A-0285-4F75-8558-8667E61DC454}"/>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a:extLst>
                  <a:ext uri="{FF2B5EF4-FFF2-40B4-BE49-F238E27FC236}">
                    <a16:creationId xmlns:a16="http://schemas.microsoft.com/office/drawing/2014/main" id="{FAA40593-5845-4456-84C9-11A4A23BA9A9}"/>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a:extLst>
                  <a:ext uri="{FF2B5EF4-FFF2-40B4-BE49-F238E27FC236}">
                    <a16:creationId xmlns:a16="http://schemas.microsoft.com/office/drawing/2014/main" id="{BC54C294-A3FC-434C-BE3D-BBE05305DE58}"/>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a:extLst>
                  <a:ext uri="{FF2B5EF4-FFF2-40B4-BE49-F238E27FC236}">
                    <a16:creationId xmlns:a16="http://schemas.microsoft.com/office/drawing/2014/main" id="{10BEED99-48C2-4BAF-BA1F-BC939AE56C77}"/>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a:extLst>
                  <a:ext uri="{FF2B5EF4-FFF2-40B4-BE49-F238E27FC236}">
                    <a16:creationId xmlns:a16="http://schemas.microsoft.com/office/drawing/2014/main" id="{44C4291F-A575-445E-8CC8-C8A2F380BC48}"/>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29">
              <a:extLst>
                <a:ext uri="{FF2B5EF4-FFF2-40B4-BE49-F238E27FC236}">
                  <a16:creationId xmlns:a16="http://schemas.microsoft.com/office/drawing/2014/main" id="{B042932A-F939-4A56-80BC-1929E6EAD9D8}"/>
                </a:ext>
              </a:extLst>
            </p:cNvPr>
            <p:cNvGrpSpPr/>
            <p:nvPr/>
          </p:nvGrpSpPr>
          <p:grpSpPr>
            <a:xfrm>
              <a:off x="8148196" y="3572114"/>
              <a:ext cx="1309980" cy="193545"/>
              <a:chOff x="7754591" y="2226647"/>
              <a:chExt cx="2597789" cy="221816"/>
            </a:xfrm>
          </p:grpSpPr>
          <p:sp>
            <p:nvSpPr>
              <p:cNvPr id="458" name="Rectangle 457">
                <a:extLst>
                  <a:ext uri="{FF2B5EF4-FFF2-40B4-BE49-F238E27FC236}">
                    <a16:creationId xmlns:a16="http://schemas.microsoft.com/office/drawing/2014/main" id="{ECA96D72-5BBB-414B-9B38-851A8C63E193}"/>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a:extLst>
                  <a:ext uri="{FF2B5EF4-FFF2-40B4-BE49-F238E27FC236}">
                    <a16:creationId xmlns:a16="http://schemas.microsoft.com/office/drawing/2014/main" id="{32056C73-960D-4F6B-B8B3-5D78B2DC2BCE}"/>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a:extLst>
                  <a:ext uri="{FF2B5EF4-FFF2-40B4-BE49-F238E27FC236}">
                    <a16:creationId xmlns:a16="http://schemas.microsoft.com/office/drawing/2014/main" id="{3FD2138D-FE60-45A6-9ED4-7A1C5CF6247C}"/>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a:extLst>
                  <a:ext uri="{FF2B5EF4-FFF2-40B4-BE49-F238E27FC236}">
                    <a16:creationId xmlns:a16="http://schemas.microsoft.com/office/drawing/2014/main" id="{58D8E6A5-CF39-4D99-AD8C-D4DBD7166802}"/>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a:extLst>
                  <a:ext uri="{FF2B5EF4-FFF2-40B4-BE49-F238E27FC236}">
                    <a16:creationId xmlns:a16="http://schemas.microsoft.com/office/drawing/2014/main" id="{D4F4E607-8297-463C-A294-2676F424057F}"/>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a:extLst>
                  <a:ext uri="{FF2B5EF4-FFF2-40B4-BE49-F238E27FC236}">
                    <a16:creationId xmlns:a16="http://schemas.microsoft.com/office/drawing/2014/main" id="{D925F9D1-7AA9-4A04-AEB9-5DDFFC3BE936}"/>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a:extLst>
                  <a:ext uri="{FF2B5EF4-FFF2-40B4-BE49-F238E27FC236}">
                    <a16:creationId xmlns:a16="http://schemas.microsoft.com/office/drawing/2014/main" id="{70E068A2-0CDD-4475-8AA8-79E1FEB48F2E}"/>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a:extLst>
                  <a:ext uri="{FF2B5EF4-FFF2-40B4-BE49-F238E27FC236}">
                    <a16:creationId xmlns:a16="http://schemas.microsoft.com/office/drawing/2014/main" id="{A9C4A6C0-D6D6-427F-8B7A-C142B905E7E8}"/>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a:extLst>
                  <a:ext uri="{FF2B5EF4-FFF2-40B4-BE49-F238E27FC236}">
                    <a16:creationId xmlns:a16="http://schemas.microsoft.com/office/drawing/2014/main" id="{86E46752-A95E-4A62-BECD-AAE61EA0F8D4}"/>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430">
              <a:extLst>
                <a:ext uri="{FF2B5EF4-FFF2-40B4-BE49-F238E27FC236}">
                  <a16:creationId xmlns:a16="http://schemas.microsoft.com/office/drawing/2014/main" id="{4832B4E8-E076-4DB9-8276-60DB3C92B1BE}"/>
                </a:ext>
              </a:extLst>
            </p:cNvPr>
            <p:cNvGrpSpPr/>
            <p:nvPr/>
          </p:nvGrpSpPr>
          <p:grpSpPr>
            <a:xfrm>
              <a:off x="8300596" y="3724514"/>
              <a:ext cx="1309980" cy="193545"/>
              <a:chOff x="7754591" y="2226647"/>
              <a:chExt cx="2597789" cy="221816"/>
            </a:xfrm>
          </p:grpSpPr>
          <p:sp>
            <p:nvSpPr>
              <p:cNvPr id="449" name="Rectangle 448">
                <a:extLst>
                  <a:ext uri="{FF2B5EF4-FFF2-40B4-BE49-F238E27FC236}">
                    <a16:creationId xmlns:a16="http://schemas.microsoft.com/office/drawing/2014/main" id="{A8394490-59B5-4AA5-B7EA-C9EB6D5C1931}"/>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a:extLst>
                  <a:ext uri="{FF2B5EF4-FFF2-40B4-BE49-F238E27FC236}">
                    <a16:creationId xmlns:a16="http://schemas.microsoft.com/office/drawing/2014/main" id="{314FE468-F857-4AB5-B3B4-4EFE7EB65AD8}"/>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a:extLst>
                  <a:ext uri="{FF2B5EF4-FFF2-40B4-BE49-F238E27FC236}">
                    <a16:creationId xmlns:a16="http://schemas.microsoft.com/office/drawing/2014/main" id="{D6F6ECD7-A7F1-4F11-B6C5-1E9E92A8B651}"/>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BE18EEF5-1E03-4DB9-87D5-8330BB8288D9}"/>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BC182C4A-A802-4B66-8B65-768C2BF1891C}"/>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A8BD4C8A-5FD1-4D01-AE39-39DB515D869A}"/>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a:extLst>
                  <a:ext uri="{FF2B5EF4-FFF2-40B4-BE49-F238E27FC236}">
                    <a16:creationId xmlns:a16="http://schemas.microsoft.com/office/drawing/2014/main" id="{5231478A-3DB8-4553-9016-0E88A7F2C74C}"/>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D48304EE-D882-4C9F-B585-31F255536843}"/>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a:extLst>
                  <a:ext uri="{FF2B5EF4-FFF2-40B4-BE49-F238E27FC236}">
                    <a16:creationId xmlns:a16="http://schemas.microsoft.com/office/drawing/2014/main" id="{48444EA2-7DA5-4DF6-9596-056ABD7D4F20}"/>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431">
              <a:extLst>
                <a:ext uri="{FF2B5EF4-FFF2-40B4-BE49-F238E27FC236}">
                  <a16:creationId xmlns:a16="http://schemas.microsoft.com/office/drawing/2014/main" id="{6ABABCDF-0BAD-43DE-9F16-0ADC66B50AF8}"/>
                </a:ext>
              </a:extLst>
            </p:cNvPr>
            <p:cNvGrpSpPr/>
            <p:nvPr/>
          </p:nvGrpSpPr>
          <p:grpSpPr>
            <a:xfrm>
              <a:off x="6741405" y="3364086"/>
              <a:ext cx="149600" cy="609600"/>
              <a:chOff x="5174618" y="4078754"/>
              <a:chExt cx="199794" cy="1010482"/>
            </a:xfrm>
          </p:grpSpPr>
          <p:cxnSp>
            <p:nvCxnSpPr>
              <p:cNvPr id="446" name="Straight Connector 445">
                <a:extLst>
                  <a:ext uri="{FF2B5EF4-FFF2-40B4-BE49-F238E27FC236}">
                    <a16:creationId xmlns:a16="http://schemas.microsoft.com/office/drawing/2014/main" id="{F8A3EDD7-FE3E-4B85-9B90-49C4B807B972}"/>
                  </a:ext>
                </a:extLst>
              </p:cNvPr>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ECB4509C-D9A5-4C52-B138-97CE6FA4F97F}"/>
                  </a:ext>
                </a:extLst>
              </p:cNvPr>
              <p:cNvCxnSpPr/>
              <p:nvPr/>
            </p:nvCxnSpPr>
            <p:spPr>
              <a:xfrm>
                <a:off x="5181054" y="508000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A5287566-4E47-438C-873C-6F547865BCEB}"/>
                  </a:ext>
                </a:extLst>
              </p:cNvPr>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3" name="Group 432">
              <a:extLst>
                <a:ext uri="{FF2B5EF4-FFF2-40B4-BE49-F238E27FC236}">
                  <a16:creationId xmlns:a16="http://schemas.microsoft.com/office/drawing/2014/main" id="{30AD04DD-E260-4364-98E6-CFC2173489CE}"/>
                </a:ext>
              </a:extLst>
            </p:cNvPr>
            <p:cNvGrpSpPr/>
            <p:nvPr/>
          </p:nvGrpSpPr>
          <p:grpSpPr>
            <a:xfrm rot="10800000">
              <a:off x="7155010" y="3358514"/>
              <a:ext cx="149198" cy="609600"/>
              <a:chOff x="5168719" y="4078754"/>
              <a:chExt cx="199257" cy="1010482"/>
            </a:xfrm>
          </p:grpSpPr>
          <p:cxnSp>
            <p:nvCxnSpPr>
              <p:cNvPr id="443" name="Straight Connector 442">
                <a:extLst>
                  <a:ext uri="{FF2B5EF4-FFF2-40B4-BE49-F238E27FC236}">
                    <a16:creationId xmlns:a16="http://schemas.microsoft.com/office/drawing/2014/main" id="{3087B8EA-B8DB-48CA-881E-226A90D18761}"/>
                  </a:ext>
                </a:extLst>
              </p:cNvPr>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FA3F5687-F616-46CD-AFD1-C2FBAE6BDC74}"/>
                  </a:ext>
                </a:extLst>
              </p:cNvPr>
              <p:cNvCxnSpPr/>
              <p:nvPr/>
            </p:nvCxnSpPr>
            <p:spPr>
              <a:xfrm>
                <a:off x="5168719" y="50646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DC1EAD32-61A8-446B-A754-8DFA465669D3}"/>
                  </a:ext>
                </a:extLst>
              </p:cNvPr>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4" name="Group 433">
              <a:extLst>
                <a:ext uri="{FF2B5EF4-FFF2-40B4-BE49-F238E27FC236}">
                  <a16:creationId xmlns:a16="http://schemas.microsoft.com/office/drawing/2014/main" id="{89F8F715-6E2E-4ADB-984D-D8F7CC4F3A0A}"/>
                </a:ext>
              </a:extLst>
            </p:cNvPr>
            <p:cNvGrpSpPr/>
            <p:nvPr/>
          </p:nvGrpSpPr>
          <p:grpSpPr>
            <a:xfrm>
              <a:off x="7953896" y="3339560"/>
              <a:ext cx="174737" cy="456828"/>
              <a:chOff x="5174618" y="4078754"/>
              <a:chExt cx="199794" cy="1010482"/>
            </a:xfrm>
          </p:grpSpPr>
          <p:cxnSp>
            <p:nvCxnSpPr>
              <p:cNvPr id="440" name="Straight Connector 439">
                <a:extLst>
                  <a:ext uri="{FF2B5EF4-FFF2-40B4-BE49-F238E27FC236}">
                    <a16:creationId xmlns:a16="http://schemas.microsoft.com/office/drawing/2014/main" id="{8F0118A8-4A5D-4B33-86BD-E44686E9D125}"/>
                  </a:ext>
                </a:extLst>
              </p:cNvPr>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DECAFD0F-2091-431D-9817-8CA9444E921B}"/>
                  </a:ext>
                </a:extLst>
              </p:cNvPr>
              <p:cNvCxnSpPr/>
              <p:nvPr/>
            </p:nvCxnSpPr>
            <p:spPr>
              <a:xfrm>
                <a:off x="5181054" y="508000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D2F35EBE-0C40-4933-9308-C830ED3BCF21}"/>
                  </a:ext>
                </a:extLst>
              </p:cNvPr>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5" name="Group 434">
              <a:extLst>
                <a:ext uri="{FF2B5EF4-FFF2-40B4-BE49-F238E27FC236}">
                  <a16:creationId xmlns:a16="http://schemas.microsoft.com/office/drawing/2014/main" id="{75FC8E56-5990-41CC-AB13-CF66AD119990}"/>
                </a:ext>
              </a:extLst>
            </p:cNvPr>
            <p:cNvGrpSpPr/>
            <p:nvPr/>
          </p:nvGrpSpPr>
          <p:grpSpPr>
            <a:xfrm rot="10800000">
              <a:off x="9189040" y="3334394"/>
              <a:ext cx="174267" cy="456828"/>
              <a:chOff x="5168719" y="4078754"/>
              <a:chExt cx="199257" cy="1010482"/>
            </a:xfrm>
          </p:grpSpPr>
          <p:cxnSp>
            <p:nvCxnSpPr>
              <p:cNvPr id="437" name="Straight Connector 436">
                <a:extLst>
                  <a:ext uri="{FF2B5EF4-FFF2-40B4-BE49-F238E27FC236}">
                    <a16:creationId xmlns:a16="http://schemas.microsoft.com/office/drawing/2014/main" id="{4C9DDC03-899E-41F0-B299-DAFDE07BBD5A}"/>
                  </a:ext>
                </a:extLst>
              </p:cNvPr>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8429395E-20AD-4702-AACD-5C77BB450141}"/>
                  </a:ext>
                </a:extLst>
              </p:cNvPr>
              <p:cNvCxnSpPr/>
              <p:nvPr/>
            </p:nvCxnSpPr>
            <p:spPr>
              <a:xfrm>
                <a:off x="5168719" y="50646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2645EEBD-FC72-40B4-81E0-B22C6D0D6225}"/>
                  </a:ext>
                </a:extLst>
              </p:cNvPr>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6" name="TextBox 435">
              <a:extLst>
                <a:ext uri="{FF2B5EF4-FFF2-40B4-BE49-F238E27FC236}">
                  <a16:creationId xmlns:a16="http://schemas.microsoft.com/office/drawing/2014/main" id="{F39487E1-6AE1-470A-81F4-7E78026280B0}"/>
                </a:ext>
              </a:extLst>
            </p:cNvPr>
            <p:cNvSpPr txBox="1"/>
            <p:nvPr/>
          </p:nvSpPr>
          <p:spPr>
            <a:xfrm>
              <a:off x="6699832" y="3044446"/>
              <a:ext cx="768089" cy="369332"/>
            </a:xfrm>
            <a:prstGeom prst="rect">
              <a:avLst/>
            </a:prstGeom>
            <a:noFill/>
          </p:spPr>
          <p:txBody>
            <a:bodyPr wrap="square" rtlCol="0">
              <a:spAutoFit/>
            </a:bodyPr>
            <a:lstStyle/>
            <a:p>
              <a:r>
                <a:rPr lang="en-US" i="1" dirty="0">
                  <a:solidFill>
                    <a:srgbClr val="FF0000"/>
                  </a:solidFill>
                  <a:latin typeface="Helvetica" panose="020B0604020202020204" pitchFamily="34" charset="0"/>
                  <a:cs typeface="Helvetica" panose="020B0604020202020204" pitchFamily="34" charset="0"/>
                </a:rPr>
                <a:t>label</a:t>
              </a:r>
            </a:p>
          </p:txBody>
        </p:sp>
      </p:grpSp>
      <p:grpSp>
        <p:nvGrpSpPr>
          <p:cNvPr id="301" name="Group 300">
            <a:extLst>
              <a:ext uri="{FF2B5EF4-FFF2-40B4-BE49-F238E27FC236}">
                <a16:creationId xmlns:a16="http://schemas.microsoft.com/office/drawing/2014/main" id="{53F7C71B-5E4C-4156-8B73-BE85A5393532}"/>
              </a:ext>
            </a:extLst>
          </p:cNvPr>
          <p:cNvGrpSpPr/>
          <p:nvPr/>
        </p:nvGrpSpPr>
        <p:grpSpPr>
          <a:xfrm>
            <a:off x="2635880" y="1118703"/>
            <a:ext cx="3848173" cy="1661132"/>
            <a:chOff x="2161750" y="1017105"/>
            <a:chExt cx="3848173" cy="1661132"/>
          </a:xfrm>
        </p:grpSpPr>
        <p:grpSp>
          <p:nvGrpSpPr>
            <p:cNvPr id="236" name="Group 235">
              <a:extLst>
                <a:ext uri="{FF2B5EF4-FFF2-40B4-BE49-F238E27FC236}">
                  <a16:creationId xmlns:a16="http://schemas.microsoft.com/office/drawing/2014/main" id="{6BBCA7C4-EB5F-4E88-AE08-0CC78BAE4718}"/>
                </a:ext>
              </a:extLst>
            </p:cNvPr>
            <p:cNvGrpSpPr/>
            <p:nvPr/>
          </p:nvGrpSpPr>
          <p:grpSpPr>
            <a:xfrm>
              <a:off x="2512119" y="1017105"/>
              <a:ext cx="3497804" cy="1661132"/>
              <a:chOff x="4659598" y="4256706"/>
              <a:chExt cx="3518632" cy="2133600"/>
            </a:xfrm>
          </p:grpSpPr>
          <p:grpSp>
            <p:nvGrpSpPr>
              <p:cNvPr id="235" name="Group 234">
                <a:extLst>
                  <a:ext uri="{FF2B5EF4-FFF2-40B4-BE49-F238E27FC236}">
                    <a16:creationId xmlns:a16="http://schemas.microsoft.com/office/drawing/2014/main" id="{4B72DDF7-6A12-4635-B0DE-123AC31DC888}"/>
                  </a:ext>
                </a:extLst>
              </p:cNvPr>
              <p:cNvGrpSpPr/>
              <p:nvPr/>
            </p:nvGrpSpPr>
            <p:grpSpPr>
              <a:xfrm>
                <a:off x="4659598" y="4256706"/>
                <a:ext cx="3518632" cy="2133600"/>
                <a:chOff x="4659598" y="4256706"/>
                <a:chExt cx="3518632" cy="2133600"/>
              </a:xfrm>
            </p:grpSpPr>
            <p:sp>
              <p:nvSpPr>
                <p:cNvPr id="222" name="TextBox 221">
                  <a:extLst>
                    <a:ext uri="{FF2B5EF4-FFF2-40B4-BE49-F238E27FC236}">
                      <a16:creationId xmlns:a16="http://schemas.microsoft.com/office/drawing/2014/main" id="{ED585C8A-E976-4538-B64D-278C4021E143}"/>
                    </a:ext>
                  </a:extLst>
                </p:cNvPr>
                <p:cNvSpPr txBox="1"/>
                <p:nvPr/>
              </p:nvSpPr>
              <p:spPr>
                <a:xfrm>
                  <a:off x="5810541" y="4280561"/>
                  <a:ext cx="2367689"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Shuffling</a:t>
                  </a:r>
                </a:p>
              </p:txBody>
            </p:sp>
            <p:sp>
              <p:nvSpPr>
                <p:cNvPr id="256" name="Rectangle 255">
                  <a:extLst>
                    <a:ext uri="{FF2B5EF4-FFF2-40B4-BE49-F238E27FC236}">
                      <a16:creationId xmlns:a16="http://schemas.microsoft.com/office/drawing/2014/main" id="{2DD406A9-264E-4EDC-B423-12F6573CA938}"/>
                    </a:ext>
                  </a:extLst>
                </p:cNvPr>
                <p:cNvSpPr/>
                <p:nvPr/>
              </p:nvSpPr>
              <p:spPr>
                <a:xfrm>
                  <a:off x="4659598" y="4256706"/>
                  <a:ext cx="3270562" cy="21336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A712A492-B233-40BC-A51D-A58B26A6AD53}"/>
                    </a:ext>
                  </a:extLst>
                </p:cNvPr>
                <p:cNvCxnSpPr>
                  <a:stCxn id="256" idx="0"/>
                  <a:endCxn id="256" idx="2"/>
                </p:cNvCxnSpPr>
                <p:nvPr/>
              </p:nvCxnSpPr>
              <p:spPr>
                <a:xfrm>
                  <a:off x="6294879" y="4256706"/>
                  <a:ext cx="0" cy="2133600"/>
                </a:xfrm>
                <a:prstGeom prst="line">
                  <a:avLst/>
                </a:prstGeom>
                <a:ln>
                  <a:solidFill>
                    <a:srgbClr val="004070"/>
                  </a:solidFill>
                </a:ln>
              </p:spPr>
              <p:style>
                <a:lnRef idx="2">
                  <a:schemeClr val="accent1"/>
                </a:lnRef>
                <a:fillRef idx="0">
                  <a:schemeClr val="accent1"/>
                </a:fillRef>
                <a:effectRef idx="1">
                  <a:schemeClr val="accent1"/>
                </a:effectRef>
                <a:fontRef idx="minor">
                  <a:schemeClr val="tx1"/>
                </a:fontRef>
              </p:style>
            </p:cxnSp>
          </p:grpSp>
          <p:grpSp>
            <p:nvGrpSpPr>
              <p:cNvPr id="233" name="Group 232">
                <a:extLst>
                  <a:ext uri="{FF2B5EF4-FFF2-40B4-BE49-F238E27FC236}">
                    <a16:creationId xmlns:a16="http://schemas.microsoft.com/office/drawing/2014/main" id="{2063E882-9D8D-46CF-8A85-484B2537683E}"/>
                  </a:ext>
                </a:extLst>
              </p:cNvPr>
              <p:cNvGrpSpPr/>
              <p:nvPr/>
            </p:nvGrpSpPr>
            <p:grpSpPr>
              <a:xfrm>
                <a:off x="6546612" y="5151859"/>
                <a:ext cx="1087138" cy="784481"/>
                <a:chOff x="6546612" y="5151859"/>
                <a:chExt cx="1087138" cy="784481"/>
              </a:xfrm>
            </p:grpSpPr>
            <p:cxnSp>
              <p:nvCxnSpPr>
                <p:cNvPr id="206" name="Connector: Curved 205">
                  <a:extLst>
                    <a:ext uri="{FF2B5EF4-FFF2-40B4-BE49-F238E27FC236}">
                      <a16:creationId xmlns:a16="http://schemas.microsoft.com/office/drawing/2014/main" id="{F67ABCED-BD3B-43B7-883E-5A8D035C19A7}"/>
                    </a:ext>
                  </a:extLst>
                </p:cNvPr>
                <p:cNvCxnSpPr>
                  <a:cxnSpLocks/>
                </p:cNvCxnSpPr>
                <p:nvPr/>
              </p:nvCxnSpPr>
              <p:spPr>
                <a:xfrm flipV="1">
                  <a:off x="6559132" y="5151860"/>
                  <a:ext cx="1032231" cy="784480"/>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5" name="Connector: Curved 214">
                  <a:extLst>
                    <a:ext uri="{FF2B5EF4-FFF2-40B4-BE49-F238E27FC236}">
                      <a16:creationId xmlns:a16="http://schemas.microsoft.com/office/drawing/2014/main" id="{C181E0FD-7984-4AB2-B7F3-EEDEFE873A75}"/>
                    </a:ext>
                  </a:extLst>
                </p:cNvPr>
                <p:cNvCxnSpPr>
                  <a:cxnSpLocks/>
                </p:cNvCxnSpPr>
                <p:nvPr/>
              </p:nvCxnSpPr>
              <p:spPr>
                <a:xfrm>
                  <a:off x="6546612" y="5151859"/>
                  <a:ext cx="1087138" cy="763222"/>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34" name="Group 233">
                <a:extLst>
                  <a:ext uri="{FF2B5EF4-FFF2-40B4-BE49-F238E27FC236}">
                    <a16:creationId xmlns:a16="http://schemas.microsoft.com/office/drawing/2014/main" id="{654E80C9-AACF-42DF-89A1-C7F23C251B8C}"/>
                  </a:ext>
                </a:extLst>
              </p:cNvPr>
              <p:cNvGrpSpPr/>
              <p:nvPr/>
            </p:nvGrpSpPr>
            <p:grpSpPr>
              <a:xfrm>
                <a:off x="4925148" y="5151860"/>
                <a:ext cx="1070404" cy="750881"/>
                <a:chOff x="4925148" y="5151860"/>
                <a:chExt cx="1070404" cy="750881"/>
              </a:xfrm>
            </p:grpSpPr>
            <p:cxnSp>
              <p:nvCxnSpPr>
                <p:cNvPr id="232" name="Straight Arrow Connector 231">
                  <a:extLst>
                    <a:ext uri="{FF2B5EF4-FFF2-40B4-BE49-F238E27FC236}">
                      <a16:creationId xmlns:a16="http://schemas.microsoft.com/office/drawing/2014/main" id="{5120E094-7D12-48ED-8073-C1598652993E}"/>
                    </a:ext>
                  </a:extLst>
                </p:cNvPr>
                <p:cNvCxnSpPr/>
                <p:nvPr/>
              </p:nvCxnSpPr>
              <p:spPr>
                <a:xfrm>
                  <a:off x="4925148" y="5151860"/>
                  <a:ext cx="106574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2" name="Straight Arrow Connector 281">
                  <a:extLst>
                    <a:ext uri="{FF2B5EF4-FFF2-40B4-BE49-F238E27FC236}">
                      <a16:creationId xmlns:a16="http://schemas.microsoft.com/office/drawing/2014/main" id="{E4B4C3DA-242B-4989-BC40-850483CC6036}"/>
                    </a:ext>
                  </a:extLst>
                </p:cNvPr>
                <p:cNvCxnSpPr/>
                <p:nvPr/>
              </p:nvCxnSpPr>
              <p:spPr>
                <a:xfrm>
                  <a:off x="4929803" y="5902741"/>
                  <a:ext cx="106574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sp>
          <p:nvSpPr>
            <p:cNvPr id="289" name="TextBox 288">
              <a:extLst>
                <a:ext uri="{FF2B5EF4-FFF2-40B4-BE49-F238E27FC236}">
                  <a16:creationId xmlns:a16="http://schemas.microsoft.com/office/drawing/2014/main" id="{D3E71D11-5AB5-4A45-B837-45ACA2A9E039}"/>
                </a:ext>
              </a:extLst>
            </p:cNvPr>
            <p:cNvSpPr txBox="1"/>
            <p:nvPr/>
          </p:nvSpPr>
          <p:spPr>
            <a:xfrm>
              <a:off x="2161750" y="1035678"/>
              <a:ext cx="2367689"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No Shuffling</a:t>
              </a:r>
            </a:p>
          </p:txBody>
        </p:sp>
      </p:grpSp>
      <p:grpSp>
        <p:nvGrpSpPr>
          <p:cNvPr id="361" name="Group 360">
            <a:extLst>
              <a:ext uri="{FF2B5EF4-FFF2-40B4-BE49-F238E27FC236}">
                <a16:creationId xmlns:a16="http://schemas.microsoft.com/office/drawing/2014/main" id="{6B10B0DB-6861-463D-9405-0F07F3B808EC}"/>
              </a:ext>
            </a:extLst>
          </p:cNvPr>
          <p:cNvGrpSpPr/>
          <p:nvPr/>
        </p:nvGrpSpPr>
        <p:grpSpPr>
          <a:xfrm>
            <a:off x="6432820" y="990358"/>
            <a:ext cx="1311210" cy="926629"/>
            <a:chOff x="1379764" y="650681"/>
            <a:chExt cx="1665515" cy="1575706"/>
          </a:xfrm>
        </p:grpSpPr>
        <p:sp>
          <p:nvSpPr>
            <p:cNvPr id="362" name="Flowchart: Magnetic Disk 361">
              <a:extLst>
                <a:ext uri="{FF2B5EF4-FFF2-40B4-BE49-F238E27FC236}">
                  <a16:creationId xmlns:a16="http://schemas.microsoft.com/office/drawing/2014/main" id="{ADE7D2E2-53DC-4D31-9392-6BF388924E75}"/>
                </a:ext>
              </a:extLst>
            </p:cNvPr>
            <p:cNvSpPr/>
            <p:nvPr/>
          </p:nvSpPr>
          <p:spPr>
            <a:xfrm>
              <a:off x="1379764" y="650681"/>
              <a:ext cx="1665515" cy="1575706"/>
            </a:xfrm>
            <a:prstGeom prst="flowChartMagneticDisk">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Helvetica" panose="020B0604020202020204" pitchFamily="34" charset="0"/>
                  <a:cs typeface="Helvetica" panose="020B0604020202020204" pitchFamily="34" charset="0"/>
                </a:rPr>
                <a:t>Evaluation Set</a:t>
              </a:r>
            </a:p>
          </p:txBody>
        </p:sp>
        <p:sp>
          <p:nvSpPr>
            <p:cNvPr id="363" name="Oval 362">
              <a:extLst>
                <a:ext uri="{FF2B5EF4-FFF2-40B4-BE49-F238E27FC236}">
                  <a16:creationId xmlns:a16="http://schemas.microsoft.com/office/drawing/2014/main" id="{3C3D22BB-7D9B-4925-9BC1-68A248F3D842}"/>
                </a:ext>
              </a:extLst>
            </p:cNvPr>
            <p:cNvSpPr/>
            <p:nvPr/>
          </p:nvSpPr>
          <p:spPr>
            <a:xfrm>
              <a:off x="1379764" y="685803"/>
              <a:ext cx="1665515" cy="5143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5" name="Group 364">
            <a:extLst>
              <a:ext uri="{FF2B5EF4-FFF2-40B4-BE49-F238E27FC236}">
                <a16:creationId xmlns:a16="http://schemas.microsoft.com/office/drawing/2014/main" id="{CCD0D0D4-D1AA-43E9-A362-424AAF95630D}"/>
              </a:ext>
            </a:extLst>
          </p:cNvPr>
          <p:cNvGrpSpPr/>
          <p:nvPr/>
        </p:nvGrpSpPr>
        <p:grpSpPr>
          <a:xfrm>
            <a:off x="6427288" y="1973357"/>
            <a:ext cx="1311210" cy="926629"/>
            <a:chOff x="1379764" y="685801"/>
            <a:chExt cx="1665515" cy="1575706"/>
          </a:xfrm>
        </p:grpSpPr>
        <p:sp>
          <p:nvSpPr>
            <p:cNvPr id="366" name="Flowchart: Magnetic Disk 365">
              <a:extLst>
                <a:ext uri="{FF2B5EF4-FFF2-40B4-BE49-F238E27FC236}">
                  <a16:creationId xmlns:a16="http://schemas.microsoft.com/office/drawing/2014/main" id="{76095812-22B2-43CD-910D-DE9237B556CF}"/>
                </a:ext>
              </a:extLst>
            </p:cNvPr>
            <p:cNvSpPr/>
            <p:nvPr/>
          </p:nvSpPr>
          <p:spPr>
            <a:xfrm>
              <a:off x="1379764" y="685801"/>
              <a:ext cx="1665515" cy="1575706"/>
            </a:xfrm>
            <a:prstGeom prst="flowChartMagneticDisk">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Helvetica" panose="020B0604020202020204" pitchFamily="34" charset="0"/>
                  <a:cs typeface="Helvetica" panose="020B0604020202020204" pitchFamily="34" charset="0"/>
                </a:rPr>
                <a:t>Training Set</a:t>
              </a:r>
            </a:p>
          </p:txBody>
        </p:sp>
        <p:sp>
          <p:nvSpPr>
            <p:cNvPr id="367" name="Oval 366">
              <a:extLst>
                <a:ext uri="{FF2B5EF4-FFF2-40B4-BE49-F238E27FC236}">
                  <a16:creationId xmlns:a16="http://schemas.microsoft.com/office/drawing/2014/main" id="{3BDEB303-BD54-4880-9A45-A4B2F215D023}"/>
                </a:ext>
              </a:extLst>
            </p:cNvPr>
            <p:cNvSpPr/>
            <p:nvPr/>
          </p:nvSpPr>
          <p:spPr>
            <a:xfrm>
              <a:off x="1379764" y="685803"/>
              <a:ext cx="1665515" cy="5143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85" name="Elbow Connector 235">
            <a:extLst>
              <a:ext uri="{FF2B5EF4-FFF2-40B4-BE49-F238E27FC236}">
                <a16:creationId xmlns:a16="http://schemas.microsoft.com/office/drawing/2014/main" id="{419FC28D-2A20-42BC-8FAF-DBADC33CFD76}"/>
              </a:ext>
            </a:extLst>
          </p:cNvPr>
          <p:cNvCxnSpPr>
            <a:cxnSpLocks/>
          </p:cNvCxnSpPr>
          <p:nvPr/>
        </p:nvCxnSpPr>
        <p:spPr>
          <a:xfrm rot="10800000" flipV="1">
            <a:off x="6843953" y="2530853"/>
            <a:ext cx="913264" cy="772676"/>
          </a:xfrm>
          <a:prstGeom prst="bentConnector3">
            <a:avLst>
              <a:gd name="adj1" fmla="val -45149"/>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2" name="Straight Arrow Connector 481">
            <a:extLst>
              <a:ext uri="{FF2B5EF4-FFF2-40B4-BE49-F238E27FC236}">
                <a16:creationId xmlns:a16="http://schemas.microsoft.com/office/drawing/2014/main" id="{2CFFB5EA-8128-427F-BAD3-A8E8B80A98B2}"/>
              </a:ext>
            </a:extLst>
          </p:cNvPr>
          <p:cNvCxnSpPr>
            <a:cxnSpLocks/>
          </p:cNvCxnSpPr>
          <p:nvPr/>
        </p:nvCxnSpPr>
        <p:spPr>
          <a:xfrm flipV="1">
            <a:off x="6223068" y="2697876"/>
            <a:ext cx="515785" cy="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3" name="Straight Arrow Connector 482">
            <a:extLst>
              <a:ext uri="{FF2B5EF4-FFF2-40B4-BE49-F238E27FC236}">
                <a16:creationId xmlns:a16="http://schemas.microsoft.com/office/drawing/2014/main" id="{BDBE19B9-EAEF-485E-B341-EF96E50CDF7B}"/>
              </a:ext>
            </a:extLst>
          </p:cNvPr>
          <p:cNvCxnSpPr>
            <a:cxnSpLocks/>
          </p:cNvCxnSpPr>
          <p:nvPr/>
        </p:nvCxnSpPr>
        <p:spPr>
          <a:xfrm>
            <a:off x="6254472" y="1697566"/>
            <a:ext cx="505958"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Elbow Connector 235">
            <a:extLst>
              <a:ext uri="{FF2B5EF4-FFF2-40B4-BE49-F238E27FC236}">
                <a16:creationId xmlns:a16="http://schemas.microsoft.com/office/drawing/2014/main" id="{90D38DA0-1432-4039-98E7-5295064AAFDE}"/>
              </a:ext>
            </a:extLst>
          </p:cNvPr>
          <p:cNvCxnSpPr>
            <a:cxnSpLocks/>
            <a:stCxn id="362" idx="4"/>
          </p:cNvCxnSpPr>
          <p:nvPr/>
        </p:nvCxnSpPr>
        <p:spPr>
          <a:xfrm flipH="1">
            <a:off x="3853312" y="1453673"/>
            <a:ext cx="3890718" cy="4405298"/>
          </a:xfrm>
          <a:prstGeom prst="bentConnector4">
            <a:avLst>
              <a:gd name="adj1" fmla="val -15927"/>
              <a:gd name="adj2" fmla="val 100297"/>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2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Preliminary Experiments</a:t>
            </a:r>
          </a:p>
        </p:txBody>
      </p:sp>
      <p:sp>
        <p:nvSpPr>
          <p:cNvPr id="3" name="Content Placeholder 2"/>
          <p:cNvSpPr>
            <a:spLocks noGrp="1"/>
          </p:cNvSpPr>
          <p:nvPr>
            <p:ph idx="1"/>
          </p:nvPr>
        </p:nvSpPr>
        <p:spPr>
          <a:xfrm>
            <a:off x="196516" y="520505"/>
            <a:ext cx="8686800" cy="5838092"/>
          </a:xfrm>
        </p:spPr>
        <p:txBody>
          <a:bodyPr lIns="0" tIns="0" rIns="0" bIns="0"/>
          <a:lstStyle/>
          <a:p>
            <a:pPr marL="228600" indent="-228600">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Approach 1: Initialize training of our existing seizure detection system:</a:t>
            </a:r>
          </a:p>
          <a:p>
            <a:pPr marL="628650" lvl="1">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Model is trained using all three 10-second sample sets: seizure slowing, and background</a:t>
            </a:r>
          </a:p>
          <a:p>
            <a:pPr marL="1028700" lvl="2">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System failed to train (sensitivity = 0%).</a:t>
            </a:r>
          </a:p>
          <a:p>
            <a:pPr marL="1028700" lvl="2">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False alarms on slowing events are caused by a failure in training to differentiate between slowing and seizure events.</a:t>
            </a:r>
          </a:p>
          <a:p>
            <a:pPr marL="228600" indent="-228600">
              <a:spcBef>
                <a:spcPts val="60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Approach 2: CNN trained with and evaluated on the slowing corpus in a closed-loop experiment</a:t>
            </a:r>
          </a:p>
          <a:p>
            <a:pPr marL="1028700" lvl="2">
              <a:spcBef>
                <a:spcPts val="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Initially 25% error rate</a:t>
            </a:r>
          </a:p>
          <a:p>
            <a:pPr marL="1028700" lvl="2">
              <a:spcBef>
                <a:spcPts val="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Preserve drop out layers in only first and second layers of the CNN: 20% error rate. </a:t>
            </a:r>
          </a:p>
          <a:p>
            <a:pPr marL="1028700" lvl="2">
              <a:spcBef>
                <a:spcPts val="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Remove all drop out layers: 0% error rate. </a:t>
            </a:r>
          </a:p>
          <a:p>
            <a:pPr marL="228600" indent="-228600">
              <a:spcBef>
                <a:spcPts val="60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Approach 3:</a:t>
            </a:r>
          </a:p>
          <a:p>
            <a:pPr marL="0" indent="0">
              <a:spcBef>
                <a:spcPts val="0"/>
              </a:spcBef>
              <a:spcAft>
                <a:spcPts val="1200"/>
              </a:spcAft>
              <a:buNone/>
            </a:pPr>
            <a:endParaRPr lang="en-US" sz="1800" b="1" dirty="0">
              <a:latin typeface="Arial" panose="020B0604020202020204" pitchFamily="34" charset="0"/>
              <a:cs typeface="Arial" panose="020B0604020202020204" pitchFamily="34" charset="0"/>
            </a:endParaRPr>
          </a:p>
          <a:p>
            <a:pPr marL="0" indent="0">
              <a:spcBef>
                <a:spcPts val="0"/>
              </a:spcBef>
              <a:spcAft>
                <a:spcPts val="1200"/>
              </a:spcAft>
              <a:buNone/>
            </a:pPr>
            <a:endParaRPr lang="en-US" sz="1800" b="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80B520A7-08D6-4227-A6BF-320B396ED0F7}"/>
              </a:ext>
            </a:extLst>
          </p:cNvPr>
          <p:cNvGraphicFramePr>
            <a:graphicFrameLocks noGrp="1"/>
          </p:cNvGraphicFramePr>
          <p:nvPr>
            <p:extLst>
              <p:ext uri="{D42A27DB-BD31-4B8C-83A1-F6EECF244321}">
                <p14:modId xmlns:p14="http://schemas.microsoft.com/office/powerpoint/2010/main" val="580423064"/>
              </p:ext>
            </p:extLst>
          </p:nvPr>
        </p:nvGraphicFramePr>
        <p:xfrm>
          <a:off x="1107322" y="4887625"/>
          <a:ext cx="6929355" cy="1583514"/>
        </p:xfrm>
        <a:graphic>
          <a:graphicData uri="http://schemas.openxmlformats.org/drawingml/2006/table">
            <a:tbl>
              <a:tblPr firstRow="1" firstCol="1" bandRow="1"/>
              <a:tblGrid>
                <a:gridCol w="1228027">
                  <a:extLst>
                    <a:ext uri="{9D8B030D-6E8A-4147-A177-3AD203B41FA5}">
                      <a16:colId xmlns:a16="http://schemas.microsoft.com/office/drawing/2014/main" val="1996571196"/>
                    </a:ext>
                  </a:extLst>
                </a:gridCol>
                <a:gridCol w="967489">
                  <a:extLst>
                    <a:ext uri="{9D8B030D-6E8A-4147-A177-3AD203B41FA5}">
                      <a16:colId xmlns:a16="http://schemas.microsoft.com/office/drawing/2014/main" val="1821505100"/>
                    </a:ext>
                  </a:extLst>
                </a:gridCol>
                <a:gridCol w="967489">
                  <a:extLst>
                    <a:ext uri="{9D8B030D-6E8A-4147-A177-3AD203B41FA5}">
                      <a16:colId xmlns:a16="http://schemas.microsoft.com/office/drawing/2014/main" val="3915069759"/>
                    </a:ext>
                  </a:extLst>
                </a:gridCol>
                <a:gridCol w="915686">
                  <a:extLst>
                    <a:ext uri="{9D8B030D-6E8A-4147-A177-3AD203B41FA5}">
                      <a16:colId xmlns:a16="http://schemas.microsoft.com/office/drawing/2014/main" val="1510371045"/>
                    </a:ext>
                  </a:extLst>
                </a:gridCol>
                <a:gridCol w="967489">
                  <a:extLst>
                    <a:ext uri="{9D8B030D-6E8A-4147-A177-3AD203B41FA5}">
                      <a16:colId xmlns:a16="http://schemas.microsoft.com/office/drawing/2014/main" val="1473977175"/>
                    </a:ext>
                  </a:extLst>
                </a:gridCol>
                <a:gridCol w="915686">
                  <a:extLst>
                    <a:ext uri="{9D8B030D-6E8A-4147-A177-3AD203B41FA5}">
                      <a16:colId xmlns:a16="http://schemas.microsoft.com/office/drawing/2014/main" val="1395776368"/>
                    </a:ext>
                  </a:extLst>
                </a:gridCol>
                <a:gridCol w="967489">
                  <a:extLst>
                    <a:ext uri="{9D8B030D-6E8A-4147-A177-3AD203B41FA5}">
                      <a16:colId xmlns:a16="http://schemas.microsoft.com/office/drawing/2014/main" val="906342438"/>
                    </a:ext>
                  </a:extLst>
                </a:gridCol>
              </a:tblGrid>
              <a:tr h="211240">
                <a:tc rowSpan="3">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Feature</a:t>
                      </a:r>
                      <a:endParaRPr lang="en-US" sz="1800" b="1" dirty="0">
                        <a:effectLst/>
                        <a:latin typeface="Arial" charset="0"/>
                        <a:ea typeface="Arial" charset="0"/>
                        <a:cs typeface="Arial"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Shuffling</a:t>
                      </a:r>
                      <a:endParaRPr lang="en-US" sz="1800" b="1" dirty="0">
                        <a:effectLst/>
                        <a:latin typeface="Arial" charset="0"/>
                        <a:ea typeface="Arial" charset="0"/>
                        <a:cs typeface="Arial"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No Shuffling</a:t>
                      </a:r>
                      <a:endParaRPr lang="en-US" sz="1800" b="1" dirty="0">
                        <a:effectLst/>
                        <a:latin typeface="Arial" charset="0"/>
                        <a:ea typeface="Arial" charset="0"/>
                        <a:cs typeface="Arial"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3970108"/>
                  </a:ext>
                </a:extLst>
              </a:tr>
              <a:tr h="225910">
                <a:tc vMerge="1">
                  <a:txBody>
                    <a:bodyPr/>
                    <a:lstStyle/>
                    <a:p>
                      <a:endParaRPr lang="en-US"/>
                    </a:p>
                  </a:txBody>
                  <a:tcPr/>
                </a:tc>
                <a:tc gridSpan="2">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2-Way</a:t>
                      </a:r>
                      <a:endParaRPr lang="en-US" sz="1800" b="1" dirty="0">
                        <a:effectLst/>
                        <a:latin typeface="Arial" charset="0"/>
                        <a:ea typeface="Arial" charset="0"/>
                        <a:cs typeface="Arial"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rowSpan="2">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3-way</a:t>
                      </a:r>
                      <a:endParaRPr lang="en-US" sz="1800" b="1" dirty="0">
                        <a:effectLst/>
                        <a:latin typeface="Arial" charset="0"/>
                        <a:ea typeface="Arial" charset="0"/>
                        <a:cs typeface="Arial"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2-Way</a:t>
                      </a:r>
                      <a:endParaRPr lang="en-US" sz="1800" b="1" dirty="0">
                        <a:effectLst/>
                        <a:latin typeface="Arial" charset="0"/>
                        <a:ea typeface="Arial" charset="0"/>
                        <a:cs typeface="Arial"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rowSpan="2">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3-way</a:t>
                      </a:r>
                      <a:endParaRPr lang="en-US" sz="1800" b="1" dirty="0">
                        <a:effectLst/>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36421961"/>
                  </a:ext>
                </a:extLst>
              </a:tr>
              <a:tr h="249337">
                <a:tc vMerge="1">
                  <a:txBody>
                    <a:bodyPr/>
                    <a:lstStyle/>
                    <a:p>
                      <a:endParaRPr lang="en-US"/>
                    </a:p>
                  </a:txBody>
                  <a:tcPr/>
                </a:tc>
                <a:tc>
                  <a:txBody>
                    <a:bodyPr/>
                    <a:lstStyle/>
                    <a:p>
                      <a:pPr marL="0" marR="0" algn="ctr">
                        <a:lnSpc>
                          <a:spcPct val="107000"/>
                        </a:lnSpc>
                        <a:spcBef>
                          <a:spcPts val="0"/>
                        </a:spcBef>
                        <a:spcAft>
                          <a:spcPts val="0"/>
                        </a:spcAft>
                      </a:pPr>
                      <a:r>
                        <a:rPr lang="en-US" sz="1800" b="1">
                          <a:solidFill>
                            <a:srgbClr val="000000"/>
                          </a:solidFill>
                          <a:effectLst/>
                          <a:latin typeface="Arial" charset="0"/>
                          <a:ea typeface="Arial" charset="0"/>
                          <a:cs typeface="Arial" charset="0"/>
                        </a:rPr>
                        <a:t>- slow</a:t>
                      </a:r>
                      <a:endParaRPr lang="en-US" sz="1800" b="1">
                        <a:effectLst/>
                        <a:latin typeface="Arial" charset="0"/>
                        <a:ea typeface="Arial" charset="0"/>
                        <a:cs typeface="Arial"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800" b="1" dirty="0">
                          <a:solidFill>
                            <a:srgbClr val="000000"/>
                          </a:solidFill>
                          <a:effectLst/>
                          <a:latin typeface="Arial" charset="0"/>
                          <a:ea typeface="Arial" charset="0"/>
                          <a:cs typeface="Arial" charset="0"/>
                        </a:rPr>
                        <a:t>+ slow</a:t>
                      </a:r>
                      <a:endParaRPr lang="en-US" sz="1800" b="1" dirty="0">
                        <a:latin typeface="Arial" charset="0"/>
                        <a:ea typeface="Arial" charset="0"/>
                        <a:cs typeface="Arial"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 slow</a:t>
                      </a:r>
                      <a:endParaRPr lang="en-US" sz="1800" b="1" dirty="0">
                        <a:effectLst/>
                        <a:latin typeface="Arial" charset="0"/>
                        <a:ea typeface="Arial" charset="0"/>
                        <a:cs typeface="Arial"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800" b="1" dirty="0">
                          <a:solidFill>
                            <a:srgbClr val="000000"/>
                          </a:solidFill>
                          <a:effectLst/>
                          <a:latin typeface="Arial" charset="0"/>
                          <a:ea typeface="Arial" charset="0"/>
                          <a:cs typeface="Arial" charset="0"/>
                        </a:rPr>
                        <a:t>+ slow</a:t>
                      </a:r>
                      <a:endParaRPr lang="en-US" sz="1800" b="1" dirty="0">
                        <a:latin typeface="Arial" charset="0"/>
                        <a:ea typeface="Arial" charset="0"/>
                        <a:cs typeface="Arial"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extLst>
                  <a:ext uri="{0D108BD9-81ED-4DB2-BD59-A6C34878D82A}">
                    <a16:rowId xmlns:a16="http://schemas.microsoft.com/office/drawing/2014/main" val="4040440083"/>
                  </a:ext>
                </a:extLst>
              </a:tr>
              <a:tr h="382372">
                <a:tc>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Sensitivity</a:t>
                      </a:r>
                      <a:endParaRPr lang="en-US" sz="1800" b="1" dirty="0">
                        <a:effectLst/>
                        <a:latin typeface="Arial" charset="0"/>
                        <a:ea typeface="Arial" charset="0"/>
                        <a:cs typeface="Arial"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43.7%</a:t>
                      </a:r>
                      <a:endParaRPr lang="en-US" sz="1800" b="1" dirty="0">
                        <a:effectLst/>
                        <a:latin typeface="Arial" charset="0"/>
                        <a:ea typeface="Arial" charset="0"/>
                        <a:cs typeface="Arial"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73.2%</a:t>
                      </a:r>
                      <a:endParaRPr lang="en-US" sz="1800" b="1" dirty="0">
                        <a:effectLst/>
                        <a:latin typeface="Arial" charset="0"/>
                        <a:ea typeface="Arial" charset="0"/>
                        <a:cs typeface="Arial"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77.2%</a:t>
                      </a:r>
                      <a:endParaRPr lang="en-US" sz="1800" b="1" dirty="0">
                        <a:effectLst/>
                        <a:latin typeface="Arial" charset="0"/>
                        <a:ea typeface="Arial" charset="0"/>
                        <a:cs typeface="Arial"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31.5%</a:t>
                      </a:r>
                      <a:endParaRPr lang="en-US" sz="1800" b="1" dirty="0">
                        <a:effectLst/>
                        <a:latin typeface="Arial" charset="0"/>
                        <a:ea typeface="Arial" charset="0"/>
                        <a:cs typeface="Arial"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70.1%</a:t>
                      </a:r>
                      <a:endParaRPr lang="en-US" sz="1800" b="1" dirty="0">
                        <a:effectLst/>
                        <a:latin typeface="Arial" charset="0"/>
                        <a:ea typeface="Arial" charset="0"/>
                        <a:cs typeface="Arial"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Arial" charset="0"/>
                          <a:ea typeface="Arial" charset="0"/>
                          <a:cs typeface="Arial" charset="0"/>
                        </a:rPr>
                        <a:t>64.6%</a:t>
                      </a:r>
                      <a:endParaRPr lang="en-US" sz="1800" b="1">
                        <a:effectLst/>
                        <a:latin typeface="Arial" charset="0"/>
                        <a:ea typeface="Arial" charset="0"/>
                        <a:cs typeface="Arial"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681503"/>
                  </a:ext>
                </a:extLst>
              </a:tr>
              <a:tr h="382372">
                <a:tc>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Specificity</a:t>
                      </a:r>
                      <a:endParaRPr lang="en-US" sz="1800" b="1" dirty="0">
                        <a:effectLst/>
                        <a:latin typeface="Arial" charset="0"/>
                        <a:ea typeface="Arial" charset="0"/>
                        <a:cs typeface="Arial"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Arial" charset="0"/>
                          <a:ea typeface="Arial" charset="0"/>
                          <a:cs typeface="Arial" charset="0"/>
                        </a:rPr>
                        <a:t>87.6%</a:t>
                      </a:r>
                      <a:endParaRPr lang="en-US" sz="1800" b="1">
                        <a:effectLst/>
                        <a:latin typeface="Arial" charset="0"/>
                        <a:ea typeface="Arial" charset="0"/>
                        <a:cs typeface="Arial"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Arial" charset="0"/>
                          <a:ea typeface="Arial" charset="0"/>
                          <a:cs typeface="Arial" charset="0"/>
                        </a:rPr>
                        <a:t>93.6%</a:t>
                      </a:r>
                      <a:endParaRPr lang="en-US" sz="1800" b="1">
                        <a:effectLst/>
                        <a:latin typeface="Arial" charset="0"/>
                        <a:ea typeface="Arial" charset="0"/>
                        <a:cs typeface="Arial"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Arial" charset="0"/>
                          <a:ea typeface="Arial" charset="0"/>
                          <a:cs typeface="Arial" charset="0"/>
                        </a:rPr>
                        <a:t>92.2%</a:t>
                      </a:r>
                      <a:endParaRPr lang="en-US" sz="1800" b="1">
                        <a:effectLst/>
                        <a:latin typeface="Arial" charset="0"/>
                        <a:ea typeface="Arial" charset="0"/>
                        <a:cs typeface="Arial"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Arial" charset="0"/>
                          <a:ea typeface="Arial" charset="0"/>
                          <a:cs typeface="Arial" charset="0"/>
                        </a:rPr>
                        <a:t>84.7%</a:t>
                      </a:r>
                      <a:endParaRPr lang="en-US" sz="1800" b="1">
                        <a:effectLst/>
                        <a:latin typeface="Arial" charset="0"/>
                        <a:ea typeface="Arial" charset="0"/>
                        <a:cs typeface="Arial"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94.8%</a:t>
                      </a:r>
                      <a:endParaRPr lang="en-US" sz="1800" b="1" dirty="0">
                        <a:effectLst/>
                        <a:latin typeface="Arial" charset="0"/>
                        <a:ea typeface="Arial" charset="0"/>
                        <a:cs typeface="Arial"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Arial" charset="0"/>
                          <a:ea typeface="Arial" charset="0"/>
                          <a:cs typeface="Arial" charset="0"/>
                        </a:rPr>
                        <a:t>95.6%</a:t>
                      </a:r>
                      <a:endParaRPr lang="en-US" sz="1800" b="1" dirty="0">
                        <a:effectLst/>
                        <a:latin typeface="Arial" charset="0"/>
                        <a:ea typeface="Arial" charset="0"/>
                        <a:cs typeface="Arial"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01262"/>
                  </a:ext>
                </a:extLst>
              </a:tr>
            </a:tbl>
          </a:graphicData>
        </a:graphic>
      </p:graphicFrame>
    </p:spTree>
    <p:extLst>
      <p:ext uri="{BB962C8B-B14F-4D97-AF65-F5344CB8AC3E}">
        <p14:creationId xmlns:p14="http://schemas.microsoft.com/office/powerpoint/2010/main" val="31601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Summary</a:t>
            </a:r>
          </a:p>
        </p:txBody>
      </p:sp>
      <p:sp>
        <p:nvSpPr>
          <p:cNvPr id="3" name="Content Placeholder 2"/>
          <p:cNvSpPr>
            <a:spLocks noGrp="1"/>
          </p:cNvSpPr>
          <p:nvPr>
            <p:ph idx="1"/>
          </p:nvPr>
        </p:nvSpPr>
        <p:spPr>
          <a:xfrm>
            <a:off x="196516" y="633047"/>
            <a:ext cx="8686800" cy="5838092"/>
          </a:xfrm>
        </p:spPr>
        <p:txBody>
          <a:bodyPr lIns="0" tIns="0" rIns="0" bIns="0"/>
          <a:lstStyle/>
          <a:p>
            <a:pPr marL="228600" indent="-22860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Electrographic seizures, though abnormal, do share morphology with non-seizure EEG features.</a:t>
            </a:r>
          </a:p>
          <a:p>
            <a:pPr marL="228600" indent="-22860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For successful automatic seizure detection to occur, systems must be able to differentiate between epileptic and non-epileptic variants.</a:t>
            </a:r>
          </a:p>
          <a:p>
            <a:pPr marL="228600" indent="-228600">
              <a:spcBef>
                <a:spcPts val="0"/>
              </a:spcBef>
              <a:spcAft>
                <a:spcPts val="6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We have introduced the TUH EEG Slowing Corpus to support investigations into these problems. </a:t>
            </a:r>
          </a:p>
          <a:p>
            <a:pPr marL="473075" lvl="1" indent="-236538">
              <a:spcBef>
                <a:spcPts val="0"/>
              </a:spcBef>
              <a:spcAft>
                <a:spcPts val="600"/>
              </a:spcAft>
              <a:buFont typeface="Wingdings" charset="2"/>
              <a:buChar char="§"/>
            </a:pPr>
            <a:r>
              <a:rPr lang="en-US" sz="1800" b="1" dirty="0">
                <a:latin typeface="Arial" panose="020B0604020202020204" pitchFamily="34" charset="0"/>
                <a:cs typeface="Arial" panose="020B0604020202020204" pitchFamily="34" charset="0"/>
              </a:rPr>
              <a:t>This corpus consists of 100 10-second samples of independent slowing, seizure, and complex background events.</a:t>
            </a:r>
          </a:p>
          <a:p>
            <a:pPr marL="473075" lvl="1" indent="-236538">
              <a:spcBef>
                <a:spcPts val="0"/>
              </a:spcBef>
              <a:spcAft>
                <a:spcPts val="1200"/>
              </a:spcAft>
              <a:buFont typeface="Wingdings" charset="2"/>
              <a:buChar char="§"/>
            </a:pPr>
            <a:r>
              <a:rPr lang="en-US" sz="1800" b="1" dirty="0">
                <a:latin typeface="Arial" panose="020B0604020202020204" pitchFamily="34" charset="0"/>
                <a:cs typeface="Arial" panose="020B0604020202020204" pitchFamily="34" charset="0"/>
              </a:rPr>
              <a:t>These data are a subset of the TUH-EEG and TUSZ. </a:t>
            </a:r>
          </a:p>
          <a:p>
            <a:pPr marL="228600" indent="-22860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Preliminary results with machine learning have yet to show a significant improvement in performance when pre-training using these data.</a:t>
            </a:r>
          </a:p>
          <a:p>
            <a:pPr marL="228600" indent="-22860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Open-loop experiments found that training using the slowing annotations improves seizure detection compared to a model trained only with seizure and background files.</a:t>
            </a:r>
          </a:p>
          <a:p>
            <a:pPr marL="228600" indent="-22860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When using shuffling, training using all three annotation types improved performance compared to a model trained using only slowing and seizure files.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89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55997-CFCD-42CE-B333-A1275C7FDD68}"/>
              </a:ext>
            </a:extLst>
          </p:cNvPr>
          <p:cNvSpPr>
            <a:spLocks noGrp="1"/>
          </p:cNvSpPr>
          <p:nvPr>
            <p:ph idx="1"/>
          </p:nvPr>
        </p:nvSpPr>
        <p:spPr>
          <a:xfrm>
            <a:off x="228600" y="655722"/>
            <a:ext cx="8686800" cy="5470442"/>
          </a:xfrm>
        </p:spPr>
        <p:txBody>
          <a:bodyPr lIns="0" tIns="0" rIns="0" bIns="0"/>
          <a:lstStyle/>
          <a:p>
            <a:pPr marL="228600" indent="-228600">
              <a:spcBef>
                <a:spcPts val="0"/>
              </a:spcBef>
              <a:spcAft>
                <a:spcPts val="1200"/>
              </a:spcAft>
              <a:buFont typeface="Arial" panose="020B0604020202020204" pitchFamily="34" charset="0"/>
            </a:pPr>
            <a:r>
              <a:rPr lang="en-US" sz="1800" b="1" dirty="0">
                <a:latin typeface="Arial" panose="020B0604020202020204" pitchFamily="34" charset="0"/>
                <a:cs typeface="Arial" panose="020B0604020202020204" pitchFamily="34" charset="0"/>
              </a:rPr>
              <a:t>We expect to continue developing resources to improve seizure detection technology over the next three years.</a:t>
            </a:r>
          </a:p>
          <a:p>
            <a:pPr marL="228600" indent="-228600">
              <a:spcBef>
                <a:spcPts val="0"/>
              </a:spcBef>
              <a:spcAft>
                <a:spcPts val="1200"/>
              </a:spcAft>
              <a:buFont typeface="Arial" panose="020B0604020202020204" pitchFamily="34" charset="0"/>
            </a:pPr>
            <a:r>
              <a:rPr lang="en-US" sz="1800" b="1" dirty="0">
                <a:latin typeface="Arial" panose="020B0604020202020204" pitchFamily="34" charset="0"/>
                <a:cs typeface="Arial" panose="020B0604020202020204" pitchFamily="34" charset="0"/>
              </a:rPr>
              <a:t>Open source data and resources can be found on our web site:</a:t>
            </a:r>
          </a:p>
          <a:p>
            <a:pPr marL="473075" lvl="1" indent="-236538">
              <a:spcBef>
                <a:spcPts val="0"/>
              </a:spcBef>
              <a:spcAft>
                <a:spcPts val="1200"/>
              </a:spcAft>
              <a:buFont typeface="Wingdings" charset="2"/>
              <a:buChar char="§"/>
            </a:pPr>
            <a:r>
              <a:rPr lang="en-US" sz="1800" b="1" dirty="0">
                <a:latin typeface="Arial" panose="020B0604020202020204" pitchFamily="34" charset="0"/>
                <a:cs typeface="Arial" panose="020B0604020202020204" pitchFamily="34" charset="0"/>
                <a:hlinkClick r:id="rId2"/>
              </a:rPr>
              <a:t>https://www.Isip.piconepress.com/projects/tuh_eeg</a:t>
            </a:r>
            <a:endParaRPr lang="en-US" sz="1800" b="1" dirty="0">
              <a:latin typeface="Arial" panose="020B0604020202020204" pitchFamily="34" charset="0"/>
              <a:cs typeface="Arial" panose="020B0604020202020204" pitchFamily="34" charset="0"/>
            </a:endParaRPr>
          </a:p>
          <a:p>
            <a:pPr marL="228600" indent="-228600">
              <a:spcBef>
                <a:spcPts val="0"/>
              </a:spcBef>
              <a:spcAft>
                <a:spcPts val="1200"/>
              </a:spcAft>
              <a:buFont typeface="Arial" panose="020B0604020202020204" pitchFamily="34" charset="0"/>
            </a:pPr>
            <a:r>
              <a:rPr lang="en-US" sz="1800" b="1" dirty="0">
                <a:latin typeface="Arial" panose="020B0604020202020204" pitchFamily="34" charset="0"/>
                <a:cs typeface="Arial" panose="020B0604020202020204" pitchFamily="34" charset="0"/>
              </a:rPr>
              <a:t>Though we are not currently working towards expanding this corpus, we will continue to investigate our seizure detection systems for sources of error and to gain a greater understanding, not only of the complexities of the machine learning system, but of the underlying biological signal. </a:t>
            </a:r>
          </a:p>
        </p:txBody>
      </p:sp>
      <p:sp>
        <p:nvSpPr>
          <p:cNvPr id="5" name="Title 1">
            <a:extLst>
              <a:ext uri="{FF2B5EF4-FFF2-40B4-BE49-F238E27FC236}">
                <a16:creationId xmlns:a16="http://schemas.microsoft.com/office/drawing/2014/main" id="{280FD9FE-91A9-4D92-81F4-0B0B710B2C21}"/>
              </a:ext>
            </a:extLst>
          </p:cNvPr>
          <p:cNvSpPr>
            <a:spLocks noGrp="1"/>
          </p:cNvSpPr>
          <p:nvPr>
            <p:ph type="title"/>
          </p:nvPr>
        </p:nvSpPr>
        <p:spPr>
          <a:xfrm>
            <a:off x="0" y="0"/>
            <a:ext cx="9144000" cy="520505"/>
          </a:xfrm>
        </p:spPr>
        <p:txBody>
          <a:bodyPr lIns="182880"/>
          <a:lstStyle/>
          <a:p>
            <a:r>
              <a:rPr lang="en-US" dirty="0"/>
              <a:t>Future Work</a:t>
            </a:r>
          </a:p>
        </p:txBody>
      </p:sp>
    </p:spTree>
    <p:extLst>
      <p:ext uri="{BB962C8B-B14F-4D97-AF65-F5344CB8AC3E}">
        <p14:creationId xmlns:p14="http://schemas.microsoft.com/office/powerpoint/2010/main" val="166898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2369"/>
          </a:xfrm>
        </p:spPr>
        <p:txBody>
          <a:bodyPr lIns="182880"/>
          <a:lstStyle/>
          <a:p>
            <a:r>
              <a:rPr lang="en-US" dirty="0"/>
              <a:t>Acknowledgments</a:t>
            </a:r>
          </a:p>
        </p:txBody>
      </p:sp>
      <p:sp>
        <p:nvSpPr>
          <p:cNvPr id="3" name="Content Placeholder 2"/>
          <p:cNvSpPr>
            <a:spLocks noGrp="1"/>
          </p:cNvSpPr>
          <p:nvPr>
            <p:ph idx="1"/>
          </p:nvPr>
        </p:nvSpPr>
        <p:spPr>
          <a:xfrm>
            <a:off x="195869" y="675380"/>
            <a:ext cx="8719698" cy="5780103"/>
          </a:xfrm>
        </p:spPr>
        <p:txBody>
          <a:bodyPr lIns="0" tIns="0" rIns="0" bIns="0"/>
          <a:lstStyle/>
          <a:p>
            <a:pPr marL="228600" indent="-228600" algn="just">
              <a:spcBef>
                <a:spcPts val="0"/>
              </a:spcBef>
              <a:spcAft>
                <a:spcPts val="1200"/>
              </a:spcAft>
            </a:pPr>
            <a:r>
              <a:rPr lang="en-US" sz="1800" b="1" dirty="0">
                <a:latin typeface="Arial" panose="020B0604020202020204" pitchFamily="34" charset="0"/>
                <a:cs typeface="Arial" panose="020B0604020202020204" pitchFamily="34" charset="0"/>
              </a:rPr>
              <a:t>This talk is based in part upon work supported by the National Institutes of Health under Award Number U01HG008468. Any opinions, findings, and conclusions or recommendations expressed in this material are those of the author(s) and do not necessarily reflect the views of the National Institutes of Health. </a:t>
            </a:r>
          </a:p>
          <a:p>
            <a:pPr marL="228600" indent="-228600" algn="just">
              <a:spcBef>
                <a:spcPts val="0"/>
              </a:spcBef>
              <a:spcAft>
                <a:spcPts val="1200"/>
              </a:spcAft>
            </a:pPr>
            <a:r>
              <a:rPr lang="en-US" sz="1800" b="1" dirty="0">
                <a:latin typeface="Arial" panose="020B0604020202020204" pitchFamily="34" charset="0"/>
                <a:cs typeface="Arial" panose="020B0604020202020204" pitchFamily="34" charset="0"/>
              </a:rPr>
              <a:t>Research reported in this talk was also supported by the National Science Foundation under Grant No. IIP-1622765. </a:t>
            </a:r>
          </a:p>
          <a:p>
            <a:pPr marL="228600" indent="-228600" algn="just">
              <a:spcBef>
                <a:spcPts val="0"/>
              </a:spcBef>
              <a:spcAft>
                <a:spcPts val="1200"/>
              </a:spcAft>
            </a:pPr>
            <a:r>
              <a:rPr lang="en-US" sz="1800" b="1" dirty="0">
                <a:latin typeface="Arial" panose="020B0604020202020204" pitchFamily="34" charset="0"/>
                <a:cs typeface="Arial" panose="020B0604020202020204" pitchFamily="34" charset="0"/>
              </a:rPr>
              <a:t>The TUH EEG Corpus effort was funded by (1) the Defense Advanced Research Projects Agency (DARPA) MTO under the auspices of Dr. Doug Weber through the Contract No. D13AP00065, (2) Temple University’s College of Engineering and (3) Temple University’s Office of the Senior Vice-Provost for Research.</a:t>
            </a:r>
          </a:p>
        </p:txBody>
      </p:sp>
      <p:pic>
        <p:nvPicPr>
          <p:cNvPr id="4" name="Picture 3"/>
          <p:cNvPicPr>
            <a:picLocks noChangeAspect="1"/>
          </p:cNvPicPr>
          <p:nvPr/>
        </p:nvPicPr>
        <p:blipFill>
          <a:blip r:embed="rId2"/>
          <a:stretch>
            <a:fillRect/>
          </a:stretch>
        </p:blipFill>
        <p:spPr>
          <a:xfrm>
            <a:off x="5319978" y="5718073"/>
            <a:ext cx="732037" cy="732037"/>
          </a:xfrm>
          <a:prstGeom prst="rect">
            <a:avLst/>
          </a:prstGeom>
        </p:spPr>
      </p:pic>
      <p:pic>
        <p:nvPicPr>
          <p:cNvPr id="5" name="Picture 4"/>
          <p:cNvPicPr>
            <a:picLocks noChangeAspect="1"/>
          </p:cNvPicPr>
          <p:nvPr/>
        </p:nvPicPr>
        <p:blipFill>
          <a:blip r:embed="rId3"/>
          <a:stretch>
            <a:fillRect/>
          </a:stretch>
        </p:blipFill>
        <p:spPr>
          <a:xfrm>
            <a:off x="6230092" y="5712699"/>
            <a:ext cx="742784" cy="742784"/>
          </a:xfrm>
          <a:prstGeom prst="rect">
            <a:avLst/>
          </a:prstGeom>
        </p:spPr>
      </p:pic>
      <p:pic>
        <p:nvPicPr>
          <p:cNvPr id="6" name="Picture 5"/>
          <p:cNvPicPr>
            <a:picLocks noChangeAspect="1"/>
          </p:cNvPicPr>
          <p:nvPr/>
        </p:nvPicPr>
        <p:blipFill rotWithShape="1">
          <a:blip r:embed="rId4"/>
          <a:srcRect l="18135" t="11805" r="12852" b="13634"/>
          <a:stretch/>
        </p:blipFill>
        <p:spPr>
          <a:xfrm>
            <a:off x="8307907" y="5742533"/>
            <a:ext cx="603976" cy="683117"/>
          </a:xfrm>
          <a:prstGeom prst="rect">
            <a:avLst/>
          </a:prstGeom>
        </p:spPr>
      </p:pic>
      <p:pic>
        <p:nvPicPr>
          <p:cNvPr id="7" name="Picture 6"/>
          <p:cNvPicPr>
            <a:picLocks noChangeAspect="1"/>
          </p:cNvPicPr>
          <p:nvPr/>
        </p:nvPicPr>
        <p:blipFill>
          <a:blip r:embed="rId5"/>
          <a:stretch>
            <a:fillRect/>
          </a:stretch>
        </p:blipFill>
        <p:spPr>
          <a:xfrm>
            <a:off x="7150953" y="5818396"/>
            <a:ext cx="978877" cy="531390"/>
          </a:xfrm>
          <a:prstGeom prst="rect">
            <a:avLst/>
          </a:prstGeom>
        </p:spPr>
      </p:pic>
    </p:spTree>
    <p:extLst>
      <p:ext uri="{BB962C8B-B14F-4D97-AF65-F5344CB8AC3E}">
        <p14:creationId xmlns:p14="http://schemas.microsoft.com/office/powerpoint/2010/main" val="162489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4572"/>
          </a:xfrm>
        </p:spPr>
        <p:txBody>
          <a:bodyPr lIns="182880"/>
          <a:lstStyle/>
          <a:p>
            <a:r>
              <a:rPr lang="en-US" dirty="0" err="1"/>
              <a:t>Breif</a:t>
            </a:r>
            <a:r>
              <a:rPr lang="en-US" dirty="0"/>
              <a:t> Bibliography</a:t>
            </a:r>
          </a:p>
        </p:txBody>
      </p:sp>
      <p:sp>
        <p:nvSpPr>
          <p:cNvPr id="3" name="Content Placeholder 2"/>
          <p:cNvSpPr>
            <a:spLocks noGrp="1"/>
          </p:cNvSpPr>
          <p:nvPr>
            <p:ph idx="1"/>
          </p:nvPr>
        </p:nvSpPr>
        <p:spPr>
          <a:xfrm>
            <a:off x="228600" y="647114"/>
            <a:ext cx="8686800" cy="5866228"/>
          </a:xfrm>
        </p:spPr>
        <p:txBody>
          <a:bodyPr lIns="0" tIns="0" rIns="0" bIns="0"/>
          <a:lstStyle/>
          <a:p>
            <a:pPr>
              <a:spcBef>
                <a:spcPts val="0"/>
              </a:spcBef>
              <a:spcAft>
                <a:spcPts val="600"/>
              </a:spcAft>
              <a:buFont typeface="+mj-lt"/>
              <a:buAutoNum type="arabicPeriod"/>
            </a:pPr>
            <a:r>
              <a:rPr lang="en-US" sz="1800" b="1" dirty="0">
                <a:latin typeface="Arial" charset="0"/>
                <a:ea typeface="Arial" charset="0"/>
                <a:cs typeface="Arial" charset="0"/>
              </a:rPr>
              <a:t>Obeid, I., &amp; Picone, J. (2016). The Temple University Hospital EEG Data Corpus. </a:t>
            </a:r>
            <a:r>
              <a:rPr lang="en-US" sz="1800" b="1" i="1" dirty="0">
                <a:latin typeface="Arial" charset="0"/>
                <a:ea typeface="Arial" charset="0"/>
                <a:cs typeface="Arial" charset="0"/>
              </a:rPr>
              <a:t>Frontiers in Neuroscience, Section Neural Technology</a:t>
            </a:r>
            <a:r>
              <a:rPr lang="en-US" sz="1800" b="1" dirty="0">
                <a:latin typeface="Arial" charset="0"/>
                <a:ea typeface="Arial" charset="0"/>
                <a:cs typeface="Arial" charset="0"/>
              </a:rPr>
              <a:t>, </a:t>
            </a:r>
            <a:r>
              <a:rPr lang="en-US" sz="1800" b="1" i="1" dirty="0">
                <a:latin typeface="Arial" charset="0"/>
                <a:ea typeface="Arial" charset="0"/>
                <a:cs typeface="Arial" charset="0"/>
              </a:rPr>
              <a:t>10</a:t>
            </a:r>
            <a:r>
              <a:rPr lang="en-US" sz="1800" b="1" dirty="0">
                <a:latin typeface="Arial" charset="0"/>
                <a:ea typeface="Arial" charset="0"/>
                <a:cs typeface="Arial" charset="0"/>
              </a:rPr>
              <a:t>, 196. https://</a:t>
            </a:r>
            <a:r>
              <a:rPr lang="en-US" sz="1800" b="1" dirty="0" err="1">
                <a:latin typeface="Arial" charset="0"/>
                <a:ea typeface="Arial" charset="0"/>
                <a:cs typeface="Arial" charset="0"/>
              </a:rPr>
              <a:t>doi.org</a:t>
            </a:r>
            <a:r>
              <a:rPr lang="en-US" sz="1800" b="1" dirty="0">
                <a:latin typeface="Arial" charset="0"/>
                <a:ea typeface="Arial" charset="0"/>
                <a:cs typeface="Arial" charset="0"/>
              </a:rPr>
              <a:t>/http://</a:t>
            </a:r>
            <a:r>
              <a:rPr lang="en-US" sz="1800" b="1" dirty="0" err="1">
                <a:latin typeface="Arial" charset="0"/>
                <a:ea typeface="Arial" charset="0"/>
                <a:cs typeface="Arial" charset="0"/>
              </a:rPr>
              <a:t>dx.doi.org</a:t>
            </a:r>
            <a:r>
              <a:rPr lang="en-US" sz="1800" b="1" dirty="0">
                <a:latin typeface="Arial" charset="0"/>
                <a:ea typeface="Arial" charset="0"/>
                <a:cs typeface="Arial" charset="0"/>
              </a:rPr>
              <a:t>/10.3389/fnins.2016.00196</a:t>
            </a:r>
          </a:p>
          <a:p>
            <a:pPr>
              <a:spcBef>
                <a:spcPts val="0"/>
              </a:spcBef>
              <a:spcAft>
                <a:spcPts val="600"/>
              </a:spcAft>
              <a:buFont typeface="+mj-lt"/>
              <a:buAutoNum type="arabicPeriod"/>
            </a:pPr>
            <a:r>
              <a:rPr lang="en-US" sz="1800" b="1" dirty="0">
                <a:latin typeface="Arial" charset="0"/>
                <a:ea typeface="Arial" charset="0"/>
                <a:cs typeface="Arial" charset="0"/>
              </a:rPr>
              <a:t>V. Shah </a:t>
            </a:r>
            <a:r>
              <a:rPr lang="en-US" sz="1800" b="1" i="1" dirty="0">
                <a:latin typeface="Arial" charset="0"/>
                <a:ea typeface="Arial" charset="0"/>
                <a:cs typeface="Arial" charset="0"/>
              </a:rPr>
              <a:t>et al.</a:t>
            </a:r>
            <a:r>
              <a:rPr lang="en-US" sz="1800" b="1" dirty="0">
                <a:latin typeface="Arial" charset="0"/>
                <a:ea typeface="Arial" charset="0"/>
                <a:cs typeface="Arial" charset="0"/>
              </a:rPr>
              <a:t>, “The TUH EEG Seizure Corpus,” </a:t>
            </a:r>
            <a:r>
              <a:rPr lang="en-US" sz="1800" b="1" i="1" dirty="0">
                <a:latin typeface="Arial" charset="0"/>
                <a:ea typeface="Arial" charset="0"/>
                <a:cs typeface="Arial" charset="0"/>
              </a:rPr>
              <a:t>Front. </a:t>
            </a:r>
            <a:r>
              <a:rPr lang="en-US" sz="1800" b="1" i="1" dirty="0" err="1">
                <a:latin typeface="Arial" charset="0"/>
                <a:ea typeface="Arial" charset="0"/>
                <a:cs typeface="Arial" charset="0"/>
              </a:rPr>
              <a:t>Neurosci</a:t>
            </a:r>
            <a:r>
              <a:rPr lang="en-US" sz="1800" b="1" i="1" dirty="0">
                <a:latin typeface="Arial" charset="0"/>
                <a:ea typeface="Arial" charset="0"/>
                <a:cs typeface="Arial" charset="0"/>
              </a:rPr>
              <a:t>.</a:t>
            </a:r>
            <a:r>
              <a:rPr lang="en-US" sz="1800" b="1" dirty="0">
                <a:latin typeface="Arial" charset="0"/>
                <a:ea typeface="Arial" charset="0"/>
                <a:cs typeface="Arial" charset="0"/>
              </a:rPr>
              <a:t>, p. 6, 2017.</a:t>
            </a:r>
          </a:p>
          <a:p>
            <a:pPr>
              <a:spcBef>
                <a:spcPts val="0"/>
              </a:spcBef>
              <a:spcAft>
                <a:spcPts val="600"/>
              </a:spcAft>
              <a:buFont typeface="+mj-lt"/>
              <a:buAutoNum type="arabicPeriod"/>
            </a:pPr>
            <a:r>
              <a:rPr lang="en-US" sz="1800" b="1" dirty="0">
                <a:latin typeface="Arial" charset="0"/>
                <a:ea typeface="Arial" charset="0"/>
                <a:cs typeface="Arial" charset="0"/>
              </a:rPr>
              <a:t>M. </a:t>
            </a:r>
            <a:r>
              <a:rPr lang="en-US" sz="1800" b="1" dirty="0" err="1">
                <a:latin typeface="Arial" charset="0"/>
                <a:ea typeface="Arial" charset="0"/>
                <a:cs typeface="Arial" charset="0"/>
              </a:rPr>
              <a:t>Anastasiadou</a:t>
            </a:r>
            <a:r>
              <a:rPr lang="en-US" sz="1800" b="1" dirty="0">
                <a:latin typeface="Arial" charset="0"/>
                <a:ea typeface="Arial" charset="0"/>
                <a:cs typeface="Arial" charset="0"/>
              </a:rPr>
              <a:t> et al., “Automatic detection and removal of muscle artifacts from scalp EEG recordings in patients with epilepsy,” </a:t>
            </a:r>
            <a:r>
              <a:rPr lang="en-US" sz="1800" b="1" i="1" dirty="0">
                <a:latin typeface="Arial" charset="0"/>
                <a:ea typeface="Arial" charset="0"/>
                <a:cs typeface="Arial" charset="0"/>
              </a:rPr>
              <a:t>Proceedings of the Annual International Conference of the IEEE Engineering in Medicine and Biology Society, EMBS</a:t>
            </a:r>
            <a:r>
              <a:rPr lang="en-US" sz="1800" b="1">
                <a:latin typeface="Arial" charset="0"/>
                <a:ea typeface="Arial" charset="0"/>
                <a:cs typeface="Arial" charset="0"/>
              </a:rPr>
              <a:t>, 2015, </a:t>
            </a:r>
            <a:r>
              <a:rPr lang="en-US" sz="1800" b="1" dirty="0">
                <a:latin typeface="Arial" charset="0"/>
                <a:ea typeface="Arial" charset="0"/>
                <a:cs typeface="Arial" charset="0"/>
              </a:rPr>
              <a:t>pp. 1946–1950.</a:t>
            </a:r>
          </a:p>
          <a:p>
            <a:pPr>
              <a:spcBef>
                <a:spcPts val="0"/>
              </a:spcBef>
              <a:spcAft>
                <a:spcPts val="600"/>
              </a:spcAft>
              <a:buFont typeface="+mj-lt"/>
              <a:buAutoNum type="arabicPeriod"/>
            </a:pPr>
            <a:r>
              <a:rPr lang="en-US" sz="1800" b="1" dirty="0">
                <a:latin typeface="Arial" charset="0"/>
                <a:ea typeface="Arial" charset="0"/>
                <a:cs typeface="Arial" charset="0"/>
              </a:rPr>
              <a:t>J. X. Tao </a:t>
            </a:r>
            <a:r>
              <a:rPr lang="en-US" sz="1800" b="1" i="1" dirty="0">
                <a:latin typeface="Arial" charset="0"/>
                <a:ea typeface="Arial" charset="0"/>
                <a:cs typeface="Arial" charset="0"/>
              </a:rPr>
              <a:t>et al.</a:t>
            </a:r>
            <a:r>
              <a:rPr lang="en-US" sz="1800" b="1" dirty="0">
                <a:latin typeface="Arial" charset="0"/>
                <a:ea typeface="Arial" charset="0"/>
                <a:cs typeface="Arial" charset="0"/>
              </a:rPr>
              <a:t>, “Interictal regional delta slowing is an EEG marker of epileptic network in temporal lobe epilepsy,” </a:t>
            </a:r>
            <a:r>
              <a:rPr lang="en-US" sz="1800" b="1" i="1" dirty="0" err="1">
                <a:latin typeface="Arial" charset="0"/>
                <a:ea typeface="Arial" charset="0"/>
                <a:cs typeface="Arial" charset="0"/>
              </a:rPr>
              <a:t>Epilepsia</a:t>
            </a:r>
            <a:r>
              <a:rPr lang="en-US" sz="1800" b="1" dirty="0">
                <a:latin typeface="Arial" charset="0"/>
                <a:ea typeface="Arial" charset="0"/>
                <a:cs typeface="Arial" charset="0"/>
              </a:rPr>
              <a:t>, vol. 52, no. 3, pp. 467–476, 2011.</a:t>
            </a:r>
          </a:p>
          <a:p>
            <a:pPr>
              <a:spcBef>
                <a:spcPts val="0"/>
              </a:spcBef>
              <a:spcAft>
                <a:spcPts val="600"/>
              </a:spcAft>
              <a:buFont typeface="+mj-lt"/>
              <a:buAutoNum type="arabicPeriod"/>
            </a:pPr>
            <a:r>
              <a:rPr lang="en-US" sz="1800" b="1" dirty="0">
                <a:latin typeface="Arial" charset="0"/>
                <a:ea typeface="Arial" charset="0"/>
                <a:cs typeface="Arial" charset="0"/>
              </a:rPr>
              <a:t>P. R. Bauer </a:t>
            </a:r>
            <a:r>
              <a:rPr lang="en-US" sz="1800" b="1" i="1" dirty="0">
                <a:latin typeface="Arial" charset="0"/>
                <a:ea typeface="Arial" charset="0"/>
                <a:cs typeface="Arial" charset="0"/>
              </a:rPr>
              <a:t>et al.</a:t>
            </a:r>
            <a:r>
              <a:rPr lang="en-US" sz="1800" b="1" dirty="0">
                <a:latin typeface="Arial" charset="0"/>
                <a:ea typeface="Arial" charset="0"/>
                <a:cs typeface="Arial" charset="0"/>
              </a:rPr>
              <a:t>, “Dynamics of convulsive seizure termination and postictal generalized EEG suppression,” </a:t>
            </a:r>
            <a:r>
              <a:rPr lang="en-US" sz="1800" b="1" i="1" dirty="0">
                <a:latin typeface="Arial" charset="0"/>
                <a:ea typeface="Arial" charset="0"/>
                <a:cs typeface="Arial" charset="0"/>
              </a:rPr>
              <a:t>Brain</a:t>
            </a:r>
            <a:r>
              <a:rPr lang="en-US" sz="1800" b="1" dirty="0">
                <a:latin typeface="Arial" charset="0"/>
                <a:ea typeface="Arial" charset="0"/>
                <a:cs typeface="Arial" charset="0"/>
              </a:rPr>
              <a:t>, p. aww322, 2017.</a:t>
            </a:r>
          </a:p>
          <a:p>
            <a:pPr>
              <a:spcBef>
                <a:spcPts val="0"/>
              </a:spcBef>
              <a:spcAft>
                <a:spcPts val="600"/>
              </a:spcAft>
              <a:buFont typeface="+mj-lt"/>
              <a:buAutoNum type="arabicPeriod"/>
            </a:pPr>
            <a:r>
              <a:rPr lang="en-US" sz="1800" b="1" dirty="0">
                <a:latin typeface="Arial" charset="0"/>
                <a:ea typeface="Arial" charset="0"/>
                <a:cs typeface="Arial" charset="0"/>
              </a:rPr>
              <a:t>M. E. C. </a:t>
            </a:r>
            <a:r>
              <a:rPr lang="en-US" sz="1800" b="1" dirty="0" err="1">
                <a:latin typeface="Arial" charset="0"/>
                <a:ea typeface="Arial" charset="0"/>
                <a:cs typeface="Arial" charset="0"/>
              </a:rPr>
              <a:t>Andraus</a:t>
            </a:r>
            <a:r>
              <a:rPr lang="en-US" sz="1800" b="1" dirty="0">
                <a:latin typeface="Arial" charset="0"/>
                <a:ea typeface="Arial" charset="0"/>
                <a:cs typeface="Arial" charset="0"/>
              </a:rPr>
              <a:t> and S. V. Alves-Leon, “Non-epileptiform EEG abnormalities: an overview,” </a:t>
            </a:r>
            <a:r>
              <a:rPr lang="en-US" sz="1800" b="1" i="1" dirty="0" err="1">
                <a:latin typeface="Arial" charset="0"/>
                <a:ea typeface="Arial" charset="0"/>
                <a:cs typeface="Arial" charset="0"/>
              </a:rPr>
              <a:t>Arq</a:t>
            </a:r>
            <a:r>
              <a:rPr lang="en-US" sz="1800" b="1" i="1" dirty="0">
                <a:latin typeface="Arial" charset="0"/>
                <a:ea typeface="Arial" charset="0"/>
                <a:cs typeface="Arial" charset="0"/>
              </a:rPr>
              <a:t>. </a:t>
            </a:r>
            <a:r>
              <a:rPr lang="en-US" sz="1800" b="1" i="1" dirty="0" err="1">
                <a:latin typeface="Arial" charset="0"/>
                <a:ea typeface="Arial" charset="0"/>
                <a:cs typeface="Arial" charset="0"/>
              </a:rPr>
              <a:t>Neuropsiquiatr</a:t>
            </a:r>
            <a:r>
              <a:rPr lang="en-US" sz="1800" b="1" i="1" dirty="0">
                <a:latin typeface="Arial" charset="0"/>
                <a:ea typeface="Arial" charset="0"/>
                <a:cs typeface="Arial" charset="0"/>
              </a:rPr>
              <a:t>.</a:t>
            </a:r>
            <a:r>
              <a:rPr lang="en-US" sz="1800" b="1" dirty="0">
                <a:latin typeface="Arial" charset="0"/>
                <a:ea typeface="Arial" charset="0"/>
                <a:cs typeface="Arial" charset="0"/>
              </a:rPr>
              <a:t>, vol. 69, no. 5, pp. 829–835, 2011.</a:t>
            </a:r>
          </a:p>
          <a:p>
            <a:pPr>
              <a:spcBef>
                <a:spcPts val="0"/>
              </a:spcBef>
              <a:spcAft>
                <a:spcPts val="600"/>
              </a:spcAft>
              <a:buFont typeface="+mj-lt"/>
              <a:buAutoNum type="arabicPeriod"/>
            </a:pPr>
            <a:r>
              <a:rPr lang="en-US" sz="1800" b="1" dirty="0">
                <a:latin typeface="Arial" charset="0"/>
                <a:ea typeface="Arial" charset="0"/>
                <a:cs typeface="Arial" charset="0"/>
              </a:rPr>
              <a:t>N. Srivastava, G. Hinton, A. </a:t>
            </a:r>
            <a:r>
              <a:rPr lang="en-US" sz="1800" b="1" dirty="0" err="1">
                <a:latin typeface="Arial" charset="0"/>
                <a:ea typeface="Arial" charset="0"/>
                <a:cs typeface="Arial" charset="0"/>
              </a:rPr>
              <a:t>Krizhevsky</a:t>
            </a:r>
            <a:r>
              <a:rPr lang="en-US" sz="1800" b="1" dirty="0">
                <a:latin typeface="Arial" charset="0"/>
                <a:ea typeface="Arial" charset="0"/>
                <a:cs typeface="Arial" charset="0"/>
              </a:rPr>
              <a:t>, I. </a:t>
            </a:r>
            <a:r>
              <a:rPr lang="en-US" sz="1800" b="1" dirty="0" err="1">
                <a:latin typeface="Arial" charset="0"/>
                <a:ea typeface="Arial" charset="0"/>
                <a:cs typeface="Arial" charset="0"/>
              </a:rPr>
              <a:t>Sutskever</a:t>
            </a:r>
            <a:r>
              <a:rPr lang="en-US" sz="1800" b="1" dirty="0">
                <a:latin typeface="Arial" charset="0"/>
                <a:ea typeface="Arial" charset="0"/>
                <a:cs typeface="Arial" charset="0"/>
              </a:rPr>
              <a:t>, and R. </a:t>
            </a:r>
            <a:r>
              <a:rPr lang="en-US" sz="1800" b="1" dirty="0" err="1">
                <a:latin typeface="Arial" charset="0"/>
                <a:ea typeface="Arial" charset="0"/>
                <a:cs typeface="Arial" charset="0"/>
              </a:rPr>
              <a:t>Salakhutdinov</a:t>
            </a:r>
            <a:r>
              <a:rPr lang="en-US" sz="1800" b="1" dirty="0">
                <a:latin typeface="Arial" charset="0"/>
                <a:ea typeface="Arial" charset="0"/>
                <a:cs typeface="Arial" charset="0"/>
              </a:rPr>
              <a:t>, “Dropout: A Simple Way to Prevent Neural Networks from Overfitting,” </a:t>
            </a:r>
            <a:r>
              <a:rPr lang="en-US" sz="1800" b="1" i="1" dirty="0">
                <a:latin typeface="Arial" charset="0"/>
                <a:ea typeface="Arial" charset="0"/>
                <a:cs typeface="Arial" charset="0"/>
              </a:rPr>
              <a:t>J. Mach. Learn. Res.</a:t>
            </a:r>
            <a:r>
              <a:rPr lang="en-US" sz="1800" b="1" dirty="0">
                <a:latin typeface="Arial" charset="0"/>
                <a:ea typeface="Arial" charset="0"/>
                <a:cs typeface="Arial" charset="0"/>
              </a:rPr>
              <a:t>, vol. 15, pp. 1929–1958, 2014.</a:t>
            </a:r>
          </a:p>
          <a:p>
            <a:pPr marL="460375" indent="-460375">
              <a:spcBef>
                <a:spcPts val="0"/>
              </a:spcBef>
              <a:spcAft>
                <a:spcPts val="1200"/>
              </a:spcAft>
              <a:buNone/>
            </a:pPr>
            <a:endParaRPr lang="en-US" sz="1400" dirty="0"/>
          </a:p>
          <a:p>
            <a:pPr marL="460375" indent="-460375">
              <a:spcBef>
                <a:spcPts val="0"/>
              </a:spcBef>
              <a:spcAft>
                <a:spcPts val="1200"/>
              </a:spcAft>
              <a:buNone/>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88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1273EB3-0C8F-EF4B-B631-4F6FC052770E}" type="slidenum">
              <a:rPr lang="en-US" smtClean="0"/>
              <a:pPr/>
              <a:t>1</a:t>
            </a:fld>
            <a:endParaRPr lang="en-US" dirty="0"/>
          </a:p>
        </p:txBody>
      </p:sp>
      <p:sp>
        <p:nvSpPr>
          <p:cNvPr id="3" name="Title 2"/>
          <p:cNvSpPr>
            <a:spLocks noGrp="1"/>
          </p:cNvSpPr>
          <p:nvPr>
            <p:ph type="title"/>
          </p:nvPr>
        </p:nvSpPr>
        <p:spPr>
          <a:xfrm>
            <a:off x="0" y="919"/>
            <a:ext cx="9144000" cy="500885"/>
          </a:xfrm>
        </p:spPr>
        <p:txBody>
          <a:bodyPr lIns="182880" tIns="0" rIns="0" bIns="0">
            <a:normAutofit/>
          </a:bodyPr>
          <a:lstStyle/>
          <a:p>
            <a:r>
              <a:rPr lang="en-US" dirty="0"/>
              <a:t>Abstract</a:t>
            </a:r>
          </a:p>
        </p:txBody>
      </p:sp>
      <p:sp>
        <p:nvSpPr>
          <p:cNvPr id="5" name="Content Placeholder 2"/>
          <p:cNvSpPr txBox="1">
            <a:spLocks/>
          </p:cNvSpPr>
          <p:nvPr/>
        </p:nvSpPr>
        <p:spPr>
          <a:xfrm>
            <a:off x="203273" y="680379"/>
            <a:ext cx="8719698" cy="5959572"/>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0"/>
              </a:spcBef>
              <a:spcAft>
                <a:spcPts val="1200"/>
              </a:spcAft>
            </a:pPr>
            <a:r>
              <a:rPr lang="en-US" sz="1800" b="1" dirty="0">
                <a:latin typeface="Arial" charset="0"/>
                <a:ea typeface="Arial" charset="0"/>
                <a:cs typeface="Arial" charset="0"/>
              </a:rPr>
              <a:t>Although a seizure event represents a major deviation from a baseline electroencephalographic signal, there are features of seizure morphology that can be seen in non-epileptic portions of the record.</a:t>
            </a:r>
          </a:p>
          <a:p>
            <a:pPr marL="180975" indent="-180975">
              <a:spcBef>
                <a:spcPts val="0"/>
              </a:spcBef>
              <a:spcAft>
                <a:spcPts val="1200"/>
              </a:spcAft>
            </a:pPr>
            <a:r>
              <a:rPr lang="en-US" sz="1800" b="1" dirty="0">
                <a:latin typeface="Arial" charset="0"/>
                <a:ea typeface="Arial" charset="0"/>
                <a:cs typeface="Arial" charset="0"/>
              </a:rPr>
              <a:t>Electrographic slowing, a transient decrease in frequency can be seen both independently and in seizure termination. </a:t>
            </a:r>
          </a:p>
          <a:p>
            <a:pPr marL="180975" indent="-180975">
              <a:spcBef>
                <a:spcPts val="0"/>
              </a:spcBef>
              <a:spcAft>
                <a:spcPts val="1200"/>
              </a:spcAft>
            </a:pPr>
            <a:r>
              <a:rPr lang="en-US" sz="1800" b="1" dirty="0">
                <a:latin typeface="Arial" charset="0"/>
                <a:ea typeface="Arial" charset="0"/>
                <a:cs typeface="Arial" charset="0"/>
              </a:rPr>
              <a:t>In annotation of seizure events in the TUH EEG Seizure Corpus, independent slowing events were identified as a major source of false alarm error.</a:t>
            </a:r>
          </a:p>
          <a:p>
            <a:pPr marL="180975" indent="-180975">
              <a:spcBef>
                <a:spcPts val="0"/>
              </a:spcBef>
              <a:spcAft>
                <a:spcPts val="1200"/>
              </a:spcAft>
            </a:pPr>
            <a:r>
              <a:rPr lang="en-US" sz="1800" b="1" dirty="0">
                <a:latin typeface="Arial" charset="0"/>
                <a:ea typeface="Arial" charset="0"/>
                <a:cs typeface="Arial" charset="0"/>
              </a:rPr>
              <a:t>Preliminary results demonstrated the difficulty in automatic differentiation between seizure events and independent slowing events.</a:t>
            </a:r>
          </a:p>
          <a:p>
            <a:pPr marL="180975" indent="-180975">
              <a:spcBef>
                <a:spcPts val="0"/>
              </a:spcBef>
              <a:spcAft>
                <a:spcPts val="1200"/>
              </a:spcAft>
            </a:pPr>
            <a:r>
              <a:rPr lang="en-US" sz="1800" b="1" dirty="0">
                <a:latin typeface="Arial" charset="0"/>
                <a:ea typeface="Arial" charset="0"/>
                <a:cs typeface="Arial" charset="0"/>
              </a:rPr>
              <a:t>The TUH EEG Slowing database, a subset of the TUH EEG Corpus, was created, and is introduced here, to aid in the development of a seizure detection tool that can differentiate between slowing at the end of a seizure and an independent non-seizure slowing event. The corpus contains 100 10-second samples each of background, slowing, and seizure events. </a:t>
            </a:r>
          </a:p>
          <a:p>
            <a:pPr marL="180975" indent="-180975">
              <a:spcBef>
                <a:spcPts val="0"/>
              </a:spcBef>
              <a:spcAft>
                <a:spcPts val="1200"/>
              </a:spcAft>
            </a:pPr>
            <a:r>
              <a:rPr lang="en-US" sz="1800" b="1" dirty="0">
                <a:latin typeface="Arial" charset="0"/>
                <a:ea typeface="Arial" charset="0"/>
                <a:cs typeface="Arial" charset="0"/>
              </a:rPr>
              <a:t>Preliminary experiments show that 77% sensitivity can be achieved in seizure detection using models trained on all three sample types, compared to 43% sensitivity with only seizure and background samples.</a:t>
            </a:r>
          </a:p>
        </p:txBody>
      </p:sp>
    </p:spTree>
    <p:extLst>
      <p:ext uri="{BB962C8B-B14F-4D97-AF65-F5344CB8AC3E}">
        <p14:creationId xmlns:p14="http://schemas.microsoft.com/office/powerpoint/2010/main" val="147072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Introduction</a:t>
            </a:r>
          </a:p>
        </p:txBody>
      </p:sp>
      <p:sp>
        <p:nvSpPr>
          <p:cNvPr id="3" name="Content Placeholder 2"/>
          <p:cNvSpPr>
            <a:spLocks noGrp="1"/>
          </p:cNvSpPr>
          <p:nvPr>
            <p:ph idx="1"/>
          </p:nvPr>
        </p:nvSpPr>
        <p:spPr>
          <a:xfrm>
            <a:off x="203273" y="633046"/>
            <a:ext cx="8719698" cy="5627077"/>
          </a:xfrm>
        </p:spPr>
        <p:txBody>
          <a:bodyPr lIns="0" tIns="0" rIns="0" bIns="0"/>
          <a:lstStyle/>
          <a:p>
            <a:pPr marL="165100" indent="-165100">
              <a:spcBef>
                <a:spcPts val="0"/>
              </a:spcBef>
              <a:spcAft>
                <a:spcPts val="1200"/>
              </a:spcAft>
              <a:buFont typeface="Arial" charset="0"/>
              <a:buChar char="•"/>
            </a:pPr>
            <a:r>
              <a:rPr lang="en-US" sz="1800" b="1" dirty="0">
                <a:latin typeface="Arial" charset="0"/>
                <a:ea typeface="Arial" charset="0"/>
                <a:cs typeface="Arial" charset="0"/>
              </a:rPr>
              <a:t>An EEG record, especially an abnormal one, can exhibit features associated with seizures without actually containing a seizure. </a:t>
            </a:r>
          </a:p>
          <a:p>
            <a:pPr marL="165100" indent="-165100">
              <a:spcBef>
                <a:spcPts val="0"/>
              </a:spcBef>
              <a:spcAft>
                <a:spcPts val="1200"/>
              </a:spcAft>
              <a:buFont typeface="Arial" charset="0"/>
              <a:buChar char="•"/>
            </a:pPr>
            <a:r>
              <a:rPr lang="en-US" sz="1800" b="1" dirty="0">
                <a:latin typeface="Arial" charset="0"/>
                <a:ea typeface="Arial" charset="0"/>
                <a:cs typeface="Arial" charset="0"/>
              </a:rPr>
              <a:t>Slowing, a focal or generalized decrease in frequency, can be part of a seizure or can be seen as an independent event. </a:t>
            </a:r>
          </a:p>
          <a:p>
            <a:pPr marL="406400" lvl="1" indent="-169863">
              <a:spcBef>
                <a:spcPts val="0"/>
              </a:spcBef>
              <a:spcAft>
                <a:spcPts val="1200"/>
              </a:spcAft>
              <a:buFont typeface="Wingdings" panose="05000000000000000000" pitchFamily="2" charset="2"/>
              <a:buChar char="§"/>
            </a:pPr>
            <a:r>
              <a:rPr lang="en-US" sz="1800" b="1" dirty="0">
                <a:latin typeface="Arial" charset="0"/>
                <a:ea typeface="Arial" charset="0"/>
                <a:cs typeface="Arial" charset="0"/>
              </a:rPr>
              <a:t>Automatic systems must be able to differentiate between these events based on the morphologies of features associated with and separate from seizure events</a:t>
            </a:r>
          </a:p>
          <a:p>
            <a:pPr marL="165100" indent="-165100">
              <a:spcBef>
                <a:spcPts val="0"/>
              </a:spcBef>
              <a:spcAft>
                <a:spcPts val="1200"/>
              </a:spcAft>
              <a:buFont typeface="Arial" charset="0"/>
              <a:buChar char="•"/>
            </a:pPr>
            <a:r>
              <a:rPr lang="en-US" sz="1800" b="1" dirty="0">
                <a:latin typeface="Arial" charset="0"/>
                <a:ea typeface="Arial" charset="0"/>
                <a:cs typeface="Arial" charset="0"/>
              </a:rPr>
              <a:t>Slowing was found to be associated with a significant portion of false alarm events in EEG records annotated as part of the Temple University Hospital Seizure Detection Corpus (TUSZ).</a:t>
            </a:r>
          </a:p>
          <a:p>
            <a:pPr marL="406400" lvl="1" indent="-169863">
              <a:spcBef>
                <a:spcPts val="0"/>
              </a:spcBef>
              <a:spcAft>
                <a:spcPts val="1200"/>
              </a:spcAft>
              <a:buFont typeface="Wingdings" panose="05000000000000000000" pitchFamily="2" charset="2"/>
              <a:buChar char="§"/>
            </a:pPr>
            <a:r>
              <a:rPr lang="en-US" sz="1800" b="1" dirty="0">
                <a:latin typeface="Arial" charset="0"/>
                <a:ea typeface="Arial" charset="0"/>
                <a:cs typeface="Arial" charset="0"/>
              </a:rPr>
              <a:t>Post-ictal slowing cannot simply be excluded from seizure annotations, as it plays an important role in marking the termination of many seizures. </a:t>
            </a:r>
          </a:p>
          <a:p>
            <a:pPr marL="406400" lvl="1" indent="-169863">
              <a:spcBef>
                <a:spcPts val="0"/>
              </a:spcBef>
              <a:spcAft>
                <a:spcPts val="1200"/>
              </a:spcAft>
              <a:buFont typeface="Wingdings" panose="05000000000000000000" pitchFamily="2" charset="2"/>
              <a:buChar char="§"/>
            </a:pPr>
            <a:r>
              <a:rPr lang="en-US" sz="1800" b="1" dirty="0">
                <a:latin typeface="Arial" charset="0"/>
                <a:ea typeface="Arial" charset="0"/>
                <a:cs typeface="Arial" charset="0"/>
              </a:rPr>
              <a:t>Temple University Hospital Slowing Corpus (TUSL) was created to aid in the development of a an automatic system that can differentiate between post-ictal and transient slowing. </a:t>
            </a:r>
          </a:p>
        </p:txBody>
      </p:sp>
    </p:spTree>
    <p:extLst>
      <p:ext uri="{BB962C8B-B14F-4D97-AF65-F5344CB8AC3E}">
        <p14:creationId xmlns:p14="http://schemas.microsoft.com/office/powerpoint/2010/main" val="170243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Introduction</a:t>
            </a:r>
          </a:p>
        </p:txBody>
      </p:sp>
      <p:pic>
        <p:nvPicPr>
          <p:cNvPr id="4" name="Content Placeholder 3" descr="A picture containing screenshot, map&#10;&#10;Description generated with very high confidence">
            <a:extLst>
              <a:ext uri="{FF2B5EF4-FFF2-40B4-BE49-F238E27FC236}">
                <a16:creationId xmlns:a16="http://schemas.microsoft.com/office/drawing/2014/main" id="{2E1FDB1E-B775-49DC-8683-7163BA822085}"/>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35587" y="520505"/>
            <a:ext cx="6386380" cy="3025508"/>
          </a:xfrm>
          <a:prstGeom prst="rect">
            <a:avLst/>
          </a:prstGeom>
        </p:spPr>
      </p:pic>
      <p:pic>
        <p:nvPicPr>
          <p:cNvPr id="5" name="Picture 4" descr="A screenshot of a computer&#10;&#10;Description generated with very high confidence">
            <a:extLst>
              <a:ext uri="{FF2B5EF4-FFF2-40B4-BE49-F238E27FC236}">
                <a16:creationId xmlns:a16="http://schemas.microsoft.com/office/drawing/2014/main" id="{96EE8210-4F8C-4B9B-8D50-277AC1FFDD7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235587" y="3546013"/>
            <a:ext cx="6386380" cy="3025508"/>
          </a:xfrm>
          <a:prstGeom prst="rect">
            <a:avLst/>
          </a:prstGeom>
        </p:spPr>
      </p:pic>
    </p:spTree>
    <p:extLst>
      <p:ext uri="{BB962C8B-B14F-4D97-AF65-F5344CB8AC3E}">
        <p14:creationId xmlns:p14="http://schemas.microsoft.com/office/powerpoint/2010/main" val="274320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pPr marL="15875">
              <a:spcBef>
                <a:spcPts val="0"/>
              </a:spcBef>
              <a:spcAft>
                <a:spcPts val="1200"/>
              </a:spcAft>
            </a:pPr>
            <a:r>
              <a:rPr lang="en-US" dirty="0"/>
              <a:t>Intermittent vs Continuous Slowing </a:t>
            </a:r>
          </a:p>
        </p:txBody>
      </p:sp>
      <p:pic>
        <p:nvPicPr>
          <p:cNvPr id="13" name="Picture 12">
            <a:extLst>
              <a:ext uri="{FF2B5EF4-FFF2-40B4-BE49-F238E27FC236}">
                <a16:creationId xmlns:a16="http://schemas.microsoft.com/office/drawing/2014/main" id="{683F7CFE-6C8F-4E9C-893E-E20330A77C9B}"/>
              </a:ext>
            </a:extLst>
          </p:cNvPr>
          <p:cNvPicPr>
            <a:picLocks noChangeAspect="1"/>
          </p:cNvPicPr>
          <p:nvPr/>
        </p:nvPicPr>
        <p:blipFill>
          <a:blip r:embed="rId2"/>
          <a:stretch>
            <a:fillRect/>
          </a:stretch>
        </p:blipFill>
        <p:spPr>
          <a:xfrm>
            <a:off x="1342100" y="520504"/>
            <a:ext cx="6460211" cy="3048195"/>
          </a:xfrm>
          <a:prstGeom prst="rect">
            <a:avLst/>
          </a:prstGeom>
        </p:spPr>
      </p:pic>
      <p:pic>
        <p:nvPicPr>
          <p:cNvPr id="23" name="Picture 22">
            <a:extLst>
              <a:ext uri="{FF2B5EF4-FFF2-40B4-BE49-F238E27FC236}">
                <a16:creationId xmlns:a16="http://schemas.microsoft.com/office/drawing/2014/main" id="{0A5C24D0-2BFC-4AC0-A429-B1285524B1E1}"/>
              </a:ext>
            </a:extLst>
          </p:cNvPr>
          <p:cNvPicPr>
            <a:picLocks noChangeAspect="1"/>
          </p:cNvPicPr>
          <p:nvPr/>
        </p:nvPicPr>
        <p:blipFill>
          <a:blip r:embed="rId3"/>
          <a:stretch>
            <a:fillRect/>
          </a:stretch>
        </p:blipFill>
        <p:spPr>
          <a:xfrm>
            <a:off x="1342098" y="3568699"/>
            <a:ext cx="6460213" cy="2998759"/>
          </a:xfrm>
          <a:prstGeom prst="rect">
            <a:avLst/>
          </a:prstGeom>
        </p:spPr>
      </p:pic>
    </p:spTree>
    <p:extLst>
      <p:ext uri="{BB962C8B-B14F-4D97-AF65-F5344CB8AC3E}">
        <p14:creationId xmlns:p14="http://schemas.microsoft.com/office/powerpoint/2010/main" val="265641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pPr marL="15875">
              <a:spcBef>
                <a:spcPts val="0"/>
              </a:spcBef>
              <a:spcAft>
                <a:spcPts val="1200"/>
              </a:spcAft>
            </a:pPr>
            <a:r>
              <a:rPr lang="en-US" dirty="0"/>
              <a:t>Focal/Hemispheric vs Generalized Intermittent Slowing</a:t>
            </a:r>
          </a:p>
        </p:txBody>
      </p:sp>
      <p:pic>
        <p:nvPicPr>
          <p:cNvPr id="7" name="Picture 6">
            <a:extLst>
              <a:ext uri="{FF2B5EF4-FFF2-40B4-BE49-F238E27FC236}">
                <a16:creationId xmlns:a16="http://schemas.microsoft.com/office/drawing/2014/main" id="{4132A423-4836-4F50-92C5-CF44A4DE17D4}"/>
              </a:ext>
            </a:extLst>
          </p:cNvPr>
          <p:cNvPicPr>
            <a:picLocks noChangeAspect="1"/>
          </p:cNvPicPr>
          <p:nvPr/>
        </p:nvPicPr>
        <p:blipFill>
          <a:blip r:embed="rId2"/>
          <a:stretch>
            <a:fillRect/>
          </a:stretch>
        </p:blipFill>
        <p:spPr>
          <a:xfrm>
            <a:off x="1371743" y="571500"/>
            <a:ext cx="6413426" cy="3049104"/>
          </a:xfrm>
          <a:prstGeom prst="rect">
            <a:avLst/>
          </a:prstGeom>
        </p:spPr>
      </p:pic>
      <p:pic>
        <p:nvPicPr>
          <p:cNvPr id="9" name="Picture 8">
            <a:extLst>
              <a:ext uri="{FF2B5EF4-FFF2-40B4-BE49-F238E27FC236}">
                <a16:creationId xmlns:a16="http://schemas.microsoft.com/office/drawing/2014/main" id="{B1589C91-5F30-40FC-95F2-FAD516ECDBD6}"/>
              </a:ext>
            </a:extLst>
          </p:cNvPr>
          <p:cNvPicPr>
            <a:picLocks noChangeAspect="1"/>
          </p:cNvPicPr>
          <p:nvPr/>
        </p:nvPicPr>
        <p:blipFill>
          <a:blip r:embed="rId3"/>
          <a:stretch>
            <a:fillRect/>
          </a:stretch>
        </p:blipFill>
        <p:spPr>
          <a:xfrm>
            <a:off x="1371743" y="3543300"/>
            <a:ext cx="6417892" cy="3051227"/>
          </a:xfrm>
          <a:prstGeom prst="rect">
            <a:avLst/>
          </a:prstGeom>
        </p:spPr>
      </p:pic>
    </p:spTree>
    <p:extLst>
      <p:ext uri="{BB962C8B-B14F-4D97-AF65-F5344CB8AC3E}">
        <p14:creationId xmlns:p14="http://schemas.microsoft.com/office/powerpoint/2010/main" val="142615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TUH EEG Slowing Corpus</a:t>
            </a:r>
          </a:p>
        </p:txBody>
      </p:sp>
      <p:sp>
        <p:nvSpPr>
          <p:cNvPr id="3" name="Content Placeholder 2"/>
          <p:cNvSpPr>
            <a:spLocks noGrp="1"/>
          </p:cNvSpPr>
          <p:nvPr>
            <p:ph idx="1"/>
          </p:nvPr>
        </p:nvSpPr>
        <p:spPr>
          <a:xfrm>
            <a:off x="206298" y="633046"/>
            <a:ext cx="8719698" cy="5627077"/>
          </a:xfrm>
        </p:spPr>
        <p:txBody>
          <a:bodyPr lIns="0" tIns="0" rIns="0" bIns="0"/>
          <a:lstStyle/>
          <a:p>
            <a:pPr marL="165100" indent="-165100" algn="just">
              <a:spcBef>
                <a:spcPts val="0"/>
              </a:spcBef>
              <a:spcAft>
                <a:spcPts val="600"/>
              </a:spcAft>
            </a:pPr>
            <a:r>
              <a:rPr lang="en-US" sz="1800" b="1" dirty="0">
                <a:latin typeface="Arial" charset="0"/>
                <a:ea typeface="Arial" charset="0"/>
                <a:cs typeface="Arial" charset="0"/>
              </a:rPr>
              <a:t>The TUH EEG Corpus:</a:t>
            </a:r>
          </a:p>
          <a:p>
            <a:pPr marL="393700" indent="-157163">
              <a:spcBef>
                <a:spcPts val="0"/>
              </a:spcBef>
              <a:spcAft>
                <a:spcPts val="600"/>
              </a:spcAft>
              <a:buFont typeface="Wingdings" charset="2"/>
              <a:buChar char="§"/>
            </a:pPr>
            <a:r>
              <a:rPr lang="en-US" sz="1800" b="1" dirty="0">
                <a:latin typeface="Arial" charset="0"/>
                <a:ea typeface="Arial" charset="0"/>
                <a:cs typeface="Arial" charset="0"/>
              </a:rPr>
              <a:t>World's largest publicly available database of clinical EEG data.</a:t>
            </a:r>
          </a:p>
          <a:p>
            <a:pPr marL="393700" indent="-157163">
              <a:spcBef>
                <a:spcPts val="0"/>
              </a:spcBef>
              <a:spcAft>
                <a:spcPts val="600"/>
              </a:spcAft>
              <a:buFont typeface="Wingdings" charset="2"/>
              <a:buChar char="§"/>
            </a:pPr>
            <a:r>
              <a:rPr lang="en-US" sz="1800" b="1" dirty="0">
                <a:latin typeface="Arial" charset="0"/>
                <a:ea typeface="Arial" charset="0"/>
                <a:cs typeface="Arial" charset="0"/>
              </a:rPr>
              <a:t>Files used in the TUSL corpus were selected from TUSZ.	</a:t>
            </a:r>
          </a:p>
          <a:p>
            <a:pPr marL="758825" lvl="1">
              <a:spcBef>
                <a:spcPts val="0"/>
              </a:spcBef>
              <a:spcAft>
                <a:spcPts val="600"/>
              </a:spcAft>
              <a:buFont typeface="Wingdings" charset="2"/>
              <a:buChar char="Ø"/>
            </a:pPr>
            <a:r>
              <a:rPr lang="en-US" sz="1800" b="1" dirty="0">
                <a:latin typeface="Arial" charset="0"/>
                <a:ea typeface="Arial" charset="0"/>
                <a:cs typeface="Arial" charset="0"/>
              </a:rPr>
              <a:t>TUSZ is an annotated subset of TUH EEG.</a:t>
            </a:r>
          </a:p>
          <a:p>
            <a:pPr marL="165100" indent="-165100" algn="just">
              <a:spcBef>
                <a:spcPts val="0"/>
              </a:spcBef>
              <a:spcAft>
                <a:spcPts val="600"/>
              </a:spcAft>
            </a:pPr>
            <a:r>
              <a:rPr lang="en-US" sz="1800" b="1" dirty="0">
                <a:latin typeface="Arial" charset="0"/>
                <a:ea typeface="Arial" charset="0"/>
                <a:cs typeface="Arial" charset="0"/>
              </a:rPr>
              <a:t>Slowing Corpus:</a:t>
            </a:r>
          </a:p>
          <a:p>
            <a:pPr marL="393700" indent="-157163">
              <a:spcBef>
                <a:spcPts val="0"/>
              </a:spcBef>
              <a:spcAft>
                <a:spcPts val="600"/>
              </a:spcAft>
              <a:buFont typeface="Wingdings" charset="2"/>
              <a:buChar char="§"/>
            </a:pPr>
            <a:r>
              <a:rPr lang="en-US" sz="1800" b="1" dirty="0">
                <a:latin typeface="Arial" charset="0"/>
                <a:ea typeface="Arial" charset="0"/>
                <a:cs typeface="Arial" charset="0"/>
              </a:rPr>
              <a:t>100 10-second samples of slowing.</a:t>
            </a:r>
          </a:p>
          <a:p>
            <a:pPr marL="758825" lvl="1">
              <a:spcBef>
                <a:spcPts val="0"/>
              </a:spcBef>
              <a:spcAft>
                <a:spcPts val="600"/>
              </a:spcAft>
              <a:buFont typeface="Wingdings" charset="2"/>
              <a:buChar char="Ø"/>
            </a:pPr>
            <a:r>
              <a:rPr lang="en-US" sz="1800" b="1" dirty="0">
                <a:latin typeface="Arial" charset="0"/>
                <a:ea typeface="Arial" charset="0"/>
                <a:cs typeface="Arial" charset="0"/>
              </a:rPr>
              <a:t>Within each sample, slowing event may last 2-10 seconds. </a:t>
            </a:r>
          </a:p>
          <a:p>
            <a:pPr marL="393700" indent="-157163">
              <a:spcBef>
                <a:spcPts val="0"/>
              </a:spcBef>
              <a:spcAft>
                <a:spcPts val="600"/>
              </a:spcAft>
              <a:buFont typeface="Wingdings" charset="2"/>
              <a:buChar char="§"/>
            </a:pPr>
            <a:r>
              <a:rPr lang="en-US" sz="1800" b="1" dirty="0">
                <a:latin typeface="Arial" charset="0"/>
                <a:ea typeface="Arial" charset="0"/>
                <a:cs typeface="Arial" charset="0"/>
              </a:rPr>
              <a:t>100 10-second samples of seizure.</a:t>
            </a:r>
          </a:p>
          <a:p>
            <a:pPr marL="758825" lvl="1">
              <a:spcBef>
                <a:spcPts val="0"/>
              </a:spcBef>
              <a:spcAft>
                <a:spcPts val="600"/>
              </a:spcAft>
              <a:buFont typeface="Wingdings" charset="2"/>
              <a:buChar char="Ø"/>
            </a:pPr>
            <a:r>
              <a:rPr lang="en-US" sz="1800" b="1" dirty="0">
                <a:latin typeface="Arial" charset="0"/>
                <a:ea typeface="Arial" charset="0"/>
                <a:cs typeface="Arial" charset="0"/>
              </a:rPr>
              <a:t>100 seizures lasting at least 10 seconds were randomly selected for inclusion. </a:t>
            </a:r>
          </a:p>
          <a:p>
            <a:pPr marL="758825" lvl="1">
              <a:spcBef>
                <a:spcPts val="0"/>
              </a:spcBef>
              <a:spcAft>
                <a:spcPts val="600"/>
              </a:spcAft>
              <a:buFont typeface="Wingdings" charset="2"/>
              <a:buChar char="Ø"/>
            </a:pPr>
            <a:r>
              <a:rPr lang="en-US" sz="1800" b="1" dirty="0">
                <a:latin typeface="Arial" charset="0"/>
                <a:ea typeface="Arial" charset="0"/>
                <a:cs typeface="Arial" charset="0"/>
              </a:rPr>
              <a:t>Sample is taken from the midpoint of the seizure event, variety of timepoints in seizure time course are captured.  </a:t>
            </a:r>
          </a:p>
          <a:p>
            <a:pPr marL="393700" indent="-157163">
              <a:spcBef>
                <a:spcPts val="0"/>
              </a:spcBef>
              <a:spcAft>
                <a:spcPts val="600"/>
              </a:spcAft>
              <a:buFont typeface="Wingdings" charset="2"/>
              <a:buChar char="§"/>
            </a:pPr>
            <a:r>
              <a:rPr lang="en-US" sz="1800" b="1" dirty="0">
                <a:latin typeface="Arial" charset="0"/>
                <a:ea typeface="Arial" charset="0"/>
                <a:cs typeface="Arial" charset="0"/>
              </a:rPr>
              <a:t>100 10-second samples of complex background.</a:t>
            </a:r>
          </a:p>
          <a:p>
            <a:pPr marL="758825" lvl="1">
              <a:spcBef>
                <a:spcPts val="0"/>
              </a:spcBef>
              <a:spcAft>
                <a:spcPts val="600"/>
              </a:spcAft>
              <a:buFont typeface="Wingdings" charset="2"/>
              <a:buChar char="Ø"/>
            </a:pPr>
            <a:r>
              <a:rPr lang="en-US" sz="1800" b="1" dirty="0">
                <a:latin typeface="Arial" charset="0"/>
                <a:ea typeface="Arial" charset="0"/>
                <a:cs typeface="Arial" charset="0"/>
              </a:rPr>
              <a:t>In TUSZ, there is no differentiation of transient slowing and background.</a:t>
            </a:r>
          </a:p>
          <a:p>
            <a:pPr marL="758825" lvl="1">
              <a:spcBef>
                <a:spcPts val="0"/>
              </a:spcBef>
              <a:spcAft>
                <a:spcPts val="600"/>
              </a:spcAft>
              <a:buFont typeface="Wingdings" charset="2"/>
              <a:buChar char="Ø"/>
            </a:pPr>
            <a:r>
              <a:rPr lang="en-US" sz="1800" b="1" dirty="0">
                <a:latin typeface="Arial" charset="0"/>
                <a:ea typeface="Arial" charset="0"/>
                <a:cs typeface="Arial" charset="0"/>
              </a:rPr>
              <a:t>Samples are considered complex because they contain a variety of background features including muscle artifacts and epileptic discharges. </a:t>
            </a:r>
          </a:p>
          <a:p>
            <a:pPr marL="582930" lvl="1" indent="0">
              <a:spcBef>
                <a:spcPts val="0"/>
              </a:spcBef>
              <a:spcAft>
                <a:spcPts val="1200"/>
              </a:spcAft>
              <a:buNone/>
            </a:pPr>
            <a:endParaRPr lang="en-US" sz="1400" b="1" dirty="0">
              <a:latin typeface="Arial" charset="0"/>
              <a:ea typeface="Arial" charset="0"/>
              <a:cs typeface="Arial" charset="0"/>
            </a:endParaRPr>
          </a:p>
        </p:txBody>
      </p:sp>
    </p:spTree>
    <p:extLst>
      <p:ext uri="{BB962C8B-B14F-4D97-AF65-F5344CB8AC3E}">
        <p14:creationId xmlns:p14="http://schemas.microsoft.com/office/powerpoint/2010/main" val="147007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TUH EEG Slowing Corpus</a:t>
            </a:r>
          </a:p>
        </p:txBody>
      </p:sp>
      <p:pic>
        <p:nvPicPr>
          <p:cNvPr id="8" name="Picture 7" descr="A screenshot of a computer&#10;&#10;Description generated with very high confidence">
            <a:extLst>
              <a:ext uri="{FF2B5EF4-FFF2-40B4-BE49-F238E27FC236}">
                <a16:creationId xmlns:a16="http://schemas.microsoft.com/office/drawing/2014/main" id="{FD58C6D6-AE14-4BE0-A930-72E04CF15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43747"/>
            <a:ext cx="4396494" cy="2761124"/>
          </a:xfrm>
          <a:prstGeom prst="rect">
            <a:avLst/>
          </a:prstGeom>
        </p:spPr>
      </p:pic>
      <p:pic>
        <p:nvPicPr>
          <p:cNvPr id="9" name="Picture 8" descr="A screenshot of a computer&#10;&#10;Description generated with high confidence">
            <a:extLst>
              <a:ext uri="{FF2B5EF4-FFF2-40B4-BE49-F238E27FC236}">
                <a16:creationId xmlns:a16="http://schemas.microsoft.com/office/drawing/2014/main" id="{4BEE7106-6F41-428A-B03A-0C23203090A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625094" y="643747"/>
            <a:ext cx="4281839" cy="2761124"/>
          </a:xfrm>
          <a:prstGeom prst="rect">
            <a:avLst/>
          </a:prstGeom>
        </p:spPr>
      </p:pic>
      <p:pic>
        <p:nvPicPr>
          <p:cNvPr id="10" name="Picture 9" descr="A screenshot of a computer&#10;&#10;Description generated with very high confidence">
            <a:extLst>
              <a:ext uri="{FF2B5EF4-FFF2-40B4-BE49-F238E27FC236}">
                <a16:creationId xmlns:a16="http://schemas.microsoft.com/office/drawing/2014/main" id="{DA637F48-C884-486B-A278-2DDDAA0F30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504217"/>
            <a:ext cx="4396494" cy="2761124"/>
          </a:xfrm>
          <a:prstGeom prst="rect">
            <a:avLst/>
          </a:prstGeom>
        </p:spPr>
      </p:pic>
      <p:graphicFrame>
        <p:nvGraphicFramePr>
          <p:cNvPr id="4" name="Table 3">
            <a:extLst>
              <a:ext uri="{FF2B5EF4-FFF2-40B4-BE49-F238E27FC236}">
                <a16:creationId xmlns:a16="http://schemas.microsoft.com/office/drawing/2014/main" id="{4364E99F-551D-4E9D-BC96-14224BEE82DF}"/>
              </a:ext>
            </a:extLst>
          </p:cNvPr>
          <p:cNvGraphicFramePr>
            <a:graphicFrameLocks noGrp="1"/>
          </p:cNvGraphicFramePr>
          <p:nvPr>
            <p:extLst>
              <p:ext uri="{D42A27DB-BD31-4B8C-83A1-F6EECF244321}">
                <p14:modId xmlns:p14="http://schemas.microsoft.com/office/powerpoint/2010/main" val="3905339152"/>
              </p:ext>
            </p:extLst>
          </p:nvPr>
        </p:nvGraphicFramePr>
        <p:xfrm>
          <a:off x="4978400" y="4061819"/>
          <a:ext cx="4165600" cy="1920240"/>
        </p:xfrm>
        <a:graphic>
          <a:graphicData uri="http://schemas.openxmlformats.org/drawingml/2006/table">
            <a:tbl>
              <a:tblPr firstRow="1" bandRow="1">
                <a:tableStyleId>{5C22544A-7EE6-4342-B048-85BDC9FD1C3A}</a:tableStyleId>
              </a:tblPr>
              <a:tblGrid>
                <a:gridCol w="2082800">
                  <a:extLst>
                    <a:ext uri="{9D8B030D-6E8A-4147-A177-3AD203B41FA5}">
                      <a16:colId xmlns:a16="http://schemas.microsoft.com/office/drawing/2014/main" val="1642115391"/>
                    </a:ext>
                  </a:extLst>
                </a:gridCol>
                <a:gridCol w="2082800">
                  <a:extLst>
                    <a:ext uri="{9D8B030D-6E8A-4147-A177-3AD203B41FA5}">
                      <a16:colId xmlns:a16="http://schemas.microsoft.com/office/drawing/2014/main" val="414472925"/>
                    </a:ext>
                  </a:extLst>
                </a:gridCol>
              </a:tblGrid>
              <a:tr h="416959">
                <a:tc>
                  <a:txBody>
                    <a:bodyPr/>
                    <a:lstStyle/>
                    <a:p>
                      <a:endParaRPr lang="en-US" dirty="0"/>
                    </a:p>
                  </a:txBody>
                  <a:tcPr>
                    <a:solidFill>
                      <a:schemeClr val="accent3">
                        <a:lumMod val="40000"/>
                        <a:lumOff val="60000"/>
                      </a:schemeClr>
                    </a:solidFill>
                  </a:tcPr>
                </a:tc>
                <a:tc>
                  <a:txBody>
                    <a:bodyPr/>
                    <a:lstStyle/>
                    <a:p>
                      <a:pPr algn="l"/>
                      <a:r>
                        <a:rPr lang="en-US" sz="1800" dirty="0">
                          <a:solidFill>
                            <a:schemeClr val="tx1"/>
                          </a:solidFill>
                          <a:latin typeface="Arial" charset="0"/>
                          <a:ea typeface="Arial" charset="0"/>
                          <a:cs typeface="Arial" charset="0"/>
                        </a:rPr>
                        <a:t>Independent Slowing</a:t>
                      </a:r>
                    </a:p>
                  </a:txBody>
                  <a:tcPr anchor="ctr">
                    <a:noFill/>
                  </a:tcPr>
                </a:tc>
                <a:extLst>
                  <a:ext uri="{0D108BD9-81ED-4DB2-BD59-A6C34878D82A}">
                    <a16:rowId xmlns:a16="http://schemas.microsoft.com/office/drawing/2014/main" val="560974535"/>
                  </a:ext>
                </a:extLst>
              </a:tr>
              <a:tr h="416959">
                <a:tc>
                  <a:txBody>
                    <a:bodyPr/>
                    <a:lstStyle/>
                    <a:p>
                      <a:endParaRPr lang="en-US" dirty="0"/>
                    </a:p>
                  </a:txBody>
                  <a:tcPr/>
                </a:tc>
                <a:tc>
                  <a:txBody>
                    <a:bodyPr/>
                    <a:lstStyle/>
                    <a:p>
                      <a:pPr algn="l"/>
                      <a:r>
                        <a:rPr lang="en-US" sz="1800" b="1" dirty="0">
                          <a:latin typeface="Arial" charset="0"/>
                          <a:ea typeface="Arial" charset="0"/>
                          <a:cs typeface="Arial" charset="0"/>
                        </a:rPr>
                        <a:t>Complex Background</a:t>
                      </a:r>
                    </a:p>
                  </a:txBody>
                  <a:tcPr anchor="ctr">
                    <a:noFill/>
                  </a:tcPr>
                </a:tc>
                <a:extLst>
                  <a:ext uri="{0D108BD9-81ED-4DB2-BD59-A6C34878D82A}">
                    <a16:rowId xmlns:a16="http://schemas.microsoft.com/office/drawing/2014/main" val="1336486795"/>
                  </a:ext>
                </a:extLst>
              </a:tr>
              <a:tr h="241571">
                <a:tc>
                  <a:txBody>
                    <a:bodyPr/>
                    <a:lstStyle/>
                    <a:p>
                      <a:endParaRPr lang="en-US" dirty="0"/>
                    </a:p>
                  </a:txBody>
                  <a:tcPr>
                    <a:solidFill>
                      <a:schemeClr val="accent2">
                        <a:lumMod val="40000"/>
                        <a:lumOff val="60000"/>
                      </a:schemeClr>
                    </a:solidFill>
                  </a:tcPr>
                </a:tc>
                <a:tc>
                  <a:txBody>
                    <a:bodyPr/>
                    <a:lstStyle/>
                    <a:p>
                      <a:pPr algn="l"/>
                      <a:r>
                        <a:rPr lang="en-US" sz="1800" b="1" dirty="0">
                          <a:latin typeface="Arial" charset="0"/>
                          <a:ea typeface="Arial" charset="0"/>
                          <a:cs typeface="Arial" charset="0"/>
                        </a:rPr>
                        <a:t>Seizure</a:t>
                      </a:r>
                    </a:p>
                    <a:p>
                      <a:pPr algn="l"/>
                      <a:endParaRPr lang="en-US" sz="1800" b="1" dirty="0">
                        <a:latin typeface="Arial" charset="0"/>
                        <a:ea typeface="Arial" charset="0"/>
                        <a:cs typeface="Arial" charset="0"/>
                      </a:endParaRPr>
                    </a:p>
                  </a:txBody>
                  <a:tcPr anchor="ctr">
                    <a:noFill/>
                  </a:tcPr>
                </a:tc>
                <a:extLst>
                  <a:ext uri="{0D108BD9-81ED-4DB2-BD59-A6C34878D82A}">
                    <a16:rowId xmlns:a16="http://schemas.microsoft.com/office/drawing/2014/main" val="1801393188"/>
                  </a:ext>
                </a:extLst>
              </a:tr>
            </a:tbl>
          </a:graphicData>
        </a:graphic>
      </p:graphicFrame>
    </p:spTree>
    <p:extLst>
      <p:ext uri="{BB962C8B-B14F-4D97-AF65-F5344CB8AC3E}">
        <p14:creationId xmlns:p14="http://schemas.microsoft.com/office/powerpoint/2010/main" val="279583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Preliminary Experiments</a:t>
            </a:r>
          </a:p>
        </p:txBody>
      </p:sp>
      <p:sp>
        <p:nvSpPr>
          <p:cNvPr id="3" name="Content Placeholder 2"/>
          <p:cNvSpPr>
            <a:spLocks noGrp="1"/>
          </p:cNvSpPr>
          <p:nvPr>
            <p:ph idx="1"/>
          </p:nvPr>
        </p:nvSpPr>
        <p:spPr>
          <a:xfrm>
            <a:off x="206298" y="633046"/>
            <a:ext cx="8719698" cy="5627077"/>
          </a:xfrm>
        </p:spPr>
        <p:txBody>
          <a:bodyPr lIns="0" tIns="0" rIns="0" bIns="0"/>
          <a:lstStyle/>
          <a:p>
            <a:pPr>
              <a:spcBef>
                <a:spcPts val="0"/>
              </a:spcBef>
              <a:spcAft>
                <a:spcPts val="1200"/>
              </a:spcAft>
              <a:buFont typeface="Wingdings" panose="05000000000000000000" pitchFamily="2" charset="2"/>
              <a:buChar char="§"/>
            </a:pPr>
            <a:r>
              <a:rPr lang="en-US" sz="1800" b="1" dirty="0">
                <a:latin typeface="Arial" charset="0"/>
                <a:ea typeface="Arial" charset="0"/>
                <a:cs typeface="Arial" charset="0"/>
              </a:rPr>
              <a:t>First Approach: augment the training process for our machine learning systems using the slowing corpus. </a:t>
            </a:r>
            <a:endParaRPr lang="en-US" sz="1400" b="1" dirty="0">
              <a:latin typeface="Arial" charset="0"/>
              <a:ea typeface="Arial" charset="0"/>
              <a:cs typeface="Arial" charset="0"/>
            </a:endParaRPr>
          </a:p>
          <a:p>
            <a:pPr marL="0" indent="0">
              <a:spcBef>
                <a:spcPts val="0"/>
              </a:spcBef>
              <a:spcAft>
                <a:spcPts val="1200"/>
              </a:spcAft>
              <a:buNone/>
            </a:pPr>
            <a:r>
              <a:rPr lang="en-US" sz="1800" b="1" dirty="0">
                <a:latin typeface="Arial" charset="0"/>
                <a:ea typeface="Arial" charset="0"/>
                <a:cs typeface="Arial" charset="0"/>
              </a:rPr>
              <a:t>	 	</a:t>
            </a:r>
          </a:p>
        </p:txBody>
      </p:sp>
      <p:grpSp>
        <p:nvGrpSpPr>
          <p:cNvPr id="5" name="Group 4">
            <a:extLst>
              <a:ext uri="{FF2B5EF4-FFF2-40B4-BE49-F238E27FC236}">
                <a16:creationId xmlns:a16="http://schemas.microsoft.com/office/drawing/2014/main" id="{69D4A901-F3A0-4302-9D79-84E3190E186C}"/>
              </a:ext>
            </a:extLst>
          </p:cNvPr>
          <p:cNvGrpSpPr/>
          <p:nvPr/>
        </p:nvGrpSpPr>
        <p:grpSpPr>
          <a:xfrm>
            <a:off x="353563" y="1755360"/>
            <a:ext cx="1695945" cy="1263071"/>
            <a:chOff x="1379764" y="685801"/>
            <a:chExt cx="1665515" cy="1575706"/>
          </a:xfrm>
        </p:grpSpPr>
        <p:sp>
          <p:nvSpPr>
            <p:cNvPr id="6" name="Flowchart: Magnetic Disk 5">
              <a:extLst>
                <a:ext uri="{FF2B5EF4-FFF2-40B4-BE49-F238E27FC236}">
                  <a16:creationId xmlns:a16="http://schemas.microsoft.com/office/drawing/2014/main" id="{11DD9189-E56E-4158-B7BC-BE75FCC53095}"/>
                </a:ext>
              </a:extLst>
            </p:cNvPr>
            <p:cNvSpPr/>
            <p:nvPr/>
          </p:nvSpPr>
          <p:spPr>
            <a:xfrm>
              <a:off x="1379764" y="685801"/>
              <a:ext cx="1665515" cy="1575706"/>
            </a:xfrm>
            <a:prstGeom prst="flowChartMagneticDisk">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Helvetica" panose="020B0604020202020204" pitchFamily="34" charset="0"/>
                  <a:cs typeface="Helvetica" panose="020B0604020202020204" pitchFamily="34" charset="0"/>
                </a:rPr>
                <a:t>Slowing sample set</a:t>
              </a:r>
            </a:p>
          </p:txBody>
        </p:sp>
        <p:sp>
          <p:nvSpPr>
            <p:cNvPr id="7" name="Oval 6">
              <a:extLst>
                <a:ext uri="{FF2B5EF4-FFF2-40B4-BE49-F238E27FC236}">
                  <a16:creationId xmlns:a16="http://schemas.microsoft.com/office/drawing/2014/main" id="{59E8ACA8-8CCB-454B-8582-3CC38B2F0DFC}"/>
                </a:ext>
              </a:extLst>
            </p:cNvPr>
            <p:cNvSpPr/>
            <p:nvPr/>
          </p:nvSpPr>
          <p:spPr>
            <a:xfrm>
              <a:off x="1379764" y="685803"/>
              <a:ext cx="1665515" cy="5143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52B610DB-1A1A-401A-A06E-70DF85639025}"/>
              </a:ext>
            </a:extLst>
          </p:cNvPr>
          <p:cNvGrpSpPr/>
          <p:nvPr/>
        </p:nvGrpSpPr>
        <p:grpSpPr>
          <a:xfrm>
            <a:off x="2290552" y="1310643"/>
            <a:ext cx="3183903" cy="2133600"/>
            <a:chOff x="3168903" y="775853"/>
            <a:chExt cx="3183903" cy="2133600"/>
          </a:xfrm>
        </p:grpSpPr>
        <p:sp>
          <p:nvSpPr>
            <p:cNvPr id="9" name="Rectangle 8">
              <a:extLst>
                <a:ext uri="{FF2B5EF4-FFF2-40B4-BE49-F238E27FC236}">
                  <a16:creationId xmlns:a16="http://schemas.microsoft.com/office/drawing/2014/main" id="{F4BB86D9-3537-450A-967A-78E57BA2BFB3}"/>
                </a:ext>
              </a:extLst>
            </p:cNvPr>
            <p:cNvSpPr/>
            <p:nvPr/>
          </p:nvSpPr>
          <p:spPr>
            <a:xfrm>
              <a:off x="3168903" y="775853"/>
              <a:ext cx="3183903" cy="21336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E78A47C-5407-4B16-B9CC-0701DFC2BDF9}"/>
                </a:ext>
              </a:extLst>
            </p:cNvPr>
            <p:cNvPicPr>
              <a:picLocks noChangeAspect="1"/>
            </p:cNvPicPr>
            <p:nvPr/>
          </p:nvPicPr>
          <p:blipFill>
            <a:blip r:embed="rId2"/>
            <a:stretch>
              <a:fillRect/>
            </a:stretch>
          </p:blipFill>
          <p:spPr>
            <a:xfrm>
              <a:off x="3312882" y="1187573"/>
              <a:ext cx="1061074" cy="667909"/>
            </a:xfrm>
            <a:prstGeom prst="rect">
              <a:avLst/>
            </a:prstGeom>
          </p:spPr>
        </p:pic>
        <p:pic>
          <p:nvPicPr>
            <p:cNvPr id="11" name="Picture 10">
              <a:extLst>
                <a:ext uri="{FF2B5EF4-FFF2-40B4-BE49-F238E27FC236}">
                  <a16:creationId xmlns:a16="http://schemas.microsoft.com/office/drawing/2014/main" id="{461AC60A-EBCB-4DA9-AC15-8C0DC39B3F46}"/>
                </a:ext>
              </a:extLst>
            </p:cNvPr>
            <p:cNvPicPr>
              <a:picLocks noChangeAspect="1"/>
            </p:cNvPicPr>
            <p:nvPr/>
          </p:nvPicPr>
          <p:blipFill>
            <a:blip r:embed="rId2"/>
            <a:stretch>
              <a:fillRect/>
            </a:stretch>
          </p:blipFill>
          <p:spPr>
            <a:xfrm>
              <a:off x="3312882" y="2150426"/>
              <a:ext cx="1061074" cy="667909"/>
            </a:xfrm>
            <a:prstGeom prst="rect">
              <a:avLst/>
            </a:prstGeom>
          </p:spPr>
        </p:pic>
        <p:pic>
          <p:nvPicPr>
            <p:cNvPr id="12" name="Picture 11">
              <a:extLst>
                <a:ext uri="{FF2B5EF4-FFF2-40B4-BE49-F238E27FC236}">
                  <a16:creationId xmlns:a16="http://schemas.microsoft.com/office/drawing/2014/main" id="{6C87CAE1-0E0E-4278-A100-78EFF6986C6E}"/>
                </a:ext>
              </a:extLst>
            </p:cNvPr>
            <p:cNvPicPr>
              <a:picLocks noChangeAspect="1"/>
            </p:cNvPicPr>
            <p:nvPr/>
          </p:nvPicPr>
          <p:blipFill rotWithShape="1">
            <a:blip r:embed="rId2"/>
            <a:srcRect t="15094"/>
            <a:stretch/>
          </p:blipFill>
          <p:spPr>
            <a:xfrm>
              <a:off x="3312882" y="1805501"/>
              <a:ext cx="1061074" cy="543336"/>
            </a:xfrm>
            <a:prstGeom prst="rect">
              <a:avLst/>
            </a:prstGeom>
          </p:spPr>
        </p:pic>
        <p:grpSp>
          <p:nvGrpSpPr>
            <p:cNvPr id="13" name="Group 12">
              <a:extLst>
                <a:ext uri="{FF2B5EF4-FFF2-40B4-BE49-F238E27FC236}">
                  <a16:creationId xmlns:a16="http://schemas.microsoft.com/office/drawing/2014/main" id="{51911CFF-4414-4FA3-8997-6641DFE253B3}"/>
                </a:ext>
              </a:extLst>
            </p:cNvPr>
            <p:cNvGrpSpPr/>
            <p:nvPr/>
          </p:nvGrpSpPr>
          <p:grpSpPr>
            <a:xfrm>
              <a:off x="4478725" y="1223658"/>
              <a:ext cx="1309980" cy="193545"/>
              <a:chOff x="7754591" y="2226647"/>
              <a:chExt cx="2597789" cy="221816"/>
            </a:xfrm>
          </p:grpSpPr>
          <p:sp>
            <p:nvSpPr>
              <p:cNvPr id="96" name="Rectangle 95">
                <a:extLst>
                  <a:ext uri="{FF2B5EF4-FFF2-40B4-BE49-F238E27FC236}">
                    <a16:creationId xmlns:a16="http://schemas.microsoft.com/office/drawing/2014/main" id="{75FFFDAF-4340-438C-8E1F-3AC9DE0CC5B4}"/>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271384ED-6DC8-4665-B252-60A7F405EC09}"/>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34A65C7-1A81-4E50-ACF5-EF5B7517BDD3}"/>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2C42402-DA5B-4211-B370-C257202ADD10}"/>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617A1C69-5F72-481C-9C2D-3018ACB6C261}"/>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68E5891B-8722-431B-9B7F-6222D74617DD}"/>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EB42A32-DDDC-4711-A117-1AFD38ED47E8}"/>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62C7F82-ED9A-49E9-B0AC-A597352713C6}"/>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EFF32797-46A8-478A-9D1D-CC640EE0B40A}"/>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2405E19-9FB2-45A8-BC8D-C8DC568DF9B8}"/>
                </a:ext>
              </a:extLst>
            </p:cNvPr>
            <p:cNvGrpSpPr/>
            <p:nvPr/>
          </p:nvGrpSpPr>
          <p:grpSpPr>
            <a:xfrm>
              <a:off x="4631125" y="1376058"/>
              <a:ext cx="1309980" cy="193545"/>
              <a:chOff x="7754591" y="2226647"/>
              <a:chExt cx="2597789" cy="221816"/>
            </a:xfrm>
          </p:grpSpPr>
          <p:sp>
            <p:nvSpPr>
              <p:cNvPr id="87" name="Rectangle 86">
                <a:extLst>
                  <a:ext uri="{FF2B5EF4-FFF2-40B4-BE49-F238E27FC236}">
                    <a16:creationId xmlns:a16="http://schemas.microsoft.com/office/drawing/2014/main" id="{0A031E73-DBDA-4FAA-9C27-67DBC09044B4}"/>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E5B4A75-4485-4478-A883-3D27568ECB88}"/>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4EF95AD-51FE-4B0D-809C-EBD3C1E85F30}"/>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B35595B-461C-4B4F-BF27-344927A3D4F2}"/>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DB5728-BCEF-49F8-80FE-3A4B6A3F1217}"/>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EB97EFDD-7933-4D7C-BF38-CA5D37402ECA}"/>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D952219-5222-477B-85E3-D4E9B99C6DD7}"/>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50409C3-CFC3-4C95-9D8C-A905F1910DCB}"/>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9C87E0C-C4FF-40F2-A24D-1A5656054D23}"/>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E6C5C0A6-EC96-4F17-8E03-6E926C604EB7}"/>
                </a:ext>
              </a:extLst>
            </p:cNvPr>
            <p:cNvGrpSpPr/>
            <p:nvPr/>
          </p:nvGrpSpPr>
          <p:grpSpPr>
            <a:xfrm>
              <a:off x="4783525" y="1528458"/>
              <a:ext cx="1309980" cy="193545"/>
              <a:chOff x="7754591" y="2226647"/>
              <a:chExt cx="2597789" cy="221816"/>
            </a:xfrm>
          </p:grpSpPr>
          <p:sp>
            <p:nvSpPr>
              <p:cNvPr id="78" name="Rectangle 77">
                <a:extLst>
                  <a:ext uri="{FF2B5EF4-FFF2-40B4-BE49-F238E27FC236}">
                    <a16:creationId xmlns:a16="http://schemas.microsoft.com/office/drawing/2014/main" id="{18D85523-4019-4B9E-9DD2-2874550E01F8}"/>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6DA3B8C-5FFC-4EC6-8CE2-99F59254C97F}"/>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E02BDE6-D398-4718-A388-EC098CDE66BB}"/>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2E2B903-0843-4B59-888D-BD8B4397C1B8}"/>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8D94ED4-5597-4179-9208-8DDD995981AC}"/>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8A4FCB2-CBDA-4EE5-BC04-5293D5C49BF9}"/>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C32CDBE-66B4-450B-99B9-9FAEFACE3A18}"/>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EB8DA78-269C-4C9E-9B69-105349A4B8E9}"/>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4A9A33C-1976-4E78-BFDB-ACAE40490872}"/>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2B2E51C-A61B-4EEE-B511-58D53C841F51}"/>
                </a:ext>
              </a:extLst>
            </p:cNvPr>
            <p:cNvGrpSpPr/>
            <p:nvPr/>
          </p:nvGrpSpPr>
          <p:grpSpPr>
            <a:xfrm>
              <a:off x="4584416" y="1762502"/>
              <a:ext cx="1309980" cy="193545"/>
              <a:chOff x="7754591" y="2226647"/>
              <a:chExt cx="2597789" cy="221816"/>
            </a:xfrm>
          </p:grpSpPr>
          <p:sp>
            <p:nvSpPr>
              <p:cNvPr id="69" name="Rectangle 68">
                <a:extLst>
                  <a:ext uri="{FF2B5EF4-FFF2-40B4-BE49-F238E27FC236}">
                    <a16:creationId xmlns:a16="http://schemas.microsoft.com/office/drawing/2014/main" id="{8852A5C1-2042-4C4C-9348-BC9B6902AEB7}"/>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CD6E779-360A-4A5E-8BAF-AE78A1908B0B}"/>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3885CA80-58B7-4261-8868-43FE7F660507}"/>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DE8B07E-17FB-432E-84B9-974804822846}"/>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71FEE07-05AF-4E19-AF67-DE521D3C5D9C}"/>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3440F64-95F5-4C2C-BCE3-F1182D483CB9}"/>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6C06EE3-2830-4270-B52E-626F220AC13A}"/>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C25422D-B258-487C-8305-61B5EC7463A9}"/>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6A9705D-0883-4419-98B9-F8BC16764C6B}"/>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124D64D-C474-45FD-9D47-17C16C1E3AC9}"/>
                </a:ext>
              </a:extLst>
            </p:cNvPr>
            <p:cNvGrpSpPr/>
            <p:nvPr/>
          </p:nvGrpSpPr>
          <p:grpSpPr>
            <a:xfrm>
              <a:off x="4736816" y="1914902"/>
              <a:ext cx="1309980" cy="193545"/>
              <a:chOff x="7754591" y="2226647"/>
              <a:chExt cx="2597789" cy="221816"/>
            </a:xfrm>
          </p:grpSpPr>
          <p:sp>
            <p:nvSpPr>
              <p:cNvPr id="60" name="Rectangle 59">
                <a:extLst>
                  <a:ext uri="{FF2B5EF4-FFF2-40B4-BE49-F238E27FC236}">
                    <a16:creationId xmlns:a16="http://schemas.microsoft.com/office/drawing/2014/main" id="{8C079A75-EFC7-4C6F-8D17-7094EC6621D4}"/>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EE5B51C-059B-4DA4-9CDB-9CAD7C7967C7}"/>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F0E5FB0-EC05-4B2D-BD72-B123EB17105A}"/>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A393C6E-A99A-45EF-8B3D-B6AFF1CA325F}"/>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C73BDB9-374A-434E-A931-5B625D8119D3}"/>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DDD54A0-34EB-4831-9C85-E9A9042DD198}"/>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C7B46AB-AFBA-417B-BF41-6543C3851F2D}"/>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0BC67F1-7DDB-4800-AE1E-C24E999B4597}"/>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58E2D17-0055-45CB-9B09-33DB7E5D202B}"/>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33DC5B82-810C-4F24-BCEE-949B7CE4D462}"/>
                </a:ext>
              </a:extLst>
            </p:cNvPr>
            <p:cNvGrpSpPr/>
            <p:nvPr/>
          </p:nvGrpSpPr>
          <p:grpSpPr>
            <a:xfrm>
              <a:off x="4889216" y="2067302"/>
              <a:ext cx="1309980" cy="193545"/>
              <a:chOff x="7754591" y="2226647"/>
              <a:chExt cx="2597789" cy="221816"/>
            </a:xfrm>
          </p:grpSpPr>
          <p:sp>
            <p:nvSpPr>
              <p:cNvPr id="51" name="Rectangle 50">
                <a:extLst>
                  <a:ext uri="{FF2B5EF4-FFF2-40B4-BE49-F238E27FC236}">
                    <a16:creationId xmlns:a16="http://schemas.microsoft.com/office/drawing/2014/main" id="{1B2E7E48-9B87-42CB-B099-C2132619B515}"/>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2CCA428-A7F8-48F5-A95E-EFBD2628A3E0}"/>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3D7F603-1CA7-4CE4-BDEC-6B5B46669223}"/>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6AA129D-8B7B-4907-BDAD-8CBA2D2611B4}"/>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B4EBE-42BD-412F-88D0-63D89E5A76E3}"/>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A8C4F8A-65AE-4E55-87AC-B85EE25C89E9}"/>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78F6B05-9745-4B0F-ADA8-6583D6FC1D1F}"/>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A349944-AA3C-4FCC-8BFE-C9CBBAB9FA78}"/>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36ADB53-8526-45B7-A0DC-5F6560DC06BB}"/>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BD6155E-1D8B-4A33-B1FB-78D656BEDC7B}"/>
                </a:ext>
              </a:extLst>
            </p:cNvPr>
            <p:cNvGrpSpPr/>
            <p:nvPr/>
          </p:nvGrpSpPr>
          <p:grpSpPr>
            <a:xfrm>
              <a:off x="4625374" y="2319990"/>
              <a:ext cx="1309980" cy="193545"/>
              <a:chOff x="7754591" y="2226647"/>
              <a:chExt cx="2597789" cy="221816"/>
            </a:xfrm>
          </p:grpSpPr>
          <p:sp>
            <p:nvSpPr>
              <p:cNvPr id="42" name="Rectangle 41">
                <a:extLst>
                  <a:ext uri="{FF2B5EF4-FFF2-40B4-BE49-F238E27FC236}">
                    <a16:creationId xmlns:a16="http://schemas.microsoft.com/office/drawing/2014/main" id="{89D2A7FA-1395-4AB2-8AB5-FE728EA7E352}"/>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10BC28A-67B3-4F7B-B1FB-6F0DD3536951}"/>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3ACEF57-C298-4A3C-8812-4F0C7A3944B6}"/>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287A2FC-0DFF-4421-B79B-5A73079E601F}"/>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E61AFEF-4163-47DB-BD0F-0ECC2A2B4EE6}"/>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4C282FB-0532-436B-BE54-A9B94EF6E907}"/>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DBDF92D-09B0-45D3-8CFA-E7E5DE91D714}"/>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5152E7C-8C30-44DD-84B0-490C3B697039}"/>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B43E368-3713-4521-A09B-529FDD39B44B}"/>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5643D81-7264-444A-B684-0BF530B150BD}"/>
                </a:ext>
              </a:extLst>
            </p:cNvPr>
            <p:cNvGrpSpPr/>
            <p:nvPr/>
          </p:nvGrpSpPr>
          <p:grpSpPr>
            <a:xfrm>
              <a:off x="4777774" y="2472390"/>
              <a:ext cx="1309980" cy="193545"/>
              <a:chOff x="7754591" y="2226647"/>
              <a:chExt cx="2597789" cy="221816"/>
            </a:xfrm>
          </p:grpSpPr>
          <p:sp>
            <p:nvSpPr>
              <p:cNvPr id="33" name="Rectangle 32">
                <a:extLst>
                  <a:ext uri="{FF2B5EF4-FFF2-40B4-BE49-F238E27FC236}">
                    <a16:creationId xmlns:a16="http://schemas.microsoft.com/office/drawing/2014/main" id="{538385A0-2428-4B10-ADEF-5628E40F8E63}"/>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29ED2AC-AFF5-44C5-81F7-3162004D4286}"/>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CC04835-1A82-41A6-BDFF-9ED7E0306F29}"/>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B0CF94F-9420-4900-9605-0523C6D9CAD9}"/>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0817E87-6A77-466E-9406-2B98870EA973}"/>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EB2F08D-D592-4C8A-8F01-00C9E9BFC12B}"/>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E02BF07-BE58-4994-83AB-55DA8ACFB858}"/>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1E1C94E-0D49-48DE-8525-223C9B9C97FB}"/>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00ED53B-363B-4CEC-83AA-D8F237E6507C}"/>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32ABC80-63C2-4743-AC74-0CCE40EFDAA6}"/>
                </a:ext>
              </a:extLst>
            </p:cNvPr>
            <p:cNvGrpSpPr/>
            <p:nvPr/>
          </p:nvGrpSpPr>
          <p:grpSpPr>
            <a:xfrm>
              <a:off x="4930174" y="2624790"/>
              <a:ext cx="1309980" cy="193545"/>
              <a:chOff x="7754591" y="2226647"/>
              <a:chExt cx="2597789" cy="221816"/>
            </a:xfrm>
          </p:grpSpPr>
          <p:sp>
            <p:nvSpPr>
              <p:cNvPr id="24" name="Rectangle 23">
                <a:extLst>
                  <a:ext uri="{FF2B5EF4-FFF2-40B4-BE49-F238E27FC236}">
                    <a16:creationId xmlns:a16="http://schemas.microsoft.com/office/drawing/2014/main" id="{A015D697-4322-484F-AFC4-1FF25A25B4B6}"/>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53202C1-6E81-443F-92D2-8AB23FEE5368}"/>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5A3EB7-FA8C-45AC-966A-CDF85CF16F45}"/>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E582024-75BF-40AD-B622-1386BE33D778}"/>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6A9D074-4F91-4EA6-9304-C348BFCC1E11}"/>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A3AF1B-EBC5-4515-8FF6-91A1E2E9E478}"/>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B93517A-E27F-422F-80AA-FA9B1E3C125A}"/>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303BBDE-00E9-4EAC-B5B8-4C6F193AB014}"/>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6E233B9-8F96-4165-AE53-4833A6E824E4}"/>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E398DC83-0F7E-474F-B8B0-6950481A9F4C}"/>
                </a:ext>
              </a:extLst>
            </p:cNvPr>
            <p:cNvSpPr txBox="1"/>
            <p:nvPr/>
          </p:nvSpPr>
          <p:spPr>
            <a:xfrm>
              <a:off x="3662735" y="813827"/>
              <a:ext cx="2367689" cy="369332"/>
            </a:xfrm>
            <a:prstGeom prst="rect">
              <a:avLst/>
            </a:prstGeom>
            <a:noFill/>
          </p:spPr>
          <p:txBody>
            <a:bodyPr wrap="square" rtlCol="0">
              <a:spAutoFit/>
            </a:bodyPr>
            <a:lstStyle/>
            <a:p>
              <a:r>
                <a:rPr lang="en-US" b="1" dirty="0">
                  <a:solidFill>
                    <a:srgbClr val="002060"/>
                  </a:solidFill>
                  <a:latin typeface="Helvetica" panose="020B0604020202020204" pitchFamily="34" charset="0"/>
                  <a:cs typeface="Helvetica" panose="020B0604020202020204" pitchFamily="34" charset="0"/>
                </a:rPr>
                <a:t>Feature Extraction</a:t>
              </a:r>
            </a:p>
          </p:txBody>
        </p:sp>
      </p:grpSp>
      <p:grpSp>
        <p:nvGrpSpPr>
          <p:cNvPr id="105" name="Group 104">
            <a:extLst>
              <a:ext uri="{FF2B5EF4-FFF2-40B4-BE49-F238E27FC236}">
                <a16:creationId xmlns:a16="http://schemas.microsoft.com/office/drawing/2014/main" id="{7B90F6FB-B46D-456E-8FD3-9561875CDB47}"/>
              </a:ext>
            </a:extLst>
          </p:cNvPr>
          <p:cNvGrpSpPr/>
          <p:nvPr/>
        </p:nvGrpSpPr>
        <p:grpSpPr>
          <a:xfrm>
            <a:off x="5664458" y="1300428"/>
            <a:ext cx="3183903" cy="2133600"/>
            <a:chOff x="6628251" y="788682"/>
            <a:chExt cx="3183903" cy="2133600"/>
          </a:xfrm>
        </p:grpSpPr>
        <p:grpSp>
          <p:nvGrpSpPr>
            <p:cNvPr id="106" name="Group 105">
              <a:extLst>
                <a:ext uri="{FF2B5EF4-FFF2-40B4-BE49-F238E27FC236}">
                  <a16:creationId xmlns:a16="http://schemas.microsoft.com/office/drawing/2014/main" id="{3307F6CD-C8B1-4FFE-8DAF-1801E6728B59}"/>
                </a:ext>
              </a:extLst>
            </p:cNvPr>
            <p:cNvGrpSpPr/>
            <p:nvPr/>
          </p:nvGrpSpPr>
          <p:grpSpPr>
            <a:xfrm>
              <a:off x="6890398" y="1034342"/>
              <a:ext cx="2547331" cy="1745566"/>
              <a:chOff x="2594085" y="3732096"/>
              <a:chExt cx="2786847" cy="2137318"/>
            </a:xfrm>
          </p:grpSpPr>
          <p:grpSp>
            <p:nvGrpSpPr>
              <p:cNvPr id="109" name="Group 108">
                <a:extLst>
                  <a:ext uri="{FF2B5EF4-FFF2-40B4-BE49-F238E27FC236}">
                    <a16:creationId xmlns:a16="http://schemas.microsoft.com/office/drawing/2014/main" id="{17E3EA25-7307-4CFB-9304-9A11858D051E}"/>
                  </a:ext>
                </a:extLst>
              </p:cNvPr>
              <p:cNvGrpSpPr/>
              <p:nvPr/>
            </p:nvGrpSpPr>
            <p:grpSpPr>
              <a:xfrm>
                <a:off x="2946400" y="3732096"/>
                <a:ext cx="2312251" cy="1204994"/>
                <a:chOff x="961368" y="4059520"/>
                <a:chExt cx="2312251" cy="1204994"/>
              </a:xfrm>
            </p:grpSpPr>
            <p:grpSp>
              <p:nvGrpSpPr>
                <p:cNvPr id="123" name="Group 122">
                  <a:extLst>
                    <a:ext uri="{FF2B5EF4-FFF2-40B4-BE49-F238E27FC236}">
                      <a16:creationId xmlns:a16="http://schemas.microsoft.com/office/drawing/2014/main" id="{603B1C3F-3166-4611-B82E-15F711A761FF}"/>
                    </a:ext>
                  </a:extLst>
                </p:cNvPr>
                <p:cNvGrpSpPr/>
                <p:nvPr/>
              </p:nvGrpSpPr>
              <p:grpSpPr>
                <a:xfrm rot="2603054">
                  <a:off x="961368" y="4811931"/>
                  <a:ext cx="443345" cy="452583"/>
                  <a:chOff x="1176457" y="4770782"/>
                  <a:chExt cx="443345" cy="452583"/>
                </a:xfrm>
              </p:grpSpPr>
              <p:sp>
                <p:nvSpPr>
                  <p:cNvPr id="137" name="Oval 136">
                    <a:extLst>
                      <a:ext uri="{FF2B5EF4-FFF2-40B4-BE49-F238E27FC236}">
                        <a16:creationId xmlns:a16="http://schemas.microsoft.com/office/drawing/2014/main" id="{556E681D-0651-4E07-AE46-6C92D43FB57F}"/>
                      </a:ext>
                    </a:extLst>
                  </p:cNvPr>
                  <p:cNvSpPr/>
                  <p:nvPr/>
                </p:nvSpPr>
                <p:spPr>
                  <a:xfrm>
                    <a:off x="1176457" y="4770783"/>
                    <a:ext cx="443345" cy="45258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Curved Connector 136">
                    <a:extLst>
                      <a:ext uri="{FF2B5EF4-FFF2-40B4-BE49-F238E27FC236}">
                        <a16:creationId xmlns:a16="http://schemas.microsoft.com/office/drawing/2014/main" id="{DB101A96-DE54-4230-B6CF-D2D025E55584}"/>
                      </a:ext>
                    </a:extLst>
                  </p:cNvPr>
                  <p:cNvCxnSpPr>
                    <a:stCxn id="137" idx="0"/>
                    <a:endCxn id="137" idx="2"/>
                  </p:cNvCxnSpPr>
                  <p:nvPr/>
                </p:nvCxnSpPr>
                <p:spPr>
                  <a:xfrm rot="16200000" flipH="1" flipV="1">
                    <a:off x="1174148" y="4773091"/>
                    <a:ext cx="226291" cy="221673"/>
                  </a:xfrm>
                  <a:prstGeom prst="curvedConnector4">
                    <a:avLst>
                      <a:gd name="adj1" fmla="val -117347"/>
                      <a:gd name="adj2" fmla="val 203125"/>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84DF427F-A6AB-4233-8BE4-26DC5DE26E17}"/>
                    </a:ext>
                  </a:extLst>
                </p:cNvPr>
                <p:cNvGrpSpPr/>
                <p:nvPr/>
              </p:nvGrpSpPr>
              <p:grpSpPr>
                <a:xfrm rot="2603054">
                  <a:off x="1792322" y="4794074"/>
                  <a:ext cx="443345" cy="452583"/>
                  <a:chOff x="1176457" y="4770782"/>
                  <a:chExt cx="443345" cy="452583"/>
                </a:xfrm>
              </p:grpSpPr>
              <p:sp>
                <p:nvSpPr>
                  <p:cNvPr id="135" name="Oval 134">
                    <a:extLst>
                      <a:ext uri="{FF2B5EF4-FFF2-40B4-BE49-F238E27FC236}">
                        <a16:creationId xmlns:a16="http://schemas.microsoft.com/office/drawing/2014/main" id="{E9013E31-3FFF-490F-88A9-8DAD971E55DE}"/>
                      </a:ext>
                    </a:extLst>
                  </p:cNvPr>
                  <p:cNvSpPr/>
                  <p:nvPr/>
                </p:nvSpPr>
                <p:spPr>
                  <a:xfrm>
                    <a:off x="1176457" y="4770783"/>
                    <a:ext cx="443345" cy="45258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Curved Connector 134">
                    <a:extLst>
                      <a:ext uri="{FF2B5EF4-FFF2-40B4-BE49-F238E27FC236}">
                        <a16:creationId xmlns:a16="http://schemas.microsoft.com/office/drawing/2014/main" id="{50B84BA7-3775-461D-949C-BDB21C727CFD}"/>
                      </a:ext>
                    </a:extLst>
                  </p:cNvPr>
                  <p:cNvCxnSpPr>
                    <a:stCxn id="135" idx="0"/>
                    <a:endCxn id="135" idx="2"/>
                  </p:cNvCxnSpPr>
                  <p:nvPr/>
                </p:nvCxnSpPr>
                <p:spPr>
                  <a:xfrm rot="16200000" flipH="1" flipV="1">
                    <a:off x="1174148" y="4773091"/>
                    <a:ext cx="226291" cy="221673"/>
                  </a:xfrm>
                  <a:prstGeom prst="curvedConnector4">
                    <a:avLst>
                      <a:gd name="adj1" fmla="val -117347"/>
                      <a:gd name="adj2" fmla="val 203125"/>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C45AB3A2-5724-40C0-A243-AB072AFB3CE9}"/>
                    </a:ext>
                  </a:extLst>
                </p:cNvPr>
                <p:cNvGrpSpPr/>
                <p:nvPr/>
              </p:nvGrpSpPr>
              <p:grpSpPr>
                <a:xfrm rot="2603054">
                  <a:off x="2649027" y="4794072"/>
                  <a:ext cx="443345" cy="452583"/>
                  <a:chOff x="1176457" y="4770782"/>
                  <a:chExt cx="443345" cy="452583"/>
                </a:xfrm>
              </p:grpSpPr>
              <p:sp>
                <p:nvSpPr>
                  <p:cNvPr id="133" name="Oval 132">
                    <a:extLst>
                      <a:ext uri="{FF2B5EF4-FFF2-40B4-BE49-F238E27FC236}">
                        <a16:creationId xmlns:a16="http://schemas.microsoft.com/office/drawing/2014/main" id="{64D52380-8B93-474E-BF72-BA854E959803}"/>
                      </a:ext>
                    </a:extLst>
                  </p:cNvPr>
                  <p:cNvSpPr/>
                  <p:nvPr/>
                </p:nvSpPr>
                <p:spPr>
                  <a:xfrm>
                    <a:off x="1176457" y="4770783"/>
                    <a:ext cx="443345" cy="45258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Curved Connector 132">
                    <a:extLst>
                      <a:ext uri="{FF2B5EF4-FFF2-40B4-BE49-F238E27FC236}">
                        <a16:creationId xmlns:a16="http://schemas.microsoft.com/office/drawing/2014/main" id="{29336CDD-1D8F-4F95-A62E-37726CE4AC4C}"/>
                      </a:ext>
                    </a:extLst>
                  </p:cNvPr>
                  <p:cNvCxnSpPr>
                    <a:stCxn id="133" idx="0"/>
                    <a:endCxn id="133" idx="2"/>
                  </p:cNvCxnSpPr>
                  <p:nvPr/>
                </p:nvCxnSpPr>
                <p:spPr>
                  <a:xfrm rot="16200000" flipH="1" flipV="1">
                    <a:off x="1174148" y="4773091"/>
                    <a:ext cx="226291" cy="221673"/>
                  </a:xfrm>
                  <a:prstGeom prst="curvedConnector4">
                    <a:avLst>
                      <a:gd name="adj1" fmla="val -117347"/>
                      <a:gd name="adj2" fmla="val 203125"/>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6" name="Straight Arrow Connector 125">
                  <a:extLst>
                    <a:ext uri="{FF2B5EF4-FFF2-40B4-BE49-F238E27FC236}">
                      <a16:creationId xmlns:a16="http://schemas.microsoft.com/office/drawing/2014/main" id="{82655676-5751-469F-B699-8A32C9D956D8}"/>
                    </a:ext>
                  </a:extLst>
                </p:cNvPr>
                <p:cNvCxnSpPr>
                  <a:stCxn id="137" idx="7"/>
                  <a:endCxn id="135" idx="3"/>
                </p:cNvCxnSpPr>
                <p:nvPr/>
              </p:nvCxnSpPr>
              <p:spPr>
                <a:xfrm flipV="1">
                  <a:off x="1406868" y="5028990"/>
                  <a:ext cx="383299" cy="60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E93CD3FA-2BAC-4C06-906F-8EFFB6D6ADD6}"/>
                    </a:ext>
                  </a:extLst>
                </p:cNvPr>
                <p:cNvCxnSpPr>
                  <a:stCxn id="135" idx="7"/>
                  <a:endCxn id="133" idx="3"/>
                </p:cNvCxnSpPr>
                <p:nvPr/>
              </p:nvCxnSpPr>
              <p:spPr>
                <a:xfrm>
                  <a:off x="2237822" y="5011742"/>
                  <a:ext cx="409050" cy="1724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B7F99981-B9E6-4C1A-9F76-19608CE4A3B4}"/>
                        </a:ext>
                      </a:extLst>
                    </p:cNvPr>
                    <p:cNvSpPr txBox="1"/>
                    <p:nvPr/>
                  </p:nvSpPr>
                  <p:spPr>
                    <a:xfrm>
                      <a:off x="1105048" y="4059520"/>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11</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3" name="TextBox 162"/>
                    <p:cNvSpPr txBox="1">
                      <a:spLocks noRot="1" noChangeAspect="1" noMove="1" noResize="1" noEditPoints="1" noAdjustHandles="1" noChangeArrowheads="1" noChangeShapeType="1" noTextEdit="1"/>
                    </p:cNvSpPr>
                    <p:nvPr/>
                  </p:nvSpPr>
                  <p:spPr>
                    <a:xfrm>
                      <a:off x="1105048" y="4059520"/>
                      <a:ext cx="422525" cy="369332"/>
                    </a:xfrm>
                    <a:prstGeom prst="rect">
                      <a:avLst/>
                    </a:prstGeom>
                    <a:blipFill>
                      <a:blip r:embed="rId3"/>
                      <a:stretch>
                        <a:fillRect r="-20635"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2397D4EB-D112-4E4E-94A6-EE955C2C8DF2}"/>
                        </a:ext>
                      </a:extLst>
                    </p:cNvPr>
                    <p:cNvSpPr txBox="1"/>
                    <p:nvPr/>
                  </p:nvSpPr>
                  <p:spPr>
                    <a:xfrm>
                      <a:off x="1978071" y="4077809"/>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22</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4" name="TextBox 163"/>
                    <p:cNvSpPr txBox="1">
                      <a:spLocks noRot="1" noChangeAspect="1" noMove="1" noResize="1" noEditPoints="1" noAdjustHandles="1" noChangeArrowheads="1" noChangeShapeType="1" noTextEdit="1"/>
                    </p:cNvSpPr>
                    <p:nvPr/>
                  </p:nvSpPr>
                  <p:spPr>
                    <a:xfrm>
                      <a:off x="1978071" y="4077809"/>
                      <a:ext cx="422525" cy="369332"/>
                    </a:xfrm>
                    <a:prstGeom prst="rect">
                      <a:avLst/>
                    </a:prstGeom>
                    <a:blipFill>
                      <a:blip r:embed="rId4"/>
                      <a:stretch>
                        <a:fillRect r="-22222"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50E1A471-6F38-4BA0-AFB6-BEE895C63A49}"/>
                        </a:ext>
                      </a:extLst>
                    </p:cNvPr>
                    <p:cNvSpPr txBox="1"/>
                    <p:nvPr/>
                  </p:nvSpPr>
                  <p:spPr>
                    <a:xfrm>
                      <a:off x="2851094" y="4096547"/>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33</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5" name="TextBox 164"/>
                    <p:cNvSpPr txBox="1">
                      <a:spLocks noRot="1" noChangeAspect="1" noMove="1" noResize="1" noEditPoints="1" noAdjustHandles="1" noChangeArrowheads="1" noChangeShapeType="1" noTextEdit="1"/>
                    </p:cNvSpPr>
                    <p:nvPr/>
                  </p:nvSpPr>
                  <p:spPr>
                    <a:xfrm>
                      <a:off x="2851094" y="4096547"/>
                      <a:ext cx="422525" cy="369332"/>
                    </a:xfrm>
                    <a:prstGeom prst="rect">
                      <a:avLst/>
                    </a:prstGeom>
                    <a:blipFill>
                      <a:blip r:embed="rId5"/>
                      <a:stretch>
                        <a:fillRect r="-21875"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211E38E3-E5A1-4BE6-808C-EC653D8EF9F4}"/>
                        </a:ext>
                      </a:extLst>
                    </p:cNvPr>
                    <p:cNvSpPr txBox="1"/>
                    <p:nvPr/>
                  </p:nvSpPr>
                  <p:spPr>
                    <a:xfrm>
                      <a:off x="1316310" y="4538314"/>
                      <a:ext cx="3096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12</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6" name="TextBox 165"/>
                    <p:cNvSpPr txBox="1">
                      <a:spLocks noRot="1" noChangeAspect="1" noMove="1" noResize="1" noEditPoints="1" noAdjustHandles="1" noChangeArrowheads="1" noChangeShapeType="1" noTextEdit="1"/>
                    </p:cNvSpPr>
                    <p:nvPr/>
                  </p:nvSpPr>
                  <p:spPr>
                    <a:xfrm>
                      <a:off x="1316310" y="4538314"/>
                      <a:ext cx="309641" cy="369332"/>
                    </a:xfrm>
                    <a:prstGeom prst="rect">
                      <a:avLst/>
                    </a:prstGeom>
                    <a:blipFill>
                      <a:blip r:embed="rId6"/>
                      <a:stretch>
                        <a:fillRect r="-63830"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B50627FE-F29B-41FB-A68D-09FC5EB53120}"/>
                        </a:ext>
                      </a:extLst>
                    </p:cNvPr>
                    <p:cNvSpPr txBox="1"/>
                    <p:nvPr/>
                  </p:nvSpPr>
                  <p:spPr>
                    <a:xfrm>
                      <a:off x="2168011" y="4554604"/>
                      <a:ext cx="3096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panose="02040503050406030204" pitchFamily="18"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23</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7" name="TextBox 166"/>
                    <p:cNvSpPr txBox="1">
                      <a:spLocks noRot="1" noChangeAspect="1" noMove="1" noResize="1" noEditPoints="1" noAdjustHandles="1" noChangeArrowheads="1" noChangeShapeType="1" noTextEdit="1"/>
                    </p:cNvSpPr>
                    <p:nvPr/>
                  </p:nvSpPr>
                  <p:spPr>
                    <a:xfrm>
                      <a:off x="2168011" y="4554604"/>
                      <a:ext cx="309641" cy="369332"/>
                    </a:xfrm>
                    <a:prstGeom prst="rect">
                      <a:avLst/>
                    </a:prstGeom>
                    <a:blipFill>
                      <a:blip r:embed="rId7"/>
                      <a:stretch>
                        <a:fillRect r="-69565" b="-22000"/>
                      </a:stretch>
                    </a:blipFill>
                  </p:spPr>
                  <p:txBody>
                    <a:bodyPr/>
                    <a:lstStyle/>
                    <a:p>
                      <a:r>
                        <a:rPr lang="en-US">
                          <a:noFill/>
                        </a:rPr>
                        <a:t> </a:t>
                      </a:r>
                    </a:p>
                  </p:txBody>
                </p:sp>
              </mc:Fallback>
            </mc:AlternateContent>
          </p:grpSp>
          <p:grpSp>
            <p:nvGrpSpPr>
              <p:cNvPr id="110" name="Group 109">
                <a:extLst>
                  <a:ext uri="{FF2B5EF4-FFF2-40B4-BE49-F238E27FC236}">
                    <a16:creationId xmlns:a16="http://schemas.microsoft.com/office/drawing/2014/main" id="{EC806695-4A26-49D6-AB74-5180963D5E0E}"/>
                  </a:ext>
                </a:extLst>
              </p:cNvPr>
              <p:cNvGrpSpPr/>
              <p:nvPr/>
            </p:nvGrpSpPr>
            <p:grpSpPr>
              <a:xfrm>
                <a:off x="2690568" y="5237565"/>
                <a:ext cx="822036" cy="618838"/>
                <a:chOff x="1440873" y="5049454"/>
                <a:chExt cx="822036" cy="618838"/>
              </a:xfrm>
            </p:grpSpPr>
            <p:cxnSp>
              <p:nvCxnSpPr>
                <p:cNvPr id="120" name="Straight Arrow Connector 119">
                  <a:extLst>
                    <a:ext uri="{FF2B5EF4-FFF2-40B4-BE49-F238E27FC236}">
                      <a16:creationId xmlns:a16="http://schemas.microsoft.com/office/drawing/2014/main" id="{89CAC3AF-A4F4-4865-B13D-29981FABF0E4}"/>
                    </a:ext>
                  </a:extLst>
                </p:cNvPr>
                <p:cNvCxnSpPr/>
                <p:nvPr/>
              </p:nvCxnSpPr>
              <p:spPr>
                <a:xfrm flipV="1">
                  <a:off x="1440873" y="5049454"/>
                  <a:ext cx="0" cy="618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F1ABFE22-22FC-433D-A758-68FE91E61F97}"/>
                    </a:ext>
                  </a:extLst>
                </p:cNvPr>
                <p:cNvCxnSpPr/>
                <p:nvPr/>
              </p:nvCxnSpPr>
              <p:spPr>
                <a:xfrm>
                  <a:off x="1440873" y="5668291"/>
                  <a:ext cx="822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Freeform 120">
                  <a:extLst>
                    <a:ext uri="{FF2B5EF4-FFF2-40B4-BE49-F238E27FC236}">
                      <a16:creationId xmlns:a16="http://schemas.microsoft.com/office/drawing/2014/main" id="{5889D56C-46EE-4E94-A7AA-6FA6C29A481F}"/>
                    </a:ext>
                  </a:extLst>
                </p:cNvPr>
                <p:cNvSpPr/>
                <p:nvPr/>
              </p:nvSpPr>
              <p:spPr>
                <a:xfrm>
                  <a:off x="1468582" y="5132582"/>
                  <a:ext cx="665067" cy="517236"/>
                </a:xfrm>
                <a:custGeom>
                  <a:avLst/>
                  <a:gdLst>
                    <a:gd name="connsiteX0" fmla="*/ 0 w 665067"/>
                    <a:gd name="connsiteY0" fmla="*/ 517236 h 517236"/>
                    <a:gd name="connsiteX1" fmla="*/ 46182 w 665067"/>
                    <a:gd name="connsiteY1" fmla="*/ 489527 h 517236"/>
                    <a:gd name="connsiteX2" fmla="*/ 83127 w 665067"/>
                    <a:gd name="connsiteY2" fmla="*/ 434109 h 517236"/>
                    <a:gd name="connsiteX3" fmla="*/ 110836 w 665067"/>
                    <a:gd name="connsiteY3" fmla="*/ 378691 h 517236"/>
                    <a:gd name="connsiteX4" fmla="*/ 157018 w 665067"/>
                    <a:gd name="connsiteY4" fmla="*/ 295563 h 517236"/>
                    <a:gd name="connsiteX5" fmla="*/ 184727 w 665067"/>
                    <a:gd name="connsiteY5" fmla="*/ 240145 h 517236"/>
                    <a:gd name="connsiteX6" fmla="*/ 212436 w 665067"/>
                    <a:gd name="connsiteY6" fmla="*/ 221672 h 517236"/>
                    <a:gd name="connsiteX7" fmla="*/ 277091 w 665067"/>
                    <a:gd name="connsiteY7" fmla="*/ 193963 h 517236"/>
                    <a:gd name="connsiteX8" fmla="*/ 360218 w 665067"/>
                    <a:gd name="connsiteY8" fmla="*/ 184727 h 517236"/>
                    <a:gd name="connsiteX9" fmla="*/ 387927 w 665067"/>
                    <a:gd name="connsiteY9" fmla="*/ 175491 h 517236"/>
                    <a:gd name="connsiteX10" fmla="*/ 406400 w 665067"/>
                    <a:gd name="connsiteY10" fmla="*/ 147782 h 517236"/>
                    <a:gd name="connsiteX11" fmla="*/ 434109 w 665067"/>
                    <a:gd name="connsiteY11" fmla="*/ 64654 h 517236"/>
                    <a:gd name="connsiteX12" fmla="*/ 461818 w 665067"/>
                    <a:gd name="connsiteY12" fmla="*/ 9236 h 517236"/>
                    <a:gd name="connsiteX13" fmla="*/ 489527 w 665067"/>
                    <a:gd name="connsiteY13" fmla="*/ 0 h 517236"/>
                    <a:gd name="connsiteX14" fmla="*/ 517236 w 665067"/>
                    <a:gd name="connsiteY14" fmla="*/ 18472 h 517236"/>
                    <a:gd name="connsiteX15" fmla="*/ 535709 w 665067"/>
                    <a:gd name="connsiteY15" fmla="*/ 73891 h 517236"/>
                    <a:gd name="connsiteX16" fmla="*/ 544945 w 665067"/>
                    <a:gd name="connsiteY16" fmla="*/ 120072 h 517236"/>
                    <a:gd name="connsiteX17" fmla="*/ 554182 w 665067"/>
                    <a:gd name="connsiteY17" fmla="*/ 203200 h 517236"/>
                    <a:gd name="connsiteX18" fmla="*/ 581891 w 665067"/>
                    <a:gd name="connsiteY18" fmla="*/ 258618 h 517236"/>
                    <a:gd name="connsiteX19" fmla="*/ 591127 w 665067"/>
                    <a:gd name="connsiteY19" fmla="*/ 286327 h 517236"/>
                    <a:gd name="connsiteX20" fmla="*/ 609600 w 665067"/>
                    <a:gd name="connsiteY20" fmla="*/ 314036 h 517236"/>
                    <a:gd name="connsiteX21" fmla="*/ 628073 w 665067"/>
                    <a:gd name="connsiteY21" fmla="*/ 369454 h 517236"/>
                    <a:gd name="connsiteX22" fmla="*/ 646545 w 665067"/>
                    <a:gd name="connsiteY22" fmla="*/ 397163 h 517236"/>
                    <a:gd name="connsiteX23" fmla="*/ 665018 w 665067"/>
                    <a:gd name="connsiteY23" fmla="*/ 471054 h 51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5067" h="517236">
                      <a:moveTo>
                        <a:pt x="0" y="517236"/>
                      </a:moveTo>
                      <a:cubicBezTo>
                        <a:pt x="15394" y="508000"/>
                        <a:pt x="33488" y="502221"/>
                        <a:pt x="46182" y="489527"/>
                      </a:cubicBezTo>
                      <a:cubicBezTo>
                        <a:pt x="61881" y="473828"/>
                        <a:pt x="83127" y="434109"/>
                        <a:pt x="83127" y="434109"/>
                      </a:cubicBezTo>
                      <a:cubicBezTo>
                        <a:pt x="116809" y="333061"/>
                        <a:pt x="63092" y="486114"/>
                        <a:pt x="110836" y="378691"/>
                      </a:cubicBezTo>
                      <a:cubicBezTo>
                        <a:pt x="147002" y="297318"/>
                        <a:pt x="106442" y="346139"/>
                        <a:pt x="157018" y="295563"/>
                      </a:cubicBezTo>
                      <a:cubicBezTo>
                        <a:pt x="164530" y="273025"/>
                        <a:pt x="166821" y="258051"/>
                        <a:pt x="184727" y="240145"/>
                      </a:cubicBezTo>
                      <a:cubicBezTo>
                        <a:pt x="192576" y="232296"/>
                        <a:pt x="202798" y="227179"/>
                        <a:pt x="212436" y="221672"/>
                      </a:cubicBezTo>
                      <a:cubicBezTo>
                        <a:pt x="226286" y="213758"/>
                        <a:pt x="258809" y="197010"/>
                        <a:pt x="277091" y="193963"/>
                      </a:cubicBezTo>
                      <a:cubicBezTo>
                        <a:pt x="304591" y="189380"/>
                        <a:pt x="332509" y="187806"/>
                        <a:pt x="360218" y="184727"/>
                      </a:cubicBezTo>
                      <a:cubicBezTo>
                        <a:pt x="369454" y="181648"/>
                        <a:pt x="380324" y="181573"/>
                        <a:pt x="387927" y="175491"/>
                      </a:cubicBezTo>
                      <a:cubicBezTo>
                        <a:pt x="396595" y="168556"/>
                        <a:pt x="401892" y="157926"/>
                        <a:pt x="406400" y="147782"/>
                      </a:cubicBezTo>
                      <a:cubicBezTo>
                        <a:pt x="406403" y="147775"/>
                        <a:pt x="429490" y="78513"/>
                        <a:pt x="434109" y="64654"/>
                      </a:cubicBezTo>
                      <a:cubicBezTo>
                        <a:pt x="440194" y="46400"/>
                        <a:pt x="445540" y="22258"/>
                        <a:pt x="461818" y="9236"/>
                      </a:cubicBezTo>
                      <a:cubicBezTo>
                        <a:pt x="469421" y="3154"/>
                        <a:pt x="480291" y="3079"/>
                        <a:pt x="489527" y="0"/>
                      </a:cubicBezTo>
                      <a:cubicBezTo>
                        <a:pt x="498763" y="6157"/>
                        <a:pt x="511353" y="9059"/>
                        <a:pt x="517236" y="18472"/>
                      </a:cubicBezTo>
                      <a:cubicBezTo>
                        <a:pt x="527556" y="34984"/>
                        <a:pt x="531890" y="54797"/>
                        <a:pt x="535709" y="73891"/>
                      </a:cubicBezTo>
                      <a:cubicBezTo>
                        <a:pt x="538788" y="89285"/>
                        <a:pt x="542725" y="104531"/>
                        <a:pt x="544945" y="120072"/>
                      </a:cubicBezTo>
                      <a:cubicBezTo>
                        <a:pt x="548888" y="147672"/>
                        <a:pt x="549599" y="175699"/>
                        <a:pt x="554182" y="203200"/>
                      </a:cubicBezTo>
                      <a:cubicBezTo>
                        <a:pt x="558431" y="228695"/>
                        <a:pt x="567706" y="237340"/>
                        <a:pt x="581891" y="258618"/>
                      </a:cubicBezTo>
                      <a:cubicBezTo>
                        <a:pt x="584970" y="267854"/>
                        <a:pt x="586773" y="277619"/>
                        <a:pt x="591127" y="286327"/>
                      </a:cubicBezTo>
                      <a:cubicBezTo>
                        <a:pt x="596091" y="296256"/>
                        <a:pt x="605091" y="303892"/>
                        <a:pt x="609600" y="314036"/>
                      </a:cubicBezTo>
                      <a:cubicBezTo>
                        <a:pt x="617508" y="331830"/>
                        <a:pt x="617272" y="353252"/>
                        <a:pt x="628073" y="369454"/>
                      </a:cubicBezTo>
                      <a:cubicBezTo>
                        <a:pt x="634230" y="378690"/>
                        <a:pt x="642037" y="387019"/>
                        <a:pt x="646545" y="397163"/>
                      </a:cubicBezTo>
                      <a:cubicBezTo>
                        <a:pt x="666965" y="443109"/>
                        <a:pt x="665018" y="437952"/>
                        <a:pt x="665018" y="47105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1" name="Straight Arrow Connector 110">
                <a:extLst>
                  <a:ext uri="{FF2B5EF4-FFF2-40B4-BE49-F238E27FC236}">
                    <a16:creationId xmlns:a16="http://schemas.microsoft.com/office/drawing/2014/main" id="{DDD9C629-B833-4D46-92EA-9F066B4348E2}"/>
                  </a:ext>
                </a:extLst>
              </p:cNvPr>
              <p:cNvCxnSpPr/>
              <p:nvPr/>
            </p:nvCxnSpPr>
            <p:spPr>
              <a:xfrm flipV="1">
                <a:off x="3644642" y="5241339"/>
                <a:ext cx="0" cy="618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88E4007-7342-41B1-8E36-DA502F68C61B}"/>
                  </a:ext>
                </a:extLst>
              </p:cNvPr>
              <p:cNvCxnSpPr/>
              <p:nvPr/>
            </p:nvCxnSpPr>
            <p:spPr>
              <a:xfrm>
                <a:off x="3644642" y="5860177"/>
                <a:ext cx="822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A17B2C59-A67D-417D-879B-F064C4CDFF99}"/>
                  </a:ext>
                </a:extLst>
              </p:cNvPr>
              <p:cNvCxnSpPr/>
              <p:nvPr/>
            </p:nvCxnSpPr>
            <p:spPr>
              <a:xfrm flipV="1">
                <a:off x="4558896" y="5239271"/>
                <a:ext cx="0" cy="618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B1F707EA-CF35-4BE9-A8EA-09960A6CEB66}"/>
                  </a:ext>
                </a:extLst>
              </p:cNvPr>
              <p:cNvCxnSpPr/>
              <p:nvPr/>
            </p:nvCxnSpPr>
            <p:spPr>
              <a:xfrm>
                <a:off x="4558896" y="5858108"/>
                <a:ext cx="822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Freeform 113">
                <a:extLst>
                  <a:ext uri="{FF2B5EF4-FFF2-40B4-BE49-F238E27FC236}">
                    <a16:creationId xmlns:a16="http://schemas.microsoft.com/office/drawing/2014/main" id="{48A186C7-45D6-4249-A65F-71AB1FD11133}"/>
                  </a:ext>
                </a:extLst>
              </p:cNvPr>
              <p:cNvSpPr/>
              <p:nvPr/>
            </p:nvSpPr>
            <p:spPr>
              <a:xfrm>
                <a:off x="3676073" y="5315232"/>
                <a:ext cx="656114" cy="554182"/>
              </a:xfrm>
              <a:custGeom>
                <a:avLst/>
                <a:gdLst>
                  <a:gd name="connsiteX0" fmla="*/ 0 w 656114"/>
                  <a:gd name="connsiteY0" fmla="*/ 554182 h 554182"/>
                  <a:gd name="connsiteX1" fmla="*/ 73891 w 656114"/>
                  <a:gd name="connsiteY1" fmla="*/ 489527 h 554182"/>
                  <a:gd name="connsiteX2" fmla="*/ 83127 w 656114"/>
                  <a:gd name="connsiteY2" fmla="*/ 461818 h 554182"/>
                  <a:gd name="connsiteX3" fmla="*/ 101600 w 656114"/>
                  <a:gd name="connsiteY3" fmla="*/ 397164 h 554182"/>
                  <a:gd name="connsiteX4" fmla="*/ 120072 w 656114"/>
                  <a:gd name="connsiteY4" fmla="*/ 286327 h 554182"/>
                  <a:gd name="connsiteX5" fmla="*/ 129309 w 656114"/>
                  <a:gd name="connsiteY5" fmla="*/ 240145 h 554182"/>
                  <a:gd name="connsiteX6" fmla="*/ 147782 w 656114"/>
                  <a:gd name="connsiteY6" fmla="*/ 184727 h 554182"/>
                  <a:gd name="connsiteX7" fmla="*/ 166254 w 656114"/>
                  <a:gd name="connsiteY7" fmla="*/ 157018 h 554182"/>
                  <a:gd name="connsiteX8" fmla="*/ 221672 w 656114"/>
                  <a:gd name="connsiteY8" fmla="*/ 138545 h 554182"/>
                  <a:gd name="connsiteX9" fmla="*/ 240145 w 656114"/>
                  <a:gd name="connsiteY9" fmla="*/ 110836 h 554182"/>
                  <a:gd name="connsiteX10" fmla="*/ 267854 w 656114"/>
                  <a:gd name="connsiteY10" fmla="*/ 83127 h 554182"/>
                  <a:gd name="connsiteX11" fmla="*/ 286327 w 656114"/>
                  <a:gd name="connsiteY11" fmla="*/ 27709 h 554182"/>
                  <a:gd name="connsiteX12" fmla="*/ 304800 w 656114"/>
                  <a:gd name="connsiteY12" fmla="*/ 0 h 554182"/>
                  <a:gd name="connsiteX13" fmla="*/ 350982 w 656114"/>
                  <a:gd name="connsiteY13" fmla="*/ 9236 h 554182"/>
                  <a:gd name="connsiteX14" fmla="*/ 406400 w 656114"/>
                  <a:gd name="connsiteY14" fmla="*/ 64655 h 554182"/>
                  <a:gd name="connsiteX15" fmla="*/ 452582 w 656114"/>
                  <a:gd name="connsiteY15" fmla="*/ 147782 h 554182"/>
                  <a:gd name="connsiteX16" fmla="*/ 471054 w 656114"/>
                  <a:gd name="connsiteY16" fmla="*/ 175491 h 554182"/>
                  <a:gd name="connsiteX17" fmla="*/ 498763 w 656114"/>
                  <a:gd name="connsiteY17" fmla="*/ 193964 h 554182"/>
                  <a:gd name="connsiteX18" fmla="*/ 517236 w 656114"/>
                  <a:gd name="connsiteY18" fmla="*/ 221673 h 554182"/>
                  <a:gd name="connsiteX19" fmla="*/ 535709 w 656114"/>
                  <a:gd name="connsiteY19" fmla="*/ 277091 h 554182"/>
                  <a:gd name="connsiteX20" fmla="*/ 581891 w 656114"/>
                  <a:gd name="connsiteY20" fmla="*/ 424873 h 554182"/>
                  <a:gd name="connsiteX21" fmla="*/ 609600 w 656114"/>
                  <a:gd name="connsiteY21" fmla="*/ 434109 h 554182"/>
                  <a:gd name="connsiteX22" fmla="*/ 655782 w 656114"/>
                  <a:gd name="connsiteY22" fmla="*/ 517236 h 554182"/>
                  <a:gd name="connsiteX23" fmla="*/ 655782 w 656114"/>
                  <a:gd name="connsiteY23" fmla="*/ 526473 h 5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6114" h="554182">
                    <a:moveTo>
                      <a:pt x="0" y="554182"/>
                    </a:moveTo>
                    <a:cubicBezTo>
                      <a:pt x="11482" y="544996"/>
                      <a:pt x="61992" y="507376"/>
                      <a:pt x="73891" y="489527"/>
                    </a:cubicBezTo>
                    <a:cubicBezTo>
                      <a:pt x="79291" y="481426"/>
                      <a:pt x="80452" y="471179"/>
                      <a:pt x="83127" y="461818"/>
                    </a:cubicBezTo>
                    <a:cubicBezTo>
                      <a:pt x="106314" y="380661"/>
                      <a:pt x="79459" y="463581"/>
                      <a:pt x="101600" y="397164"/>
                    </a:cubicBezTo>
                    <a:cubicBezTo>
                      <a:pt x="116670" y="276603"/>
                      <a:pt x="102638" y="364780"/>
                      <a:pt x="120072" y="286327"/>
                    </a:cubicBezTo>
                    <a:cubicBezTo>
                      <a:pt x="123478" y="271002"/>
                      <a:pt x="125178" y="255291"/>
                      <a:pt x="129309" y="240145"/>
                    </a:cubicBezTo>
                    <a:cubicBezTo>
                      <a:pt x="134433" y="221359"/>
                      <a:pt x="136981" y="200929"/>
                      <a:pt x="147782" y="184727"/>
                    </a:cubicBezTo>
                    <a:cubicBezTo>
                      <a:pt x="153939" y="175491"/>
                      <a:pt x="156841" y="162901"/>
                      <a:pt x="166254" y="157018"/>
                    </a:cubicBezTo>
                    <a:cubicBezTo>
                      <a:pt x="182766" y="146698"/>
                      <a:pt x="221672" y="138545"/>
                      <a:pt x="221672" y="138545"/>
                    </a:cubicBezTo>
                    <a:cubicBezTo>
                      <a:pt x="227830" y="129309"/>
                      <a:pt x="233038" y="119364"/>
                      <a:pt x="240145" y="110836"/>
                    </a:cubicBezTo>
                    <a:cubicBezTo>
                      <a:pt x="248507" y="100801"/>
                      <a:pt x="261510" y="94545"/>
                      <a:pt x="267854" y="83127"/>
                    </a:cubicBezTo>
                    <a:cubicBezTo>
                      <a:pt x="277310" y="66105"/>
                      <a:pt x="275526" y="43911"/>
                      <a:pt x="286327" y="27709"/>
                    </a:cubicBezTo>
                    <a:lnTo>
                      <a:pt x="304800" y="0"/>
                    </a:lnTo>
                    <a:cubicBezTo>
                      <a:pt x="320194" y="3079"/>
                      <a:pt x="336636" y="2860"/>
                      <a:pt x="350982" y="9236"/>
                    </a:cubicBezTo>
                    <a:cubicBezTo>
                      <a:pt x="383542" y="23707"/>
                      <a:pt x="388954" y="38486"/>
                      <a:pt x="406400" y="64655"/>
                    </a:cubicBezTo>
                    <a:cubicBezTo>
                      <a:pt x="422657" y="113427"/>
                      <a:pt x="410235" y="84261"/>
                      <a:pt x="452582" y="147782"/>
                    </a:cubicBezTo>
                    <a:cubicBezTo>
                      <a:pt x="458739" y="157018"/>
                      <a:pt x="461818" y="169333"/>
                      <a:pt x="471054" y="175491"/>
                    </a:cubicBezTo>
                    <a:lnTo>
                      <a:pt x="498763" y="193964"/>
                    </a:lnTo>
                    <a:cubicBezTo>
                      <a:pt x="504921" y="203200"/>
                      <a:pt x="512727" y="211529"/>
                      <a:pt x="517236" y="221673"/>
                    </a:cubicBezTo>
                    <a:cubicBezTo>
                      <a:pt x="525144" y="239467"/>
                      <a:pt x="535709" y="277091"/>
                      <a:pt x="535709" y="277091"/>
                    </a:cubicBezTo>
                    <a:cubicBezTo>
                      <a:pt x="538053" y="300535"/>
                      <a:pt x="534312" y="409014"/>
                      <a:pt x="581891" y="424873"/>
                    </a:cubicBezTo>
                    <a:lnTo>
                      <a:pt x="609600" y="434109"/>
                    </a:lnTo>
                    <a:cubicBezTo>
                      <a:pt x="637115" y="475381"/>
                      <a:pt x="646028" y="478221"/>
                      <a:pt x="655782" y="517236"/>
                    </a:cubicBezTo>
                    <a:cubicBezTo>
                      <a:pt x="656529" y="520223"/>
                      <a:pt x="655782" y="523394"/>
                      <a:pt x="655782" y="52647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4">
                <a:extLst>
                  <a:ext uri="{FF2B5EF4-FFF2-40B4-BE49-F238E27FC236}">
                    <a16:creationId xmlns:a16="http://schemas.microsoft.com/office/drawing/2014/main" id="{15C9C4DB-D022-4A4B-BE5B-C89D00B79F2F}"/>
                  </a:ext>
                </a:extLst>
              </p:cNvPr>
              <p:cNvSpPr/>
              <p:nvPr/>
            </p:nvSpPr>
            <p:spPr>
              <a:xfrm>
                <a:off x="4590473" y="5350108"/>
                <a:ext cx="692726" cy="498763"/>
              </a:xfrm>
              <a:custGeom>
                <a:avLst/>
                <a:gdLst>
                  <a:gd name="connsiteX0" fmla="*/ 0 w 692727"/>
                  <a:gd name="connsiteY0" fmla="*/ 489527 h 498763"/>
                  <a:gd name="connsiteX1" fmla="*/ 73891 w 692727"/>
                  <a:gd name="connsiteY1" fmla="*/ 471054 h 498763"/>
                  <a:gd name="connsiteX2" fmla="*/ 101600 w 692727"/>
                  <a:gd name="connsiteY2" fmla="*/ 452582 h 498763"/>
                  <a:gd name="connsiteX3" fmla="*/ 147782 w 692727"/>
                  <a:gd name="connsiteY3" fmla="*/ 406400 h 498763"/>
                  <a:gd name="connsiteX4" fmla="*/ 193963 w 692727"/>
                  <a:gd name="connsiteY4" fmla="*/ 360218 h 498763"/>
                  <a:gd name="connsiteX5" fmla="*/ 212436 w 692727"/>
                  <a:gd name="connsiteY5" fmla="*/ 304800 h 498763"/>
                  <a:gd name="connsiteX6" fmla="*/ 221672 w 692727"/>
                  <a:gd name="connsiteY6" fmla="*/ 277091 h 498763"/>
                  <a:gd name="connsiteX7" fmla="*/ 240145 w 692727"/>
                  <a:gd name="connsiteY7" fmla="*/ 249382 h 498763"/>
                  <a:gd name="connsiteX8" fmla="*/ 267854 w 692727"/>
                  <a:gd name="connsiteY8" fmla="*/ 129309 h 498763"/>
                  <a:gd name="connsiteX9" fmla="*/ 277091 w 692727"/>
                  <a:gd name="connsiteY9" fmla="*/ 101600 h 498763"/>
                  <a:gd name="connsiteX10" fmla="*/ 304800 w 692727"/>
                  <a:gd name="connsiteY10" fmla="*/ 83127 h 498763"/>
                  <a:gd name="connsiteX11" fmla="*/ 323272 w 692727"/>
                  <a:gd name="connsiteY11" fmla="*/ 27709 h 498763"/>
                  <a:gd name="connsiteX12" fmla="*/ 378691 w 692727"/>
                  <a:gd name="connsiteY12" fmla="*/ 9236 h 498763"/>
                  <a:gd name="connsiteX13" fmla="*/ 406400 w 692727"/>
                  <a:gd name="connsiteY13" fmla="*/ 0 h 498763"/>
                  <a:gd name="connsiteX14" fmla="*/ 461818 w 692727"/>
                  <a:gd name="connsiteY14" fmla="*/ 27709 h 498763"/>
                  <a:gd name="connsiteX15" fmla="*/ 471054 w 692727"/>
                  <a:gd name="connsiteY15" fmla="*/ 55418 h 498763"/>
                  <a:gd name="connsiteX16" fmla="*/ 489527 w 692727"/>
                  <a:gd name="connsiteY16" fmla="*/ 83127 h 498763"/>
                  <a:gd name="connsiteX17" fmla="*/ 517236 w 692727"/>
                  <a:gd name="connsiteY17" fmla="*/ 175491 h 498763"/>
                  <a:gd name="connsiteX18" fmla="*/ 535709 w 692727"/>
                  <a:gd name="connsiteY18" fmla="*/ 203200 h 498763"/>
                  <a:gd name="connsiteX19" fmla="*/ 591127 w 692727"/>
                  <a:gd name="connsiteY19" fmla="*/ 314036 h 498763"/>
                  <a:gd name="connsiteX20" fmla="*/ 609600 w 692727"/>
                  <a:gd name="connsiteY20" fmla="*/ 341745 h 498763"/>
                  <a:gd name="connsiteX21" fmla="*/ 628072 w 692727"/>
                  <a:gd name="connsiteY21" fmla="*/ 397163 h 498763"/>
                  <a:gd name="connsiteX22" fmla="*/ 646545 w 692727"/>
                  <a:gd name="connsiteY22" fmla="*/ 424873 h 498763"/>
                  <a:gd name="connsiteX23" fmla="*/ 655782 w 692727"/>
                  <a:gd name="connsiteY23" fmla="*/ 452582 h 498763"/>
                  <a:gd name="connsiteX24" fmla="*/ 692727 w 692727"/>
                  <a:gd name="connsiteY24" fmla="*/ 498763 h 49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2727" h="498763">
                    <a:moveTo>
                      <a:pt x="0" y="489527"/>
                    </a:moveTo>
                    <a:cubicBezTo>
                      <a:pt x="17572" y="486013"/>
                      <a:pt x="54953" y="480523"/>
                      <a:pt x="73891" y="471054"/>
                    </a:cubicBezTo>
                    <a:cubicBezTo>
                      <a:pt x="83820" y="466090"/>
                      <a:pt x="92364" y="458739"/>
                      <a:pt x="101600" y="452582"/>
                    </a:cubicBezTo>
                    <a:cubicBezTo>
                      <a:pt x="150858" y="378693"/>
                      <a:pt x="86207" y="467975"/>
                      <a:pt x="147782" y="406400"/>
                    </a:cubicBezTo>
                    <a:cubicBezTo>
                      <a:pt x="209361" y="344821"/>
                      <a:pt x="120068" y="409482"/>
                      <a:pt x="193963" y="360218"/>
                    </a:cubicBezTo>
                    <a:lnTo>
                      <a:pt x="212436" y="304800"/>
                    </a:lnTo>
                    <a:cubicBezTo>
                      <a:pt x="215515" y="295564"/>
                      <a:pt x="216271" y="285192"/>
                      <a:pt x="221672" y="277091"/>
                    </a:cubicBezTo>
                    <a:lnTo>
                      <a:pt x="240145" y="249382"/>
                    </a:lnTo>
                    <a:cubicBezTo>
                      <a:pt x="252135" y="165456"/>
                      <a:pt x="242498" y="205376"/>
                      <a:pt x="267854" y="129309"/>
                    </a:cubicBezTo>
                    <a:cubicBezTo>
                      <a:pt x="270933" y="120073"/>
                      <a:pt x="268990" y="107001"/>
                      <a:pt x="277091" y="101600"/>
                    </a:cubicBezTo>
                    <a:lnTo>
                      <a:pt x="304800" y="83127"/>
                    </a:lnTo>
                    <a:cubicBezTo>
                      <a:pt x="310957" y="64654"/>
                      <a:pt x="304799" y="33867"/>
                      <a:pt x="323272" y="27709"/>
                    </a:cubicBezTo>
                    <a:lnTo>
                      <a:pt x="378691" y="9236"/>
                    </a:lnTo>
                    <a:lnTo>
                      <a:pt x="406400" y="0"/>
                    </a:lnTo>
                    <a:cubicBezTo>
                      <a:pt x="424654" y="6085"/>
                      <a:pt x="448796" y="11431"/>
                      <a:pt x="461818" y="27709"/>
                    </a:cubicBezTo>
                    <a:cubicBezTo>
                      <a:pt x="467900" y="35312"/>
                      <a:pt x="466700" y="46710"/>
                      <a:pt x="471054" y="55418"/>
                    </a:cubicBezTo>
                    <a:cubicBezTo>
                      <a:pt x="476018" y="65347"/>
                      <a:pt x="483369" y="73891"/>
                      <a:pt x="489527" y="83127"/>
                    </a:cubicBezTo>
                    <a:cubicBezTo>
                      <a:pt x="494690" y="103781"/>
                      <a:pt x="508239" y="161996"/>
                      <a:pt x="517236" y="175491"/>
                    </a:cubicBezTo>
                    <a:lnTo>
                      <a:pt x="535709" y="203200"/>
                    </a:lnTo>
                    <a:cubicBezTo>
                      <a:pt x="561202" y="279679"/>
                      <a:pt x="543381" y="242418"/>
                      <a:pt x="591127" y="314036"/>
                    </a:cubicBezTo>
                    <a:lnTo>
                      <a:pt x="609600" y="341745"/>
                    </a:lnTo>
                    <a:cubicBezTo>
                      <a:pt x="615757" y="360218"/>
                      <a:pt x="617271" y="380961"/>
                      <a:pt x="628072" y="397163"/>
                    </a:cubicBezTo>
                    <a:cubicBezTo>
                      <a:pt x="634230" y="406400"/>
                      <a:pt x="641580" y="414944"/>
                      <a:pt x="646545" y="424873"/>
                    </a:cubicBezTo>
                    <a:cubicBezTo>
                      <a:pt x="650899" y="433581"/>
                      <a:pt x="651428" y="443874"/>
                      <a:pt x="655782" y="452582"/>
                    </a:cubicBezTo>
                    <a:cubicBezTo>
                      <a:pt x="667435" y="475888"/>
                      <a:pt x="675543" y="481580"/>
                      <a:pt x="692727" y="49876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259BB31E-36DE-4BD9-ADB0-F9A52A480B96}"/>
                      </a:ext>
                    </a:extLst>
                  </p:cNvPr>
                  <p:cNvSpPr txBox="1"/>
                  <p:nvPr/>
                </p:nvSpPr>
                <p:spPr>
                  <a:xfrm>
                    <a:off x="2594085" y="4862006"/>
                    <a:ext cx="422525"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Helvetica" panose="020B0604020202020204" pitchFamily="34" charset="0"/>
                                </a:rPr>
                              </m:ctrlPr>
                            </m:sSubPr>
                            <m:e>
                              <m:r>
                                <a:rPr lang="en-US" b="0" i="1" smtClean="0">
                                  <a:solidFill>
                                    <a:schemeClr val="tx1"/>
                                  </a:solidFill>
                                  <a:latin typeface="Cambria Math" panose="02040503050406030204" pitchFamily="18" charset="0"/>
                                  <a:cs typeface="Helvetica" panose="020B0604020202020204" pitchFamily="34" charset="0"/>
                                </a:rPr>
                                <m:t>𝑏</m:t>
                              </m:r>
                            </m:e>
                            <m:sub>
                              <m:r>
                                <a:rPr lang="en-US" b="0" i="1" smtClean="0">
                                  <a:solidFill>
                                    <a:schemeClr val="tx1"/>
                                  </a:solidFill>
                                  <a:latin typeface="Cambria Math" panose="02040503050406030204" pitchFamily="18" charset="0"/>
                                  <a:cs typeface="Helvetica" panose="020B0604020202020204" pitchFamily="34" charset="0"/>
                                </a:rPr>
                                <m:t>1</m:t>
                              </m:r>
                            </m:sub>
                          </m:sSub>
                          <m:r>
                            <a:rPr lang="en-US" b="0" i="1" smtClean="0">
                              <a:solidFill>
                                <a:schemeClr val="tx1"/>
                              </a:solidFill>
                              <a:latin typeface="Cambria Math" panose="02040503050406030204" pitchFamily="18" charset="0"/>
                              <a:cs typeface="Helvetica" panose="020B0604020202020204" pitchFamily="34" charset="0"/>
                            </a:rPr>
                            <m:t>(</m:t>
                          </m:r>
                          <m:r>
                            <a:rPr lang="en-US" b="0" i="1" smtClean="0">
                              <a:solidFill>
                                <a:schemeClr val="tx1"/>
                              </a:solidFill>
                              <a:latin typeface="Cambria Math" panose="02040503050406030204" pitchFamily="18" charset="0"/>
                              <a:cs typeface="Helvetica" panose="020B0604020202020204" pitchFamily="34" charset="0"/>
                            </a:rPr>
                            <m:t>𝑥</m:t>
                          </m:r>
                          <m:r>
                            <a:rPr lang="en-US" b="0" i="1" smtClean="0">
                              <a:solidFill>
                                <a:schemeClr val="tx1"/>
                              </a:solidFill>
                              <a:latin typeface="Cambria Math" panose="02040503050406030204" pitchFamily="18" charset="0"/>
                              <a:cs typeface="Helvetica" panose="020B0604020202020204" pitchFamily="34" charset="0"/>
                            </a:rPr>
                            <m:t>)</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1" name="TextBox 190"/>
                  <p:cNvSpPr txBox="1">
                    <a:spLocks noRot="1" noChangeAspect="1" noMove="1" noResize="1" noEditPoints="1" noAdjustHandles="1" noChangeArrowheads="1" noChangeShapeType="1" noTextEdit="1"/>
                  </p:cNvSpPr>
                  <p:nvPr/>
                </p:nvSpPr>
                <p:spPr>
                  <a:xfrm>
                    <a:off x="2594085" y="4862006"/>
                    <a:ext cx="422525" cy="369331"/>
                  </a:xfrm>
                  <a:prstGeom prst="rect">
                    <a:avLst/>
                  </a:prstGeom>
                  <a:blipFill>
                    <a:blip r:embed="rId8"/>
                    <a:stretch>
                      <a:fillRect r="-90625"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B1838F4-EA80-4144-8248-9AADB0FE56D7}"/>
                      </a:ext>
                    </a:extLst>
                  </p:cNvPr>
                  <p:cNvSpPr txBox="1"/>
                  <p:nvPr/>
                </p:nvSpPr>
                <p:spPr>
                  <a:xfrm>
                    <a:off x="3441246" y="4857976"/>
                    <a:ext cx="422525"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Helvetica" panose="020B0604020202020204" pitchFamily="34" charset="0"/>
                                </a:rPr>
                              </m:ctrlPr>
                            </m:sSubPr>
                            <m:e>
                              <m:r>
                                <a:rPr lang="en-US" b="0" i="1" smtClean="0">
                                  <a:solidFill>
                                    <a:schemeClr val="tx1"/>
                                  </a:solidFill>
                                  <a:latin typeface="Cambria Math" panose="02040503050406030204" pitchFamily="18" charset="0"/>
                                  <a:cs typeface="Helvetica" panose="020B0604020202020204" pitchFamily="34" charset="0"/>
                                </a:rPr>
                                <m:t>𝑏</m:t>
                              </m:r>
                            </m:e>
                            <m:sub>
                              <m:r>
                                <a:rPr lang="en-US" b="0" i="1" smtClean="0">
                                  <a:solidFill>
                                    <a:schemeClr val="tx1"/>
                                  </a:solidFill>
                                  <a:latin typeface="Cambria Math" panose="02040503050406030204" pitchFamily="18" charset="0"/>
                                  <a:cs typeface="Helvetica" panose="020B0604020202020204" pitchFamily="34" charset="0"/>
                                </a:rPr>
                                <m:t>2</m:t>
                              </m:r>
                            </m:sub>
                          </m:sSub>
                          <m:r>
                            <a:rPr lang="en-US" b="0" i="1" smtClean="0">
                              <a:solidFill>
                                <a:schemeClr val="tx1"/>
                              </a:solidFill>
                              <a:latin typeface="Cambria Math" panose="02040503050406030204" pitchFamily="18" charset="0"/>
                              <a:cs typeface="Helvetica" panose="020B0604020202020204" pitchFamily="34" charset="0"/>
                            </a:rPr>
                            <m:t>(</m:t>
                          </m:r>
                          <m:r>
                            <a:rPr lang="en-US" b="0" i="1" smtClean="0">
                              <a:solidFill>
                                <a:schemeClr val="tx1"/>
                              </a:solidFill>
                              <a:latin typeface="Cambria Math" panose="02040503050406030204" pitchFamily="18" charset="0"/>
                              <a:cs typeface="Helvetica" panose="020B0604020202020204" pitchFamily="34" charset="0"/>
                            </a:rPr>
                            <m:t>𝑥</m:t>
                          </m:r>
                          <m:r>
                            <a:rPr lang="en-US" b="0" i="1" smtClean="0">
                              <a:solidFill>
                                <a:schemeClr val="tx1"/>
                              </a:solidFill>
                              <a:latin typeface="Cambria Math" panose="02040503050406030204" pitchFamily="18" charset="0"/>
                              <a:cs typeface="Helvetica" panose="020B0604020202020204" pitchFamily="34" charset="0"/>
                            </a:rPr>
                            <m:t>)</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2" name="TextBox 191"/>
                  <p:cNvSpPr txBox="1">
                    <a:spLocks noRot="1" noChangeAspect="1" noMove="1" noResize="1" noEditPoints="1" noAdjustHandles="1" noChangeArrowheads="1" noChangeShapeType="1" noTextEdit="1"/>
                  </p:cNvSpPr>
                  <p:nvPr/>
                </p:nvSpPr>
                <p:spPr>
                  <a:xfrm>
                    <a:off x="3441246" y="4857976"/>
                    <a:ext cx="422525" cy="369331"/>
                  </a:xfrm>
                  <a:prstGeom prst="rect">
                    <a:avLst/>
                  </a:prstGeom>
                  <a:blipFill>
                    <a:blip r:embed="rId9"/>
                    <a:stretch>
                      <a:fillRect r="-90625" b="-408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F90C8020-F5FE-4436-A8F9-9B19B748182E}"/>
                      </a:ext>
                    </a:extLst>
                  </p:cNvPr>
                  <p:cNvSpPr txBox="1"/>
                  <p:nvPr/>
                </p:nvSpPr>
                <p:spPr>
                  <a:xfrm>
                    <a:off x="4459403" y="4875046"/>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Helvetica" panose="020B0604020202020204" pitchFamily="34" charset="0"/>
                                </a:rPr>
                              </m:ctrlPr>
                            </m:sSubPr>
                            <m:e>
                              <m:r>
                                <a:rPr lang="en-US" b="0" i="1" smtClean="0">
                                  <a:solidFill>
                                    <a:schemeClr val="tx1"/>
                                  </a:solidFill>
                                  <a:latin typeface="Cambria Math" panose="02040503050406030204" pitchFamily="18" charset="0"/>
                                  <a:cs typeface="Helvetica" panose="020B0604020202020204" pitchFamily="34" charset="0"/>
                                </a:rPr>
                                <m:t>𝑏</m:t>
                              </m:r>
                            </m:e>
                            <m:sub>
                              <m:r>
                                <a:rPr lang="en-US" b="0" i="1" smtClean="0">
                                  <a:solidFill>
                                    <a:schemeClr val="tx1"/>
                                  </a:solidFill>
                                  <a:latin typeface="Cambria Math" panose="02040503050406030204" pitchFamily="18" charset="0"/>
                                  <a:cs typeface="Helvetica" panose="020B0604020202020204" pitchFamily="34" charset="0"/>
                                </a:rPr>
                                <m:t>3</m:t>
                              </m:r>
                            </m:sub>
                          </m:sSub>
                          <m:r>
                            <a:rPr lang="en-US" b="0" i="1" smtClean="0">
                              <a:solidFill>
                                <a:schemeClr val="tx1"/>
                              </a:solidFill>
                              <a:latin typeface="Cambria Math" panose="02040503050406030204" pitchFamily="18" charset="0"/>
                              <a:cs typeface="Helvetica" panose="020B0604020202020204" pitchFamily="34" charset="0"/>
                            </a:rPr>
                            <m:t>(</m:t>
                          </m:r>
                          <m:r>
                            <a:rPr lang="en-US" b="0" i="1" smtClean="0">
                              <a:solidFill>
                                <a:schemeClr val="tx1"/>
                              </a:solidFill>
                              <a:latin typeface="Cambria Math" panose="02040503050406030204" pitchFamily="18" charset="0"/>
                              <a:cs typeface="Helvetica" panose="020B0604020202020204" pitchFamily="34" charset="0"/>
                            </a:rPr>
                            <m:t>𝑥</m:t>
                          </m:r>
                          <m:r>
                            <a:rPr lang="en-US" b="0" i="1" smtClean="0">
                              <a:solidFill>
                                <a:schemeClr val="tx1"/>
                              </a:solidFill>
                              <a:latin typeface="Cambria Math" panose="02040503050406030204" pitchFamily="18" charset="0"/>
                              <a:cs typeface="Helvetica" panose="020B0604020202020204" pitchFamily="34" charset="0"/>
                            </a:rPr>
                            <m:t>)</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3" name="TextBox 192"/>
                  <p:cNvSpPr txBox="1">
                    <a:spLocks noRot="1" noChangeAspect="1" noMove="1" noResize="1" noEditPoints="1" noAdjustHandles="1" noChangeArrowheads="1" noChangeShapeType="1" noTextEdit="1"/>
                  </p:cNvSpPr>
                  <p:nvPr/>
                </p:nvSpPr>
                <p:spPr>
                  <a:xfrm>
                    <a:off x="4459403" y="4875046"/>
                    <a:ext cx="422525" cy="369332"/>
                  </a:xfrm>
                  <a:prstGeom prst="rect">
                    <a:avLst/>
                  </a:prstGeom>
                  <a:blipFill>
                    <a:blip r:embed="rId10"/>
                    <a:stretch>
                      <a:fillRect r="-93651" b="-40816"/>
                    </a:stretch>
                  </a:blipFill>
                </p:spPr>
                <p:txBody>
                  <a:bodyPr/>
                  <a:lstStyle/>
                  <a:p>
                    <a:r>
                      <a:rPr lang="en-US">
                        <a:noFill/>
                      </a:rPr>
                      <a:t> </a:t>
                    </a:r>
                  </a:p>
                </p:txBody>
              </p:sp>
            </mc:Fallback>
          </mc:AlternateContent>
        </p:grpSp>
        <p:sp>
          <p:nvSpPr>
            <p:cNvPr id="107" name="Rectangle 106">
              <a:extLst>
                <a:ext uri="{FF2B5EF4-FFF2-40B4-BE49-F238E27FC236}">
                  <a16:creationId xmlns:a16="http://schemas.microsoft.com/office/drawing/2014/main" id="{9628463A-2164-40E9-977C-BC62F2B8CC13}"/>
                </a:ext>
              </a:extLst>
            </p:cNvPr>
            <p:cNvSpPr/>
            <p:nvPr/>
          </p:nvSpPr>
          <p:spPr>
            <a:xfrm>
              <a:off x="6628251" y="788682"/>
              <a:ext cx="3183903" cy="21336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20B7B110-6B34-461B-BF24-EE0F5BFAA9BD}"/>
                </a:ext>
              </a:extLst>
            </p:cNvPr>
            <p:cNvSpPr txBox="1"/>
            <p:nvPr/>
          </p:nvSpPr>
          <p:spPr>
            <a:xfrm>
              <a:off x="7074579" y="791198"/>
              <a:ext cx="2367689"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Model Training</a:t>
              </a:r>
            </a:p>
          </p:txBody>
        </p:sp>
      </p:grpSp>
      <p:cxnSp>
        <p:nvCxnSpPr>
          <p:cNvPr id="139" name="Straight Arrow Connector 138">
            <a:extLst>
              <a:ext uri="{FF2B5EF4-FFF2-40B4-BE49-F238E27FC236}">
                <a16:creationId xmlns:a16="http://schemas.microsoft.com/office/drawing/2014/main" id="{5E4AFF53-6BC8-49D5-B623-2D0F3CA8859B}"/>
              </a:ext>
            </a:extLst>
          </p:cNvPr>
          <p:cNvCxnSpPr/>
          <p:nvPr/>
        </p:nvCxnSpPr>
        <p:spPr>
          <a:xfrm>
            <a:off x="2049508" y="2401906"/>
            <a:ext cx="518398"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E0E3CB8C-08A1-49C3-820E-DDE1E263C59C}"/>
              </a:ext>
            </a:extLst>
          </p:cNvPr>
          <p:cNvCxnSpPr/>
          <p:nvPr/>
        </p:nvCxnSpPr>
        <p:spPr>
          <a:xfrm>
            <a:off x="5487119" y="2449692"/>
            <a:ext cx="518398"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4" name="Straight Arrow Connector 363">
            <a:extLst>
              <a:ext uri="{FF2B5EF4-FFF2-40B4-BE49-F238E27FC236}">
                <a16:creationId xmlns:a16="http://schemas.microsoft.com/office/drawing/2014/main" id="{6C80006A-5648-44F7-9F1C-B04FC2D04DB4}"/>
              </a:ext>
            </a:extLst>
          </p:cNvPr>
          <p:cNvCxnSpPr>
            <a:cxnSpLocks/>
          </p:cNvCxnSpPr>
          <p:nvPr/>
        </p:nvCxnSpPr>
        <p:spPr>
          <a:xfrm>
            <a:off x="8391983" y="3444243"/>
            <a:ext cx="4539" cy="512635"/>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71" name="Group 370">
            <a:extLst>
              <a:ext uri="{FF2B5EF4-FFF2-40B4-BE49-F238E27FC236}">
                <a16:creationId xmlns:a16="http://schemas.microsoft.com/office/drawing/2014/main" id="{C35B96B8-EE5C-4603-A32E-F15070E2C503}"/>
              </a:ext>
            </a:extLst>
          </p:cNvPr>
          <p:cNvGrpSpPr/>
          <p:nvPr/>
        </p:nvGrpSpPr>
        <p:grpSpPr>
          <a:xfrm>
            <a:off x="267678" y="5124302"/>
            <a:ext cx="1695945" cy="1263071"/>
            <a:chOff x="1379764" y="685801"/>
            <a:chExt cx="1665515" cy="1575706"/>
          </a:xfrm>
        </p:grpSpPr>
        <p:sp>
          <p:nvSpPr>
            <p:cNvPr id="372" name="Flowchart: Magnetic Disk 371">
              <a:extLst>
                <a:ext uri="{FF2B5EF4-FFF2-40B4-BE49-F238E27FC236}">
                  <a16:creationId xmlns:a16="http://schemas.microsoft.com/office/drawing/2014/main" id="{384D5BBD-31FE-4064-82C3-A399A3FC9CA7}"/>
                </a:ext>
              </a:extLst>
            </p:cNvPr>
            <p:cNvSpPr/>
            <p:nvPr/>
          </p:nvSpPr>
          <p:spPr>
            <a:xfrm>
              <a:off x="1379764" y="685801"/>
              <a:ext cx="1665515" cy="1575706"/>
            </a:xfrm>
            <a:prstGeom prst="flowChartMagneticDisk">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Helvetica" panose="020B0604020202020204" pitchFamily="34" charset="0"/>
                  <a:cs typeface="Helvetica" panose="020B0604020202020204" pitchFamily="34" charset="0"/>
                </a:rPr>
                <a:t>TUSZ Training Set</a:t>
              </a:r>
            </a:p>
          </p:txBody>
        </p:sp>
        <p:sp>
          <p:nvSpPr>
            <p:cNvPr id="373" name="Oval 372">
              <a:extLst>
                <a:ext uri="{FF2B5EF4-FFF2-40B4-BE49-F238E27FC236}">
                  <a16:creationId xmlns:a16="http://schemas.microsoft.com/office/drawing/2014/main" id="{9E9E905B-DFF1-4D12-8B37-4BEBA4390326}"/>
                </a:ext>
              </a:extLst>
            </p:cNvPr>
            <p:cNvSpPr/>
            <p:nvPr/>
          </p:nvSpPr>
          <p:spPr>
            <a:xfrm>
              <a:off x="1379764" y="685803"/>
              <a:ext cx="1665515" cy="5143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5" name="Group 424">
            <a:extLst>
              <a:ext uri="{FF2B5EF4-FFF2-40B4-BE49-F238E27FC236}">
                <a16:creationId xmlns:a16="http://schemas.microsoft.com/office/drawing/2014/main" id="{590F47E6-F634-480C-AB4B-30C0464E1629}"/>
              </a:ext>
            </a:extLst>
          </p:cNvPr>
          <p:cNvGrpSpPr/>
          <p:nvPr/>
        </p:nvGrpSpPr>
        <p:grpSpPr>
          <a:xfrm>
            <a:off x="2358359" y="3876848"/>
            <a:ext cx="3183903" cy="1125230"/>
            <a:chOff x="6605219" y="3020935"/>
            <a:chExt cx="3183903" cy="1125230"/>
          </a:xfrm>
        </p:grpSpPr>
        <p:sp>
          <p:nvSpPr>
            <p:cNvPr id="426" name="Rectangle 425">
              <a:extLst>
                <a:ext uri="{FF2B5EF4-FFF2-40B4-BE49-F238E27FC236}">
                  <a16:creationId xmlns:a16="http://schemas.microsoft.com/office/drawing/2014/main" id="{9F9F9868-36AC-4E3D-8E81-2FED5D5F5577}"/>
                </a:ext>
              </a:extLst>
            </p:cNvPr>
            <p:cNvSpPr/>
            <p:nvPr/>
          </p:nvSpPr>
          <p:spPr>
            <a:xfrm>
              <a:off x="6605219" y="3070059"/>
              <a:ext cx="3183903" cy="1076106"/>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7" name="Picture 426">
              <a:extLst>
                <a:ext uri="{FF2B5EF4-FFF2-40B4-BE49-F238E27FC236}">
                  <a16:creationId xmlns:a16="http://schemas.microsoft.com/office/drawing/2014/main" id="{05766913-B15A-4A95-AA40-509FA0ED0699}"/>
                </a:ext>
              </a:extLst>
            </p:cNvPr>
            <p:cNvPicPr>
              <a:picLocks noChangeAspect="1"/>
            </p:cNvPicPr>
            <p:nvPr/>
          </p:nvPicPr>
          <p:blipFill>
            <a:blip r:embed="rId2"/>
            <a:stretch>
              <a:fillRect/>
            </a:stretch>
          </p:blipFill>
          <p:spPr>
            <a:xfrm>
              <a:off x="6768944" y="3277215"/>
              <a:ext cx="1061074" cy="667909"/>
            </a:xfrm>
            <a:prstGeom prst="rect">
              <a:avLst/>
            </a:prstGeom>
          </p:spPr>
        </p:pic>
        <p:sp>
          <p:nvSpPr>
            <p:cNvPr id="428" name="TextBox 427">
              <a:extLst>
                <a:ext uri="{FF2B5EF4-FFF2-40B4-BE49-F238E27FC236}">
                  <a16:creationId xmlns:a16="http://schemas.microsoft.com/office/drawing/2014/main" id="{C2443AF2-199A-4913-9A0C-69279673714E}"/>
                </a:ext>
              </a:extLst>
            </p:cNvPr>
            <p:cNvSpPr txBox="1"/>
            <p:nvPr/>
          </p:nvSpPr>
          <p:spPr>
            <a:xfrm>
              <a:off x="7051494" y="3020935"/>
              <a:ext cx="2367689"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Recognition</a:t>
              </a:r>
            </a:p>
          </p:txBody>
        </p:sp>
        <p:grpSp>
          <p:nvGrpSpPr>
            <p:cNvPr id="429" name="Group 428">
              <a:extLst>
                <a:ext uri="{FF2B5EF4-FFF2-40B4-BE49-F238E27FC236}">
                  <a16:creationId xmlns:a16="http://schemas.microsoft.com/office/drawing/2014/main" id="{15DA5A6F-928D-42BB-8E6E-89EB5EB2F866}"/>
                </a:ext>
              </a:extLst>
            </p:cNvPr>
            <p:cNvGrpSpPr/>
            <p:nvPr/>
          </p:nvGrpSpPr>
          <p:grpSpPr>
            <a:xfrm>
              <a:off x="7995796" y="3419714"/>
              <a:ext cx="1309980" cy="193545"/>
              <a:chOff x="7754591" y="2226647"/>
              <a:chExt cx="2597789" cy="221816"/>
            </a:xfrm>
          </p:grpSpPr>
          <p:sp>
            <p:nvSpPr>
              <p:cNvPr id="467" name="Rectangle 466">
                <a:extLst>
                  <a:ext uri="{FF2B5EF4-FFF2-40B4-BE49-F238E27FC236}">
                    <a16:creationId xmlns:a16="http://schemas.microsoft.com/office/drawing/2014/main" id="{D1C78107-63AB-4CEA-9315-35994E8F78B4}"/>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a:extLst>
                  <a:ext uri="{FF2B5EF4-FFF2-40B4-BE49-F238E27FC236}">
                    <a16:creationId xmlns:a16="http://schemas.microsoft.com/office/drawing/2014/main" id="{7EE8790B-3163-4896-A68A-1425FBE79235}"/>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a:extLst>
                  <a:ext uri="{FF2B5EF4-FFF2-40B4-BE49-F238E27FC236}">
                    <a16:creationId xmlns:a16="http://schemas.microsoft.com/office/drawing/2014/main" id="{17B2BCBC-035C-49DD-9F32-575A3C7C6055}"/>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a:extLst>
                  <a:ext uri="{FF2B5EF4-FFF2-40B4-BE49-F238E27FC236}">
                    <a16:creationId xmlns:a16="http://schemas.microsoft.com/office/drawing/2014/main" id="{AC5D2165-D51D-40FB-BDEB-008EDC61833A}"/>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a:extLst>
                  <a:ext uri="{FF2B5EF4-FFF2-40B4-BE49-F238E27FC236}">
                    <a16:creationId xmlns:a16="http://schemas.microsoft.com/office/drawing/2014/main" id="{F6BBE79A-0285-4F75-8558-8667E61DC454}"/>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a:extLst>
                  <a:ext uri="{FF2B5EF4-FFF2-40B4-BE49-F238E27FC236}">
                    <a16:creationId xmlns:a16="http://schemas.microsoft.com/office/drawing/2014/main" id="{FAA40593-5845-4456-84C9-11A4A23BA9A9}"/>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a:extLst>
                  <a:ext uri="{FF2B5EF4-FFF2-40B4-BE49-F238E27FC236}">
                    <a16:creationId xmlns:a16="http://schemas.microsoft.com/office/drawing/2014/main" id="{BC54C294-A3FC-434C-BE3D-BBE05305DE58}"/>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a:extLst>
                  <a:ext uri="{FF2B5EF4-FFF2-40B4-BE49-F238E27FC236}">
                    <a16:creationId xmlns:a16="http://schemas.microsoft.com/office/drawing/2014/main" id="{10BEED99-48C2-4BAF-BA1F-BC939AE56C77}"/>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a:extLst>
                  <a:ext uri="{FF2B5EF4-FFF2-40B4-BE49-F238E27FC236}">
                    <a16:creationId xmlns:a16="http://schemas.microsoft.com/office/drawing/2014/main" id="{44C4291F-A575-445E-8CC8-C8A2F380BC48}"/>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29">
              <a:extLst>
                <a:ext uri="{FF2B5EF4-FFF2-40B4-BE49-F238E27FC236}">
                  <a16:creationId xmlns:a16="http://schemas.microsoft.com/office/drawing/2014/main" id="{B042932A-F939-4A56-80BC-1929E6EAD9D8}"/>
                </a:ext>
              </a:extLst>
            </p:cNvPr>
            <p:cNvGrpSpPr/>
            <p:nvPr/>
          </p:nvGrpSpPr>
          <p:grpSpPr>
            <a:xfrm>
              <a:off x="8148196" y="3572114"/>
              <a:ext cx="1309980" cy="193545"/>
              <a:chOff x="7754591" y="2226647"/>
              <a:chExt cx="2597789" cy="221816"/>
            </a:xfrm>
          </p:grpSpPr>
          <p:sp>
            <p:nvSpPr>
              <p:cNvPr id="458" name="Rectangle 457">
                <a:extLst>
                  <a:ext uri="{FF2B5EF4-FFF2-40B4-BE49-F238E27FC236}">
                    <a16:creationId xmlns:a16="http://schemas.microsoft.com/office/drawing/2014/main" id="{ECA96D72-5BBB-414B-9B38-851A8C63E193}"/>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a:extLst>
                  <a:ext uri="{FF2B5EF4-FFF2-40B4-BE49-F238E27FC236}">
                    <a16:creationId xmlns:a16="http://schemas.microsoft.com/office/drawing/2014/main" id="{32056C73-960D-4F6B-B8B3-5D78B2DC2BCE}"/>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a:extLst>
                  <a:ext uri="{FF2B5EF4-FFF2-40B4-BE49-F238E27FC236}">
                    <a16:creationId xmlns:a16="http://schemas.microsoft.com/office/drawing/2014/main" id="{3FD2138D-FE60-45A6-9ED4-7A1C5CF6247C}"/>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a:extLst>
                  <a:ext uri="{FF2B5EF4-FFF2-40B4-BE49-F238E27FC236}">
                    <a16:creationId xmlns:a16="http://schemas.microsoft.com/office/drawing/2014/main" id="{58D8E6A5-CF39-4D99-AD8C-D4DBD7166802}"/>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a:extLst>
                  <a:ext uri="{FF2B5EF4-FFF2-40B4-BE49-F238E27FC236}">
                    <a16:creationId xmlns:a16="http://schemas.microsoft.com/office/drawing/2014/main" id="{D4F4E607-8297-463C-A294-2676F424057F}"/>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a:extLst>
                  <a:ext uri="{FF2B5EF4-FFF2-40B4-BE49-F238E27FC236}">
                    <a16:creationId xmlns:a16="http://schemas.microsoft.com/office/drawing/2014/main" id="{D925F9D1-7AA9-4A04-AEB9-5DDFFC3BE936}"/>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a:extLst>
                  <a:ext uri="{FF2B5EF4-FFF2-40B4-BE49-F238E27FC236}">
                    <a16:creationId xmlns:a16="http://schemas.microsoft.com/office/drawing/2014/main" id="{70E068A2-0CDD-4475-8AA8-79E1FEB48F2E}"/>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a:extLst>
                  <a:ext uri="{FF2B5EF4-FFF2-40B4-BE49-F238E27FC236}">
                    <a16:creationId xmlns:a16="http://schemas.microsoft.com/office/drawing/2014/main" id="{A9C4A6C0-D6D6-427F-8B7A-C142B905E7E8}"/>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a:extLst>
                  <a:ext uri="{FF2B5EF4-FFF2-40B4-BE49-F238E27FC236}">
                    <a16:creationId xmlns:a16="http://schemas.microsoft.com/office/drawing/2014/main" id="{86E46752-A95E-4A62-BECD-AAE61EA0F8D4}"/>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430">
              <a:extLst>
                <a:ext uri="{FF2B5EF4-FFF2-40B4-BE49-F238E27FC236}">
                  <a16:creationId xmlns:a16="http://schemas.microsoft.com/office/drawing/2014/main" id="{4832B4E8-E076-4DB9-8276-60DB3C92B1BE}"/>
                </a:ext>
              </a:extLst>
            </p:cNvPr>
            <p:cNvGrpSpPr/>
            <p:nvPr/>
          </p:nvGrpSpPr>
          <p:grpSpPr>
            <a:xfrm>
              <a:off x="8300596" y="3724514"/>
              <a:ext cx="1309980" cy="193545"/>
              <a:chOff x="7754591" y="2226647"/>
              <a:chExt cx="2597789" cy="221816"/>
            </a:xfrm>
          </p:grpSpPr>
          <p:sp>
            <p:nvSpPr>
              <p:cNvPr id="449" name="Rectangle 448">
                <a:extLst>
                  <a:ext uri="{FF2B5EF4-FFF2-40B4-BE49-F238E27FC236}">
                    <a16:creationId xmlns:a16="http://schemas.microsoft.com/office/drawing/2014/main" id="{A8394490-59B5-4AA5-B7EA-C9EB6D5C1931}"/>
                  </a:ext>
                </a:extLst>
              </p:cNvPr>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a:extLst>
                  <a:ext uri="{FF2B5EF4-FFF2-40B4-BE49-F238E27FC236}">
                    <a16:creationId xmlns:a16="http://schemas.microsoft.com/office/drawing/2014/main" id="{314FE468-F857-4AB5-B3B4-4EFE7EB65AD8}"/>
                  </a:ext>
                </a:extLst>
              </p:cNvPr>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a:extLst>
                  <a:ext uri="{FF2B5EF4-FFF2-40B4-BE49-F238E27FC236}">
                    <a16:creationId xmlns:a16="http://schemas.microsoft.com/office/drawing/2014/main" id="{D6F6ECD7-A7F1-4F11-B6C5-1E9E92A8B651}"/>
                  </a:ext>
                </a:extLst>
              </p:cNvPr>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BE18EEF5-1E03-4DB9-87D5-8330BB8288D9}"/>
                  </a:ext>
                </a:extLst>
              </p:cNvPr>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BC182C4A-A802-4B66-8B65-768C2BF1891C}"/>
                  </a:ext>
                </a:extLst>
              </p:cNvPr>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A8BD4C8A-5FD1-4D01-AE39-39DB515D869A}"/>
                  </a:ext>
                </a:extLst>
              </p:cNvPr>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a:extLst>
                  <a:ext uri="{FF2B5EF4-FFF2-40B4-BE49-F238E27FC236}">
                    <a16:creationId xmlns:a16="http://schemas.microsoft.com/office/drawing/2014/main" id="{5231478A-3DB8-4553-9016-0E88A7F2C74C}"/>
                  </a:ext>
                </a:extLst>
              </p:cNvPr>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D48304EE-D882-4C9F-B585-31F255536843}"/>
                  </a:ext>
                </a:extLst>
              </p:cNvPr>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a:extLst>
                  <a:ext uri="{FF2B5EF4-FFF2-40B4-BE49-F238E27FC236}">
                    <a16:creationId xmlns:a16="http://schemas.microsoft.com/office/drawing/2014/main" id="{48444EA2-7DA5-4DF6-9596-056ABD7D4F20}"/>
                  </a:ext>
                </a:extLst>
              </p:cNvPr>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431">
              <a:extLst>
                <a:ext uri="{FF2B5EF4-FFF2-40B4-BE49-F238E27FC236}">
                  <a16:creationId xmlns:a16="http://schemas.microsoft.com/office/drawing/2014/main" id="{6ABABCDF-0BAD-43DE-9F16-0ADC66B50AF8}"/>
                </a:ext>
              </a:extLst>
            </p:cNvPr>
            <p:cNvGrpSpPr/>
            <p:nvPr/>
          </p:nvGrpSpPr>
          <p:grpSpPr>
            <a:xfrm>
              <a:off x="6741405" y="3364086"/>
              <a:ext cx="149600" cy="609600"/>
              <a:chOff x="5174618" y="4078754"/>
              <a:chExt cx="199794" cy="1010482"/>
            </a:xfrm>
          </p:grpSpPr>
          <p:cxnSp>
            <p:nvCxnSpPr>
              <p:cNvPr id="446" name="Straight Connector 445">
                <a:extLst>
                  <a:ext uri="{FF2B5EF4-FFF2-40B4-BE49-F238E27FC236}">
                    <a16:creationId xmlns:a16="http://schemas.microsoft.com/office/drawing/2014/main" id="{F8A3EDD7-FE3E-4B85-9B90-49C4B807B972}"/>
                  </a:ext>
                </a:extLst>
              </p:cNvPr>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ECB4509C-D9A5-4C52-B138-97CE6FA4F97F}"/>
                  </a:ext>
                </a:extLst>
              </p:cNvPr>
              <p:cNvCxnSpPr/>
              <p:nvPr/>
            </p:nvCxnSpPr>
            <p:spPr>
              <a:xfrm>
                <a:off x="5181054" y="508000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A5287566-4E47-438C-873C-6F547865BCEB}"/>
                  </a:ext>
                </a:extLst>
              </p:cNvPr>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3" name="Group 432">
              <a:extLst>
                <a:ext uri="{FF2B5EF4-FFF2-40B4-BE49-F238E27FC236}">
                  <a16:creationId xmlns:a16="http://schemas.microsoft.com/office/drawing/2014/main" id="{30AD04DD-E260-4364-98E6-CFC2173489CE}"/>
                </a:ext>
              </a:extLst>
            </p:cNvPr>
            <p:cNvGrpSpPr/>
            <p:nvPr/>
          </p:nvGrpSpPr>
          <p:grpSpPr>
            <a:xfrm rot="10800000">
              <a:off x="7155010" y="3358514"/>
              <a:ext cx="149198" cy="609600"/>
              <a:chOff x="5168719" y="4078754"/>
              <a:chExt cx="199257" cy="1010482"/>
            </a:xfrm>
          </p:grpSpPr>
          <p:cxnSp>
            <p:nvCxnSpPr>
              <p:cNvPr id="443" name="Straight Connector 442">
                <a:extLst>
                  <a:ext uri="{FF2B5EF4-FFF2-40B4-BE49-F238E27FC236}">
                    <a16:creationId xmlns:a16="http://schemas.microsoft.com/office/drawing/2014/main" id="{3087B8EA-B8DB-48CA-881E-226A90D18761}"/>
                  </a:ext>
                </a:extLst>
              </p:cNvPr>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FA3F5687-F616-46CD-AFD1-C2FBAE6BDC74}"/>
                  </a:ext>
                </a:extLst>
              </p:cNvPr>
              <p:cNvCxnSpPr/>
              <p:nvPr/>
            </p:nvCxnSpPr>
            <p:spPr>
              <a:xfrm>
                <a:off x="5168719" y="50646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DC1EAD32-61A8-446B-A754-8DFA465669D3}"/>
                  </a:ext>
                </a:extLst>
              </p:cNvPr>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4" name="Group 433">
              <a:extLst>
                <a:ext uri="{FF2B5EF4-FFF2-40B4-BE49-F238E27FC236}">
                  <a16:creationId xmlns:a16="http://schemas.microsoft.com/office/drawing/2014/main" id="{89F8F715-6E2E-4ADB-984D-D8F7CC4F3A0A}"/>
                </a:ext>
              </a:extLst>
            </p:cNvPr>
            <p:cNvGrpSpPr/>
            <p:nvPr/>
          </p:nvGrpSpPr>
          <p:grpSpPr>
            <a:xfrm>
              <a:off x="7953896" y="3339560"/>
              <a:ext cx="174737" cy="456828"/>
              <a:chOff x="5174618" y="4078754"/>
              <a:chExt cx="199794" cy="1010482"/>
            </a:xfrm>
          </p:grpSpPr>
          <p:cxnSp>
            <p:nvCxnSpPr>
              <p:cNvPr id="440" name="Straight Connector 439">
                <a:extLst>
                  <a:ext uri="{FF2B5EF4-FFF2-40B4-BE49-F238E27FC236}">
                    <a16:creationId xmlns:a16="http://schemas.microsoft.com/office/drawing/2014/main" id="{8F0118A8-4A5D-4B33-86BD-E44686E9D125}"/>
                  </a:ext>
                </a:extLst>
              </p:cNvPr>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DECAFD0F-2091-431D-9817-8CA9444E921B}"/>
                  </a:ext>
                </a:extLst>
              </p:cNvPr>
              <p:cNvCxnSpPr/>
              <p:nvPr/>
            </p:nvCxnSpPr>
            <p:spPr>
              <a:xfrm>
                <a:off x="5181054" y="508000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D2F35EBE-0C40-4933-9308-C830ED3BCF21}"/>
                  </a:ext>
                </a:extLst>
              </p:cNvPr>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5" name="Group 434">
              <a:extLst>
                <a:ext uri="{FF2B5EF4-FFF2-40B4-BE49-F238E27FC236}">
                  <a16:creationId xmlns:a16="http://schemas.microsoft.com/office/drawing/2014/main" id="{75FC8E56-5990-41CC-AB13-CF66AD119990}"/>
                </a:ext>
              </a:extLst>
            </p:cNvPr>
            <p:cNvGrpSpPr/>
            <p:nvPr/>
          </p:nvGrpSpPr>
          <p:grpSpPr>
            <a:xfrm rot="10800000">
              <a:off x="9189040" y="3334394"/>
              <a:ext cx="174267" cy="456828"/>
              <a:chOff x="5168719" y="4078754"/>
              <a:chExt cx="199257" cy="1010482"/>
            </a:xfrm>
          </p:grpSpPr>
          <p:cxnSp>
            <p:nvCxnSpPr>
              <p:cNvPr id="437" name="Straight Connector 436">
                <a:extLst>
                  <a:ext uri="{FF2B5EF4-FFF2-40B4-BE49-F238E27FC236}">
                    <a16:creationId xmlns:a16="http://schemas.microsoft.com/office/drawing/2014/main" id="{4C9DDC03-899E-41F0-B299-DAFDE07BBD5A}"/>
                  </a:ext>
                </a:extLst>
              </p:cNvPr>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8429395E-20AD-4702-AACD-5C77BB450141}"/>
                  </a:ext>
                </a:extLst>
              </p:cNvPr>
              <p:cNvCxnSpPr/>
              <p:nvPr/>
            </p:nvCxnSpPr>
            <p:spPr>
              <a:xfrm>
                <a:off x="5168719" y="50646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2645EEBD-FC72-40B4-81E0-B22C6D0D6225}"/>
                  </a:ext>
                </a:extLst>
              </p:cNvPr>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6" name="TextBox 435">
              <a:extLst>
                <a:ext uri="{FF2B5EF4-FFF2-40B4-BE49-F238E27FC236}">
                  <a16:creationId xmlns:a16="http://schemas.microsoft.com/office/drawing/2014/main" id="{F39487E1-6AE1-470A-81F4-7E78026280B0}"/>
                </a:ext>
              </a:extLst>
            </p:cNvPr>
            <p:cNvSpPr txBox="1"/>
            <p:nvPr/>
          </p:nvSpPr>
          <p:spPr>
            <a:xfrm>
              <a:off x="6699832" y="3044446"/>
              <a:ext cx="768089" cy="369332"/>
            </a:xfrm>
            <a:prstGeom prst="rect">
              <a:avLst/>
            </a:prstGeom>
            <a:noFill/>
          </p:spPr>
          <p:txBody>
            <a:bodyPr wrap="square" rtlCol="0">
              <a:spAutoFit/>
            </a:bodyPr>
            <a:lstStyle/>
            <a:p>
              <a:r>
                <a:rPr lang="en-US" i="1" dirty="0">
                  <a:solidFill>
                    <a:srgbClr val="FF0000"/>
                  </a:solidFill>
                  <a:latin typeface="Helvetica" panose="020B0604020202020204" pitchFamily="34" charset="0"/>
                  <a:cs typeface="Helvetica" panose="020B0604020202020204" pitchFamily="34" charset="0"/>
                </a:rPr>
                <a:t>label</a:t>
              </a:r>
            </a:p>
          </p:txBody>
        </p:sp>
      </p:grpSp>
      <p:grpSp>
        <p:nvGrpSpPr>
          <p:cNvPr id="476" name="Group 475">
            <a:extLst>
              <a:ext uri="{FF2B5EF4-FFF2-40B4-BE49-F238E27FC236}">
                <a16:creationId xmlns:a16="http://schemas.microsoft.com/office/drawing/2014/main" id="{8F418362-711A-4F73-9EEE-A140B5C33048}"/>
              </a:ext>
            </a:extLst>
          </p:cNvPr>
          <p:cNvGrpSpPr/>
          <p:nvPr/>
        </p:nvGrpSpPr>
        <p:grpSpPr>
          <a:xfrm>
            <a:off x="2533699" y="5502248"/>
            <a:ext cx="2214421" cy="629710"/>
            <a:chOff x="3700605" y="3243625"/>
            <a:chExt cx="2214421" cy="629710"/>
          </a:xfrm>
        </p:grpSpPr>
        <p:sp>
          <p:nvSpPr>
            <p:cNvPr id="477" name="Rectangle 476">
              <a:extLst>
                <a:ext uri="{FF2B5EF4-FFF2-40B4-BE49-F238E27FC236}">
                  <a16:creationId xmlns:a16="http://schemas.microsoft.com/office/drawing/2014/main" id="{9FE8E7E8-FDB2-41A8-B818-E376C6557622}"/>
                </a:ext>
              </a:extLst>
            </p:cNvPr>
            <p:cNvSpPr/>
            <p:nvPr/>
          </p:nvSpPr>
          <p:spPr>
            <a:xfrm>
              <a:off x="3700605" y="3243625"/>
              <a:ext cx="2214421" cy="62971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TextBox 477">
              <a:extLst>
                <a:ext uri="{FF2B5EF4-FFF2-40B4-BE49-F238E27FC236}">
                  <a16:creationId xmlns:a16="http://schemas.microsoft.com/office/drawing/2014/main" id="{66912FE9-6407-43E3-AB3A-5C277019F9A7}"/>
                </a:ext>
              </a:extLst>
            </p:cNvPr>
            <p:cNvSpPr txBox="1"/>
            <p:nvPr/>
          </p:nvSpPr>
          <p:spPr>
            <a:xfrm>
              <a:off x="4252074" y="3351012"/>
              <a:ext cx="1459412"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Re-train</a:t>
              </a:r>
            </a:p>
          </p:txBody>
        </p:sp>
      </p:grpSp>
      <p:cxnSp>
        <p:nvCxnSpPr>
          <p:cNvPr id="479" name="Straight Arrow Connector 478">
            <a:extLst>
              <a:ext uri="{FF2B5EF4-FFF2-40B4-BE49-F238E27FC236}">
                <a16:creationId xmlns:a16="http://schemas.microsoft.com/office/drawing/2014/main" id="{079ACB28-523D-4870-A1CA-03CE4AA56A30}"/>
              </a:ext>
            </a:extLst>
          </p:cNvPr>
          <p:cNvCxnSpPr>
            <a:cxnSpLocks/>
          </p:cNvCxnSpPr>
          <p:nvPr/>
        </p:nvCxnSpPr>
        <p:spPr>
          <a:xfrm flipH="1">
            <a:off x="5241185" y="4303035"/>
            <a:ext cx="840398"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1" name="Straight Arrow Connector 480">
            <a:extLst>
              <a:ext uri="{FF2B5EF4-FFF2-40B4-BE49-F238E27FC236}">
                <a16:creationId xmlns:a16="http://schemas.microsoft.com/office/drawing/2014/main" id="{E20BBDF4-490A-47A8-BA3A-CE0454711F47}"/>
              </a:ext>
            </a:extLst>
          </p:cNvPr>
          <p:cNvCxnSpPr>
            <a:cxnSpLocks/>
          </p:cNvCxnSpPr>
          <p:nvPr/>
        </p:nvCxnSpPr>
        <p:spPr>
          <a:xfrm>
            <a:off x="1963623" y="5836745"/>
            <a:ext cx="918005" cy="9074"/>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5" name="Straight Arrow Connector 484">
            <a:extLst>
              <a:ext uri="{FF2B5EF4-FFF2-40B4-BE49-F238E27FC236}">
                <a16:creationId xmlns:a16="http://schemas.microsoft.com/office/drawing/2014/main" id="{D04F592A-CBFD-457C-A8B5-7436ABF8739F}"/>
              </a:ext>
            </a:extLst>
          </p:cNvPr>
          <p:cNvCxnSpPr>
            <a:cxnSpLocks/>
          </p:cNvCxnSpPr>
          <p:nvPr/>
        </p:nvCxnSpPr>
        <p:spPr>
          <a:xfrm flipV="1">
            <a:off x="3569945" y="4725558"/>
            <a:ext cx="6916" cy="761642"/>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2CC2957-FCE2-4E39-B3AA-99798BF838DD}"/>
              </a:ext>
            </a:extLst>
          </p:cNvPr>
          <p:cNvGrpSpPr/>
          <p:nvPr/>
        </p:nvGrpSpPr>
        <p:grpSpPr>
          <a:xfrm>
            <a:off x="6081583" y="3648597"/>
            <a:ext cx="2610879" cy="2168506"/>
            <a:chOff x="6081583" y="3648597"/>
            <a:chExt cx="2610879" cy="2168506"/>
          </a:xfrm>
        </p:grpSpPr>
        <p:sp>
          <p:nvSpPr>
            <p:cNvPr id="350" name="Circle: Hollow 349">
              <a:extLst>
                <a:ext uri="{FF2B5EF4-FFF2-40B4-BE49-F238E27FC236}">
                  <a16:creationId xmlns:a16="http://schemas.microsoft.com/office/drawing/2014/main" id="{41B304D2-841E-40D6-8032-E946B6D75C1A}"/>
                </a:ext>
              </a:extLst>
            </p:cNvPr>
            <p:cNvSpPr/>
            <p:nvPr/>
          </p:nvSpPr>
          <p:spPr>
            <a:xfrm>
              <a:off x="6929897" y="4936949"/>
              <a:ext cx="126948" cy="151638"/>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9" name="Isosceles Triangle 358">
              <a:extLst>
                <a:ext uri="{FF2B5EF4-FFF2-40B4-BE49-F238E27FC236}">
                  <a16:creationId xmlns:a16="http://schemas.microsoft.com/office/drawing/2014/main" id="{C37B16CE-A9FE-43FF-83A8-E484E6B1001B}"/>
                </a:ext>
              </a:extLst>
            </p:cNvPr>
            <p:cNvSpPr/>
            <p:nvPr/>
          </p:nvSpPr>
          <p:spPr>
            <a:xfrm>
              <a:off x="7144337" y="5089028"/>
              <a:ext cx="148537" cy="123029"/>
            </a:xfrm>
            <a:prstGeom prst="triangl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34033FA-F557-461F-9EB6-A687E5F37C43}"/>
                </a:ext>
              </a:extLst>
            </p:cNvPr>
            <p:cNvGrpSpPr/>
            <p:nvPr/>
          </p:nvGrpSpPr>
          <p:grpSpPr>
            <a:xfrm>
              <a:off x="6081583" y="3648597"/>
              <a:ext cx="2610879" cy="2168506"/>
              <a:chOff x="6081583" y="3648597"/>
              <a:chExt cx="2610879" cy="2168506"/>
            </a:xfrm>
          </p:grpSpPr>
          <p:grpSp>
            <p:nvGrpSpPr>
              <p:cNvPr id="312" name="Group 311">
                <a:extLst>
                  <a:ext uri="{FF2B5EF4-FFF2-40B4-BE49-F238E27FC236}">
                    <a16:creationId xmlns:a16="http://schemas.microsoft.com/office/drawing/2014/main" id="{D4738902-29E8-4AB8-AA64-AE4753AF2218}"/>
                  </a:ext>
                </a:extLst>
              </p:cNvPr>
              <p:cNvGrpSpPr/>
              <p:nvPr/>
            </p:nvGrpSpPr>
            <p:grpSpPr>
              <a:xfrm>
                <a:off x="6081583" y="3648597"/>
                <a:ext cx="2610879" cy="2168506"/>
                <a:chOff x="6968732" y="788682"/>
                <a:chExt cx="2473536" cy="1930849"/>
              </a:xfrm>
            </p:grpSpPr>
            <p:grpSp>
              <p:nvGrpSpPr>
                <p:cNvPr id="317" name="Group 316">
                  <a:extLst>
                    <a:ext uri="{FF2B5EF4-FFF2-40B4-BE49-F238E27FC236}">
                      <a16:creationId xmlns:a16="http://schemas.microsoft.com/office/drawing/2014/main" id="{1A713CA1-2EFF-4F0C-B2D1-7327B7966C2D}"/>
                    </a:ext>
                  </a:extLst>
                </p:cNvPr>
                <p:cNvGrpSpPr/>
                <p:nvPr/>
              </p:nvGrpSpPr>
              <p:grpSpPr>
                <a:xfrm>
                  <a:off x="7276610" y="1200598"/>
                  <a:ext cx="1955262" cy="1347962"/>
                  <a:chOff x="1766916" y="3747559"/>
                  <a:chExt cx="2139108" cy="1650482"/>
                </a:xfrm>
              </p:grpSpPr>
              <p:cxnSp>
                <p:nvCxnSpPr>
                  <p:cNvPr id="327" name="Straight Arrow Connector 326">
                    <a:extLst>
                      <a:ext uri="{FF2B5EF4-FFF2-40B4-BE49-F238E27FC236}">
                        <a16:creationId xmlns:a16="http://schemas.microsoft.com/office/drawing/2014/main" id="{2B9DA1BF-7E78-4B5F-9966-2A3A71D4BF28}"/>
                      </a:ext>
                    </a:extLst>
                  </p:cNvPr>
                  <p:cNvCxnSpPr>
                    <a:cxnSpLocks/>
                  </p:cNvCxnSpPr>
                  <p:nvPr/>
                </p:nvCxnSpPr>
                <p:spPr>
                  <a:xfrm flipV="1">
                    <a:off x="1778124" y="3747559"/>
                    <a:ext cx="0" cy="16504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6122EE3C-F804-48B8-A15D-4708D8C88DA8}"/>
                      </a:ext>
                    </a:extLst>
                  </p:cNvPr>
                  <p:cNvCxnSpPr>
                    <a:cxnSpLocks/>
                  </p:cNvCxnSpPr>
                  <p:nvPr/>
                </p:nvCxnSpPr>
                <p:spPr>
                  <a:xfrm>
                    <a:off x="1766916" y="5398039"/>
                    <a:ext cx="21391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4" name="Rectangle 313">
                  <a:extLst>
                    <a:ext uri="{FF2B5EF4-FFF2-40B4-BE49-F238E27FC236}">
                      <a16:creationId xmlns:a16="http://schemas.microsoft.com/office/drawing/2014/main" id="{B8CC4F96-36A9-4AAF-8A3A-E6F765DDE1D1}"/>
                    </a:ext>
                  </a:extLst>
                </p:cNvPr>
                <p:cNvSpPr/>
                <p:nvPr/>
              </p:nvSpPr>
              <p:spPr>
                <a:xfrm>
                  <a:off x="6968732" y="788682"/>
                  <a:ext cx="2410888" cy="1930849"/>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38F56776-4123-496D-8C5E-55DE813BCE23}"/>
                    </a:ext>
                  </a:extLst>
                </p:cNvPr>
                <p:cNvSpPr txBox="1"/>
                <p:nvPr/>
              </p:nvSpPr>
              <p:spPr>
                <a:xfrm>
                  <a:off x="7074579" y="791198"/>
                  <a:ext cx="2367689" cy="328855"/>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Overfit System</a:t>
                  </a:r>
                </a:p>
              </p:txBody>
            </p:sp>
          </p:grpSp>
          <p:sp>
            <p:nvSpPr>
              <p:cNvPr id="348" name="Circle: Hollow 347">
                <a:extLst>
                  <a:ext uri="{FF2B5EF4-FFF2-40B4-BE49-F238E27FC236}">
                    <a16:creationId xmlns:a16="http://schemas.microsoft.com/office/drawing/2014/main" id="{8DC25353-EA86-4AC9-AA87-F8C5C419CE5F}"/>
                  </a:ext>
                </a:extLst>
              </p:cNvPr>
              <p:cNvSpPr/>
              <p:nvPr/>
            </p:nvSpPr>
            <p:spPr>
              <a:xfrm>
                <a:off x="6637468" y="4611523"/>
                <a:ext cx="126948" cy="151638"/>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9" name="Circle: Hollow 348">
                <a:extLst>
                  <a:ext uri="{FF2B5EF4-FFF2-40B4-BE49-F238E27FC236}">
                    <a16:creationId xmlns:a16="http://schemas.microsoft.com/office/drawing/2014/main" id="{822A1D4A-0ED0-4E82-AB5E-D8B281F01787}"/>
                  </a:ext>
                </a:extLst>
              </p:cNvPr>
              <p:cNvSpPr/>
              <p:nvPr/>
            </p:nvSpPr>
            <p:spPr>
              <a:xfrm>
                <a:off x="7159029" y="4641718"/>
                <a:ext cx="126948" cy="151638"/>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1" name="Circle: Hollow 350">
                <a:extLst>
                  <a:ext uri="{FF2B5EF4-FFF2-40B4-BE49-F238E27FC236}">
                    <a16:creationId xmlns:a16="http://schemas.microsoft.com/office/drawing/2014/main" id="{4AD31B80-9F9B-4280-B763-95584C98A536}"/>
                  </a:ext>
                </a:extLst>
              </p:cNvPr>
              <p:cNvSpPr/>
              <p:nvPr/>
            </p:nvSpPr>
            <p:spPr>
              <a:xfrm>
                <a:off x="6716256" y="5203062"/>
                <a:ext cx="126948" cy="151638"/>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2" name="Circle: Hollow 351">
                <a:extLst>
                  <a:ext uri="{FF2B5EF4-FFF2-40B4-BE49-F238E27FC236}">
                    <a16:creationId xmlns:a16="http://schemas.microsoft.com/office/drawing/2014/main" id="{F18E87DA-CB62-4B8C-AF31-72575DDEA972}"/>
                  </a:ext>
                </a:extLst>
              </p:cNvPr>
              <p:cNvSpPr/>
              <p:nvPr/>
            </p:nvSpPr>
            <p:spPr>
              <a:xfrm>
                <a:off x="7136040" y="5359867"/>
                <a:ext cx="126948" cy="151638"/>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5" name="Isosceles Triangle 354">
                <a:extLst>
                  <a:ext uri="{FF2B5EF4-FFF2-40B4-BE49-F238E27FC236}">
                    <a16:creationId xmlns:a16="http://schemas.microsoft.com/office/drawing/2014/main" id="{549B7898-60F9-47AE-AA69-3F6DE9B5D6C8}"/>
                  </a:ext>
                </a:extLst>
              </p:cNvPr>
              <p:cNvSpPr/>
              <p:nvPr/>
            </p:nvSpPr>
            <p:spPr>
              <a:xfrm>
                <a:off x="7504797" y="4541171"/>
                <a:ext cx="148537" cy="123029"/>
              </a:xfrm>
              <a:prstGeom prst="triangl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Isosceles Triangle 355">
                <a:extLst>
                  <a:ext uri="{FF2B5EF4-FFF2-40B4-BE49-F238E27FC236}">
                    <a16:creationId xmlns:a16="http://schemas.microsoft.com/office/drawing/2014/main" id="{F8DFF1A4-C588-4441-9BEA-0D14B29D721B}"/>
                  </a:ext>
                </a:extLst>
              </p:cNvPr>
              <p:cNvSpPr/>
              <p:nvPr/>
            </p:nvSpPr>
            <p:spPr>
              <a:xfrm>
                <a:off x="6908308" y="4377949"/>
                <a:ext cx="148537" cy="123029"/>
              </a:xfrm>
              <a:prstGeom prst="triangl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Isosceles Triangle 356">
                <a:extLst>
                  <a:ext uri="{FF2B5EF4-FFF2-40B4-BE49-F238E27FC236}">
                    <a16:creationId xmlns:a16="http://schemas.microsoft.com/office/drawing/2014/main" id="{B3B49DDF-764A-41E2-8717-0BC9019643F2}"/>
                  </a:ext>
                </a:extLst>
              </p:cNvPr>
              <p:cNvSpPr/>
              <p:nvPr/>
            </p:nvSpPr>
            <p:spPr>
              <a:xfrm>
                <a:off x="7539772" y="4885590"/>
                <a:ext cx="148537" cy="123029"/>
              </a:xfrm>
              <a:prstGeom prst="triangl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Isosceles Triangle 357">
                <a:extLst>
                  <a:ext uri="{FF2B5EF4-FFF2-40B4-BE49-F238E27FC236}">
                    <a16:creationId xmlns:a16="http://schemas.microsoft.com/office/drawing/2014/main" id="{F9C513DA-AFF9-4409-93C1-9AC2D4C89E72}"/>
                  </a:ext>
                </a:extLst>
              </p:cNvPr>
              <p:cNvSpPr/>
              <p:nvPr/>
            </p:nvSpPr>
            <p:spPr>
              <a:xfrm>
                <a:off x="7448878" y="5361976"/>
                <a:ext cx="148537" cy="123029"/>
              </a:xfrm>
              <a:prstGeom prst="triangl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1">
                <p14:nvContentPartPr>
                  <p14:cNvPr id="492" name="Ink 491">
                    <a:extLst>
                      <a:ext uri="{FF2B5EF4-FFF2-40B4-BE49-F238E27FC236}">
                        <a16:creationId xmlns:a16="http://schemas.microsoft.com/office/drawing/2014/main" id="{763B9A3B-E74D-46CC-8C1C-830283F5913F}"/>
                      </a:ext>
                    </a:extLst>
                  </p14:cNvPr>
                  <p14:cNvContentPartPr/>
                  <p14:nvPr/>
                </p14:nvContentPartPr>
                <p14:xfrm>
                  <a:off x="6728566" y="4382648"/>
                  <a:ext cx="681840" cy="1167120"/>
                </p14:xfrm>
              </p:contentPart>
            </mc:Choice>
            <mc:Fallback xmlns="">
              <p:pic>
                <p:nvPicPr>
                  <p:cNvPr id="492" name="Ink 491">
                    <a:extLst>
                      <a:ext uri="{FF2B5EF4-FFF2-40B4-BE49-F238E27FC236}">
                        <a16:creationId xmlns:a16="http://schemas.microsoft.com/office/drawing/2014/main" id="{763B9A3B-E74D-46CC-8C1C-830283F5913F}"/>
                      </a:ext>
                    </a:extLst>
                  </p:cNvPr>
                  <p:cNvPicPr/>
                  <p:nvPr/>
                </p:nvPicPr>
                <p:blipFill>
                  <a:blip r:embed="rId12"/>
                  <a:stretch>
                    <a:fillRect/>
                  </a:stretch>
                </p:blipFill>
                <p:spPr>
                  <a:xfrm>
                    <a:off x="6704459" y="4358535"/>
                    <a:ext cx="729335" cy="1214625"/>
                  </a:xfrm>
                  <a:prstGeom prst="rect">
                    <a:avLst/>
                  </a:prstGeom>
                </p:spPr>
              </p:pic>
            </mc:Fallback>
          </mc:AlternateContent>
        </p:grpSp>
      </p:grpSp>
      <p:grpSp>
        <p:nvGrpSpPr>
          <p:cNvPr id="219" name="Group 218">
            <a:extLst>
              <a:ext uri="{FF2B5EF4-FFF2-40B4-BE49-F238E27FC236}">
                <a16:creationId xmlns:a16="http://schemas.microsoft.com/office/drawing/2014/main" id="{9E173EA5-6391-4D76-AEC0-69EB97AD2915}"/>
              </a:ext>
            </a:extLst>
          </p:cNvPr>
          <p:cNvGrpSpPr/>
          <p:nvPr/>
        </p:nvGrpSpPr>
        <p:grpSpPr>
          <a:xfrm>
            <a:off x="267678" y="3762907"/>
            <a:ext cx="1695945" cy="1263071"/>
            <a:chOff x="1379764" y="685801"/>
            <a:chExt cx="1665515" cy="1575706"/>
          </a:xfrm>
        </p:grpSpPr>
        <p:sp>
          <p:nvSpPr>
            <p:cNvPr id="220" name="Flowchart: Magnetic Disk 219">
              <a:extLst>
                <a:ext uri="{FF2B5EF4-FFF2-40B4-BE49-F238E27FC236}">
                  <a16:creationId xmlns:a16="http://schemas.microsoft.com/office/drawing/2014/main" id="{B061DBB3-B9FC-44C1-9F95-381FC90E57E1}"/>
                </a:ext>
              </a:extLst>
            </p:cNvPr>
            <p:cNvSpPr/>
            <p:nvPr/>
          </p:nvSpPr>
          <p:spPr>
            <a:xfrm>
              <a:off x="1379764" y="685801"/>
              <a:ext cx="1665515" cy="1575706"/>
            </a:xfrm>
            <a:prstGeom prst="flowChartMagneticDisk">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Helvetica" panose="020B0604020202020204" pitchFamily="34" charset="0"/>
                  <a:cs typeface="Helvetica" panose="020B0604020202020204" pitchFamily="34" charset="0"/>
                </a:rPr>
                <a:t>TUSZ Evaluation Set</a:t>
              </a:r>
            </a:p>
          </p:txBody>
        </p:sp>
        <p:sp>
          <p:nvSpPr>
            <p:cNvPr id="221" name="Oval 220">
              <a:extLst>
                <a:ext uri="{FF2B5EF4-FFF2-40B4-BE49-F238E27FC236}">
                  <a16:creationId xmlns:a16="http://schemas.microsoft.com/office/drawing/2014/main" id="{C13BDCFA-D2B3-492A-A05F-DB5302D230D4}"/>
                </a:ext>
              </a:extLst>
            </p:cNvPr>
            <p:cNvSpPr/>
            <p:nvPr/>
          </p:nvSpPr>
          <p:spPr>
            <a:xfrm>
              <a:off x="1379764" y="685803"/>
              <a:ext cx="1665515" cy="5143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22" name="Straight Arrow Connector 221">
            <a:extLst>
              <a:ext uri="{FF2B5EF4-FFF2-40B4-BE49-F238E27FC236}">
                <a16:creationId xmlns:a16="http://schemas.microsoft.com/office/drawing/2014/main" id="{2C031B82-FCA6-4E7A-A36A-3469ECE6DB3A}"/>
              </a:ext>
            </a:extLst>
          </p:cNvPr>
          <p:cNvCxnSpPr>
            <a:cxnSpLocks/>
          </p:cNvCxnSpPr>
          <p:nvPr/>
        </p:nvCxnSpPr>
        <p:spPr>
          <a:xfrm flipV="1">
            <a:off x="1689150" y="4412759"/>
            <a:ext cx="768936" cy="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16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79"/>
                                        </p:tgtEl>
                                        <p:attrNameLst>
                                          <p:attrName>style.visibility</p:attrName>
                                        </p:attrNameLst>
                                      </p:cBhvr>
                                      <p:to>
                                        <p:strVal val="visible"/>
                                      </p:to>
                                    </p:set>
                                    <p:animEffect transition="in" filter="fade">
                                      <p:cBhvr>
                                        <p:cTn id="35" dur="500"/>
                                        <p:tgtEl>
                                          <p:spTgt spid="47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7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8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7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8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1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2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15569</TotalTime>
  <Words>1569</Words>
  <Application>Microsoft Office PowerPoint</Application>
  <PresentationFormat>On-screen Show (4:3)</PresentationFormat>
  <Paragraphs>175</Paragraphs>
  <Slides>18</Slides>
  <Notes>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18</vt:i4>
      </vt:variant>
    </vt:vector>
  </HeadingPairs>
  <TitlesOfParts>
    <vt:vector size="31" baseType="lpstr">
      <vt:lpstr>ＭＳ Ｐゴシック</vt:lpstr>
      <vt:lpstr>Arial</vt:lpstr>
      <vt:lpstr>Calibri</vt:lpstr>
      <vt:lpstr>Cambria Math</vt:lpstr>
      <vt:lpstr>Helvetica</vt:lpstr>
      <vt:lpstr>Times New Roman</vt:lpstr>
      <vt:lpstr>Wingdings</vt:lpstr>
      <vt:lpstr>ISIP Content Slide</vt:lpstr>
      <vt:lpstr>ISIP Title Slide</vt:lpstr>
      <vt:lpstr>1_ISIP Content Slide</vt:lpstr>
      <vt:lpstr>Custom Design</vt:lpstr>
      <vt:lpstr>1_ISIP Title Slide</vt:lpstr>
      <vt:lpstr>2_ISIP Content Slide</vt:lpstr>
      <vt:lpstr>PowerPoint Presentation</vt:lpstr>
      <vt:lpstr>Abstract</vt:lpstr>
      <vt:lpstr>Introduction</vt:lpstr>
      <vt:lpstr>Introduction</vt:lpstr>
      <vt:lpstr>Intermittent vs Continuous Slowing </vt:lpstr>
      <vt:lpstr>Focal/Hemispheric vs Generalized Intermittent Slowing</vt:lpstr>
      <vt:lpstr>TUH EEG Slowing Corpus</vt:lpstr>
      <vt:lpstr>TUH EEG Slowing Corpus</vt:lpstr>
      <vt:lpstr>Preliminary Experiments</vt:lpstr>
      <vt:lpstr>Preliminary Experiments</vt:lpstr>
      <vt:lpstr>Preliminary Experiments</vt:lpstr>
      <vt:lpstr>Preliminary Experiments</vt:lpstr>
      <vt:lpstr>Preliminary Experiments</vt:lpstr>
      <vt:lpstr>Preliminary Experiments</vt:lpstr>
      <vt:lpstr>Summary</vt:lpstr>
      <vt:lpstr>Future Work</vt:lpstr>
      <vt:lpstr>Acknowledgments</vt:lpstr>
      <vt:lpstr>Breif Bibliography</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Eva von Weltin</cp:lastModifiedBy>
  <cp:revision>976</cp:revision>
  <dcterms:created xsi:type="dcterms:W3CDTF">2012-05-05T20:20:58Z</dcterms:created>
  <dcterms:modified xsi:type="dcterms:W3CDTF">2017-12-02T11:59:24Z</dcterms:modified>
</cp:coreProperties>
</file>