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2" r:id="rId1"/>
    <p:sldMasterId id="2147483677" r:id="rId2"/>
  </p:sldMasterIdLst>
  <p:notesMasterIdLst>
    <p:notesMasterId r:id="rId19"/>
  </p:notesMasterIdLst>
  <p:sldIdLst>
    <p:sldId id="303" r:id="rId3"/>
    <p:sldId id="267" r:id="rId4"/>
    <p:sldId id="362" r:id="rId5"/>
    <p:sldId id="363" r:id="rId6"/>
    <p:sldId id="364" r:id="rId7"/>
    <p:sldId id="378" r:id="rId8"/>
    <p:sldId id="379" r:id="rId9"/>
    <p:sldId id="381" r:id="rId10"/>
    <p:sldId id="367" r:id="rId11"/>
    <p:sldId id="369" r:id="rId12"/>
    <p:sldId id="370" r:id="rId13"/>
    <p:sldId id="371" r:id="rId14"/>
    <p:sldId id="372" r:id="rId15"/>
    <p:sldId id="373" r:id="rId16"/>
    <p:sldId id="375" r:id="rId17"/>
    <p:sldId id="37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3960" userDrawn="1">
          <p15:clr>
            <a:srgbClr val="A4A3A4"/>
          </p15:clr>
        </p15:guide>
        <p15:guide id="3" pos="5616" userDrawn="1">
          <p15:clr>
            <a:srgbClr val="A4A3A4"/>
          </p15:clr>
        </p15:guide>
        <p15:guide id="4" pos="144" userDrawn="1">
          <p15:clr>
            <a:srgbClr val="A4A3A4"/>
          </p15:clr>
        </p15:guide>
        <p15:guide id="5" orient="horz" pos="4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36" autoAdjust="0"/>
    <p:restoredTop sz="92043" autoAdjust="0"/>
  </p:normalViewPr>
  <p:slideViewPr>
    <p:cSldViewPr snapToGrid="0">
      <p:cViewPr varScale="1">
        <p:scale>
          <a:sx n="75" d="100"/>
          <a:sy n="75" d="100"/>
        </p:scale>
        <p:origin x="1963" y="58"/>
      </p:cViewPr>
      <p:guideLst>
        <p:guide pos="2880"/>
        <p:guide orient="horz" pos="3960"/>
        <p:guide pos="5616"/>
        <p:guide pos="144"/>
        <p:guide orient="horz" pos="4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9A63F-A652-A941-943E-42655CBE92DD}" type="datetimeFigureOut">
              <a:rPr lang="en-US" smtClean="0"/>
              <a:t>11/30/2018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2B6984-104E-F74E-AFCE-72849C323162}" type="slidenum">
              <a:rPr lang="en-US" smtClean="0"/>
              <a:t>‹#›</a:t>
            </a:fld>
            <a:endParaRPr lang="en-US"/>
          </a:p>
        </p:txBody>
      </p:sp>
    </p:spTree>
    <p:extLst>
      <p:ext uri="{BB962C8B-B14F-4D97-AF65-F5344CB8AC3E}">
        <p14:creationId xmlns:p14="http://schemas.microsoft.com/office/powerpoint/2010/main" val="58783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0</a:t>
            </a:fld>
            <a:endParaRPr lang="en-US" dirty="0"/>
          </a:p>
        </p:txBody>
      </p:sp>
    </p:spTree>
    <p:extLst>
      <p:ext uri="{BB962C8B-B14F-4D97-AF65-F5344CB8AC3E}">
        <p14:creationId xmlns:p14="http://schemas.microsoft.com/office/powerpoint/2010/main" val="1073054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12</a:t>
            </a:fld>
            <a:endParaRPr lang="en-US" dirty="0"/>
          </a:p>
        </p:txBody>
      </p:sp>
    </p:spTree>
    <p:extLst>
      <p:ext uri="{BB962C8B-B14F-4D97-AF65-F5344CB8AC3E}">
        <p14:creationId xmlns:p14="http://schemas.microsoft.com/office/powerpoint/2010/main" val="1458381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13</a:t>
            </a:fld>
            <a:endParaRPr lang="en-US" dirty="0"/>
          </a:p>
        </p:txBody>
      </p:sp>
    </p:spTree>
    <p:extLst>
      <p:ext uri="{BB962C8B-B14F-4D97-AF65-F5344CB8AC3E}">
        <p14:creationId xmlns:p14="http://schemas.microsoft.com/office/powerpoint/2010/main" val="1564762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14</a:t>
            </a:fld>
            <a:endParaRPr lang="en-US" dirty="0"/>
          </a:p>
        </p:txBody>
      </p:sp>
    </p:spTree>
    <p:extLst>
      <p:ext uri="{BB962C8B-B14F-4D97-AF65-F5344CB8AC3E}">
        <p14:creationId xmlns:p14="http://schemas.microsoft.com/office/powerpoint/2010/main" val="1278361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15</a:t>
            </a:fld>
            <a:endParaRPr lang="en-US" dirty="0"/>
          </a:p>
        </p:txBody>
      </p:sp>
    </p:spTree>
    <p:extLst>
      <p:ext uri="{BB962C8B-B14F-4D97-AF65-F5344CB8AC3E}">
        <p14:creationId xmlns:p14="http://schemas.microsoft.com/office/powerpoint/2010/main" val="670528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2B6984-104E-F74E-AFCE-72849C323162}" type="slidenum">
              <a:rPr lang="en-US" smtClean="0"/>
              <a:t>1</a:t>
            </a:fld>
            <a:endParaRPr lang="en-US"/>
          </a:p>
        </p:txBody>
      </p:sp>
    </p:spTree>
    <p:extLst>
      <p:ext uri="{BB962C8B-B14F-4D97-AF65-F5344CB8AC3E}">
        <p14:creationId xmlns:p14="http://schemas.microsoft.com/office/powerpoint/2010/main" val="2051965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2</a:t>
            </a:fld>
            <a:endParaRPr lang="en-US" dirty="0"/>
          </a:p>
        </p:txBody>
      </p:sp>
    </p:spTree>
    <p:extLst>
      <p:ext uri="{BB962C8B-B14F-4D97-AF65-F5344CB8AC3E}">
        <p14:creationId xmlns:p14="http://schemas.microsoft.com/office/powerpoint/2010/main" val="1006440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a:t>
            </a:fld>
            <a:endParaRPr lang="en-US" dirty="0"/>
          </a:p>
        </p:txBody>
      </p:sp>
    </p:spTree>
    <p:extLst>
      <p:ext uri="{BB962C8B-B14F-4D97-AF65-F5344CB8AC3E}">
        <p14:creationId xmlns:p14="http://schemas.microsoft.com/office/powerpoint/2010/main" val="1125555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4</a:t>
            </a:fld>
            <a:endParaRPr lang="en-US" dirty="0"/>
          </a:p>
        </p:txBody>
      </p:sp>
    </p:spTree>
    <p:extLst>
      <p:ext uri="{BB962C8B-B14F-4D97-AF65-F5344CB8AC3E}">
        <p14:creationId xmlns:p14="http://schemas.microsoft.com/office/powerpoint/2010/main" val="399521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8</a:t>
            </a:fld>
            <a:endParaRPr lang="en-US" dirty="0"/>
          </a:p>
        </p:txBody>
      </p:sp>
    </p:spTree>
    <p:extLst>
      <p:ext uri="{BB962C8B-B14F-4D97-AF65-F5344CB8AC3E}">
        <p14:creationId xmlns:p14="http://schemas.microsoft.com/office/powerpoint/2010/main" val="2258150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9</a:t>
            </a:fld>
            <a:endParaRPr lang="en-US" dirty="0"/>
          </a:p>
        </p:txBody>
      </p:sp>
    </p:spTree>
    <p:extLst>
      <p:ext uri="{BB962C8B-B14F-4D97-AF65-F5344CB8AC3E}">
        <p14:creationId xmlns:p14="http://schemas.microsoft.com/office/powerpoint/2010/main" val="1011205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10</a:t>
            </a:fld>
            <a:endParaRPr lang="en-US" dirty="0"/>
          </a:p>
        </p:txBody>
      </p:sp>
    </p:spTree>
    <p:extLst>
      <p:ext uri="{BB962C8B-B14F-4D97-AF65-F5344CB8AC3E}">
        <p14:creationId xmlns:p14="http://schemas.microsoft.com/office/powerpoint/2010/main" val="3638868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11</a:t>
            </a:fld>
            <a:endParaRPr lang="en-US" dirty="0"/>
          </a:p>
        </p:txBody>
      </p:sp>
    </p:spTree>
    <p:extLst>
      <p:ext uri="{BB962C8B-B14F-4D97-AF65-F5344CB8AC3E}">
        <p14:creationId xmlns:p14="http://schemas.microsoft.com/office/powerpoint/2010/main" val="268509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CAC36DC0-CB90-4730-A688-285CC47A5567}" type="slidenum">
              <a:rPr lang="en-US" smtClean="0"/>
              <a:t>‹#›</a:t>
            </a:fld>
            <a:endParaRPr lang="en-US"/>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98432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0B538D-9F28-454B-A741-5EDD6E284E52}"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36DC0-CB90-4730-A688-285CC47A5567}" type="slidenum">
              <a:rPr lang="en-US" smtClean="0"/>
              <a:t>‹#›</a:t>
            </a:fld>
            <a:endParaRPr lang="en-US"/>
          </a:p>
        </p:txBody>
      </p:sp>
    </p:spTree>
    <p:extLst>
      <p:ext uri="{BB962C8B-B14F-4D97-AF65-F5344CB8AC3E}">
        <p14:creationId xmlns:p14="http://schemas.microsoft.com/office/powerpoint/2010/main" val="1645916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7148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ocument 6"/>
          <p:cNvSpPr/>
          <p:nvPr/>
        </p:nvSpPr>
        <p:spPr>
          <a:xfrm>
            <a:off x="0" y="0"/>
            <a:ext cx="9155545"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p:nvSpPr>
        <p:spPr bwMode="auto">
          <a:xfrm>
            <a:off x="8697748" y="6624263"/>
            <a:ext cx="4572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cap="none" baseline="0" dirty="0">
                <a:latin typeface="Times New Roman" panose="02020603050405020304" pitchFamily="18" charset="0"/>
                <a:cs typeface="Times New Roman" panose="02020603050405020304" pitchFamily="18" charset="0"/>
              </a:rPr>
              <a:t>G. Shadhin: The TUH Digital Pathology Corpus</a:t>
            </a:r>
            <a:r>
              <a:rPr lang="en-US" sz="1000" b="1" dirty="0">
                <a:solidFill>
                  <a:srgbClr val="1F497D">
                    <a:lumMod val="50000"/>
                  </a:srgbClr>
                </a:solidFill>
                <a:latin typeface="Calibri"/>
              </a:rPr>
              <a:t>	December 1, 2018</a:t>
            </a:r>
            <a:endParaRPr lang="en-US" sz="1000" b="1" dirty="0">
              <a:solidFill>
                <a:srgbClr val="000000"/>
              </a:solidFill>
              <a:latin typeface="Calibri"/>
            </a:endParaRPr>
          </a:p>
        </p:txBody>
      </p:sp>
      <p:cxnSp>
        <p:nvCxnSpPr>
          <p:cNvPr id="10" name="Straight Connector 9"/>
          <p:cNvCxnSpPr/>
          <p:nvPr/>
        </p:nvCxnSpPr>
        <p:spPr bwMode="auto">
          <a:xfrm>
            <a:off x="392405" y="6629400"/>
            <a:ext cx="8751595"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p:nvPicPr>
        <p:blipFill>
          <a:blip r:embed="rId4"/>
          <a:stretch>
            <a:fillRect/>
          </a:stretch>
        </p:blipFill>
        <p:spPr>
          <a:xfrm>
            <a:off x="39093" y="6594644"/>
            <a:ext cx="320040" cy="220717"/>
          </a:xfrm>
          <a:prstGeom prst="rect">
            <a:avLst/>
          </a:prstGeom>
        </p:spPr>
      </p:pic>
    </p:spTree>
    <p:extLst>
      <p:ext uri="{BB962C8B-B14F-4D97-AF65-F5344CB8AC3E}">
        <p14:creationId xmlns:p14="http://schemas.microsoft.com/office/powerpoint/2010/main" val="1568282208"/>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457200" y="1665124"/>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7" name="Document 6"/>
          <p:cNvSpPr/>
          <p:nvPr/>
        </p:nvSpPr>
        <p:spPr>
          <a:xfrm flipV="1">
            <a:off x="-11545" y="4335690"/>
            <a:ext cx="9155545"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Tree>
    <p:extLst>
      <p:ext uri="{BB962C8B-B14F-4D97-AF65-F5344CB8AC3E}">
        <p14:creationId xmlns:p14="http://schemas.microsoft.com/office/powerpoint/2010/main" val="4204019904"/>
      </p:ext>
    </p:extLst>
  </p:cSld>
  <p:clrMap bg1="lt1" tx1="dk1" bg2="lt2" tx2="dk2" accent1="accent1" accent2="accent2" accent3="accent3" accent4="accent4" accent5="accent5" accent6="accent6" hlink="hlink" folHlink="folHlink"/>
  <p:sldLayoutIdLst>
    <p:sldLayoutId id="214748367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hyperlink" Target="http://www.clker.com/clipart-server-farm.html" TargetMode="External"/><Relationship Id="rId12" Type="http://schemas.openxmlformats.org/officeDocument/2006/relationships/image" Target="../media/image36.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7.emf"/><Relationship Id="rId10" Type="http://schemas.openxmlformats.org/officeDocument/2006/relationships/image" Target="../media/image34.svg"/><Relationship Id="rId4" Type="http://schemas.openxmlformats.org/officeDocument/2006/relationships/hyperlink" Target="https://www.3dhistech.com/caseviewer" TargetMode="External"/><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9970" y="2645985"/>
            <a:ext cx="5509884" cy="954107"/>
          </a:xfrm>
          <a:prstGeom prst="rect">
            <a:avLst/>
          </a:prstGeom>
          <a:noFill/>
        </p:spPr>
        <p:txBody>
          <a:bodyPr wrap="square" rtlCol="0">
            <a:spAutoFit/>
          </a:bodyPr>
          <a:lstStyle/>
          <a:p>
            <a:pPr algn="r"/>
            <a:r>
              <a:rPr lang="en-US" sz="2800" b="1" dirty="0">
                <a:latin typeface="Arial"/>
                <a:cs typeface="Arial"/>
              </a:rPr>
              <a:t>Baseline Experiments</a:t>
            </a:r>
          </a:p>
          <a:p>
            <a:pPr algn="r"/>
            <a:r>
              <a:rPr lang="en-US" sz="2800" b="1" dirty="0">
                <a:latin typeface="Arial"/>
                <a:cs typeface="Arial"/>
              </a:rPr>
              <a:t>In Digital Pathology</a:t>
            </a:r>
          </a:p>
        </p:txBody>
      </p:sp>
      <p:sp>
        <p:nvSpPr>
          <p:cNvPr id="4" name="Rectangle 16"/>
          <p:cNvSpPr txBox="1">
            <a:spLocks noChangeArrowheads="1"/>
          </p:cNvSpPr>
          <p:nvPr/>
        </p:nvSpPr>
        <p:spPr>
          <a:xfrm>
            <a:off x="1" y="5357184"/>
            <a:ext cx="4572000" cy="1169682"/>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4288" indent="-14288" algn="ctr">
              <a:spcBef>
                <a:spcPts val="0"/>
              </a:spcBef>
              <a:spcAft>
                <a:spcPts val="600"/>
              </a:spcAft>
              <a:buNone/>
            </a:pPr>
            <a:r>
              <a:rPr lang="en-US" sz="1800" b="1" dirty="0">
                <a:latin typeface="Arial" panose="020B0604020202020204" pitchFamily="34" charset="0"/>
                <a:cs typeface="Arial" panose="020B0604020202020204" pitchFamily="34" charset="0"/>
              </a:rPr>
              <a:t>T. </a:t>
            </a:r>
            <a:r>
              <a:rPr lang="en-US" sz="1800" b="1" dirty="0" err="1">
                <a:latin typeface="Arial" panose="020B0604020202020204" pitchFamily="34" charset="0"/>
                <a:cs typeface="Arial" panose="020B0604020202020204" pitchFamily="34" charset="0"/>
              </a:rPr>
              <a:t>Elseify</a:t>
            </a:r>
            <a:r>
              <a:rPr lang="en-US" sz="1800" b="1" dirty="0">
                <a:latin typeface="Arial" panose="020B0604020202020204" pitchFamily="34" charset="0"/>
                <a:cs typeface="Arial" panose="020B0604020202020204" pitchFamily="34" charset="0"/>
              </a:rPr>
              <a:t>, L. </a:t>
            </a:r>
            <a:r>
              <a:rPr lang="en-US" sz="1800" b="1" dirty="0" err="1">
                <a:latin typeface="Arial" panose="020B0604020202020204" pitchFamily="34" charset="0"/>
                <a:cs typeface="Arial" panose="020B0604020202020204" pitchFamily="34" charset="0"/>
              </a:rPr>
              <a:t>Jakielaszek</a:t>
            </a:r>
            <a:r>
              <a:rPr lang="en-US" sz="1800" b="1" dirty="0">
                <a:latin typeface="Arial" panose="020B0604020202020204" pitchFamily="34" charset="0"/>
                <a:cs typeface="Arial" panose="020B0604020202020204" pitchFamily="34" charset="0"/>
              </a:rPr>
              <a:t>, R. Anstotz,</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C. Campbell, I. Obeid, J. Picone</a:t>
            </a:r>
          </a:p>
          <a:p>
            <a:pPr marL="115888" indent="-115888" algn="ctr">
              <a:spcBef>
                <a:spcPts val="0"/>
              </a:spcBef>
              <a:buNone/>
            </a:pPr>
            <a:r>
              <a:rPr lang="en-US" sz="1800" b="1" dirty="0">
                <a:latin typeface="Arial"/>
                <a:cs typeface="Arial"/>
              </a:rPr>
              <a:t>Neural Engineering Data Consortium</a:t>
            </a:r>
          </a:p>
          <a:p>
            <a:pPr marL="115888" indent="-115888" algn="ctr">
              <a:spcBef>
                <a:spcPts val="0"/>
              </a:spcBef>
              <a:buNone/>
            </a:pPr>
            <a:r>
              <a:rPr lang="en-US" sz="1800" b="1" dirty="0">
                <a:latin typeface="Arial"/>
                <a:cs typeface="Arial"/>
              </a:rPr>
              <a:t>Temple University</a:t>
            </a:r>
          </a:p>
        </p:txBody>
      </p:sp>
      <p:pic>
        <p:nvPicPr>
          <p:cNvPr id="5" name="Picture 4"/>
          <p:cNvPicPr>
            <a:picLocks noChangeAspect="1"/>
          </p:cNvPicPr>
          <p:nvPr/>
        </p:nvPicPr>
        <p:blipFill>
          <a:blip r:embed="rId3"/>
          <a:stretch>
            <a:fillRect/>
          </a:stretch>
        </p:blipFill>
        <p:spPr>
          <a:xfrm>
            <a:off x="7060497" y="224934"/>
            <a:ext cx="1907297" cy="1273915"/>
          </a:xfrm>
          <a:prstGeom prst="rect">
            <a:avLst/>
          </a:prstGeom>
        </p:spPr>
      </p:pic>
      <p:pic>
        <p:nvPicPr>
          <p:cNvPr id="8" name="Picture 7">
            <a:extLst>
              <a:ext uri="{FF2B5EF4-FFF2-40B4-BE49-F238E27FC236}">
                <a16:creationId xmlns:a16="http://schemas.microsoft.com/office/drawing/2014/main" id="{D2B41F82-E52C-B342-BC9A-C18B57217AA8}"/>
              </a:ext>
            </a:extLst>
          </p:cNvPr>
          <p:cNvPicPr>
            <a:picLocks noChangeAspect="1"/>
          </p:cNvPicPr>
          <p:nvPr/>
        </p:nvPicPr>
        <p:blipFill>
          <a:blip r:embed="rId4"/>
          <a:stretch>
            <a:fillRect/>
          </a:stretch>
        </p:blipFill>
        <p:spPr>
          <a:xfrm>
            <a:off x="3520018" y="331134"/>
            <a:ext cx="2474894" cy="1419534"/>
          </a:xfrm>
          <a:prstGeom prst="rect">
            <a:avLst/>
          </a:prstGeom>
          <a:ln w="25400">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E72AA0FC-C60D-EE40-9BC0-2843C61DCFF3}"/>
              </a:ext>
            </a:extLst>
          </p:cNvPr>
          <p:cNvPicPr>
            <a:picLocks noChangeAspect="1"/>
          </p:cNvPicPr>
          <p:nvPr/>
        </p:nvPicPr>
        <p:blipFill>
          <a:blip r:embed="rId5"/>
          <a:stretch>
            <a:fillRect/>
          </a:stretch>
        </p:blipFill>
        <p:spPr>
          <a:xfrm>
            <a:off x="1069533" y="526503"/>
            <a:ext cx="2861207" cy="1755741"/>
          </a:xfrm>
          <a:prstGeom prst="rect">
            <a:avLst/>
          </a:prstGeom>
          <a:ln w="25400">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12DB353-AD33-9C49-8126-08EA12330AC8}"/>
              </a:ext>
            </a:extLst>
          </p:cNvPr>
          <p:cNvPicPr>
            <a:picLocks noChangeAspect="1"/>
          </p:cNvPicPr>
          <p:nvPr/>
        </p:nvPicPr>
        <p:blipFill>
          <a:blip r:embed="rId6"/>
          <a:stretch>
            <a:fillRect/>
          </a:stretch>
        </p:blipFill>
        <p:spPr>
          <a:xfrm>
            <a:off x="518134" y="2111231"/>
            <a:ext cx="2845824" cy="1810214"/>
          </a:xfrm>
          <a:prstGeom prst="rect">
            <a:avLst/>
          </a:prstGeom>
          <a:ln w="25400">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539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Algorithm Development</a:t>
            </a:r>
          </a:p>
        </p:txBody>
      </p:sp>
      <p:sp>
        <p:nvSpPr>
          <p:cNvPr id="4" name="TextBox 3">
            <a:extLst>
              <a:ext uri="{FF2B5EF4-FFF2-40B4-BE49-F238E27FC236}">
                <a16:creationId xmlns:a16="http://schemas.microsoft.com/office/drawing/2014/main" id="{6035DA20-2775-4946-9CFD-BF1D6751AD62}"/>
              </a:ext>
            </a:extLst>
          </p:cNvPr>
          <p:cNvSpPr txBox="1"/>
          <p:nvPr/>
        </p:nvSpPr>
        <p:spPr>
          <a:xfrm>
            <a:off x="227013" y="4255433"/>
            <a:ext cx="8686800" cy="2031325"/>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The TUH EEG Corpus deep learning system was adapted to this project</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Once a baseline system is in place,</a:t>
            </a:r>
            <a:r>
              <a:rPr lang="en-GB" b="1" dirty="0">
                <a:latin typeface="Arial" panose="020B0604020202020204" pitchFamily="34" charset="0"/>
                <a:cs typeface="Arial" panose="020B0604020202020204" pitchFamily="34" charset="0"/>
              </a:rPr>
              <a:t> our analysis will be compared with physician feedback and the system will be adjusted accordingly.</a:t>
            </a:r>
          </a:p>
          <a:p>
            <a:pPr marL="285750" indent="-285750">
              <a:buFont typeface="Arial" panose="020B0604020202020204" pitchFamily="34" charset="0"/>
              <a:buChar char="•"/>
            </a:pPr>
            <a:r>
              <a:rPr lang="en-GB" b="1" dirty="0">
                <a:latin typeface="Arial" panose="020B0604020202020204" pitchFamily="34" charset="0"/>
                <a:cs typeface="Arial" panose="020B0604020202020204" pitchFamily="34" charset="0"/>
              </a:rPr>
              <a:t>The software was developed according to strict design and formatting requirements and included regression testing and built-in certifications</a:t>
            </a:r>
          </a:p>
          <a:p>
            <a:pPr marL="285750" indent="-285750">
              <a:buFont typeface="Arial" panose="020B0604020202020204" pitchFamily="34" charset="0"/>
              <a:buChar char="•"/>
            </a:pPr>
            <a:r>
              <a:rPr lang="en-GB" b="1" dirty="0">
                <a:latin typeface="Arial" panose="020B0604020202020204" pitchFamily="34" charset="0"/>
                <a:cs typeface="Arial" panose="020B0604020202020204" pitchFamily="34" charset="0"/>
              </a:rPr>
              <a:t>Our software was developed using Python and executes on general purpose processors and high-speed GPUs.</a:t>
            </a:r>
            <a:endParaRPr lang="en-US"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40BC899-3662-4533-A210-B38409B0A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266" y="660982"/>
            <a:ext cx="6915467" cy="3385127"/>
          </a:xfrm>
          <a:prstGeom prst="rect">
            <a:avLst/>
          </a:prstGeom>
        </p:spPr>
      </p:pic>
    </p:spTree>
    <p:extLst>
      <p:ext uri="{BB962C8B-B14F-4D97-AF65-F5344CB8AC3E}">
        <p14:creationId xmlns:p14="http://schemas.microsoft.com/office/powerpoint/2010/main" val="4052042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Storage Demands</a:t>
            </a:r>
          </a:p>
        </p:txBody>
      </p:sp>
      <p:sp>
        <p:nvSpPr>
          <p:cNvPr id="3" name="Content Placeholder 2">
            <a:extLst>
              <a:ext uri="{FF2B5EF4-FFF2-40B4-BE49-F238E27FC236}">
                <a16:creationId xmlns:a16="http://schemas.microsoft.com/office/drawing/2014/main" id="{77A4401C-3F77-4540-89FE-15B00E5DFDAD}"/>
              </a:ext>
            </a:extLst>
          </p:cNvPr>
          <p:cNvSpPr txBox="1">
            <a:spLocks/>
          </p:cNvSpPr>
          <p:nvPr/>
        </p:nvSpPr>
        <p:spPr>
          <a:xfrm>
            <a:off x="233464" y="685800"/>
            <a:ext cx="8680349" cy="481519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b="1" dirty="0">
                <a:latin typeface="Arial" panose="020B0604020202020204" pitchFamily="34" charset="0"/>
                <a:cs typeface="Arial" panose="020B0604020202020204" pitchFamily="34" charset="0"/>
              </a:rPr>
              <a:t>A single image from a clinical-grade digital pathology scanner can range in size from hundreds of megabytes to five gigabytes.</a:t>
            </a:r>
          </a:p>
          <a:p>
            <a:r>
              <a:rPr lang="en-GB" sz="1800" b="1" dirty="0">
                <a:latin typeface="Arial" panose="020B0604020202020204" pitchFamily="34" charset="0"/>
                <a:cs typeface="Arial" panose="020B0604020202020204" pitchFamily="34" charset="0"/>
              </a:rPr>
              <a:t>A 1M image database requires over a petabyte (PB) of disk space. To do meaningful work in this problem space requires a significant allocation of computing resources.</a:t>
            </a:r>
          </a:p>
          <a:p>
            <a:r>
              <a:rPr lang="en-GB" sz="1800" b="1" dirty="0">
                <a:latin typeface="Arial" panose="020B0604020202020204" pitchFamily="34" charset="0"/>
                <a:cs typeface="Arial" panose="020B0604020202020204" pitchFamily="34" charset="0"/>
              </a:rPr>
              <a:t>The improvements and expansions to our HPC (high performance computing) cluster, known as </a:t>
            </a:r>
            <a:r>
              <a:rPr lang="en-GB" sz="1800" b="1" dirty="0" err="1">
                <a:latin typeface="Arial" panose="020B0604020202020204" pitchFamily="34" charset="0"/>
                <a:cs typeface="Arial" panose="020B0604020202020204" pitchFamily="34" charset="0"/>
              </a:rPr>
              <a:t>Neuronix</a:t>
            </a:r>
            <a:r>
              <a:rPr lang="en-GB" sz="1800" b="1" dirty="0">
                <a:latin typeface="Arial" panose="020B0604020202020204" pitchFamily="34" charset="0"/>
                <a:cs typeface="Arial" panose="020B0604020202020204" pitchFamily="34" charset="0"/>
              </a:rPr>
              <a:t>, required to support working with digital pathology fall into two broad categories: computation and storage.</a:t>
            </a:r>
          </a:p>
          <a:p>
            <a:r>
              <a:rPr lang="en-GB" sz="1800" b="1" dirty="0">
                <a:latin typeface="Arial" panose="020B0604020202020204" pitchFamily="34" charset="0"/>
                <a:cs typeface="Arial" panose="020B0604020202020204" pitchFamily="34" charset="0"/>
              </a:rPr>
              <a:t>To handle the increased computational burden and increase job throughput, we are using </a:t>
            </a:r>
            <a:r>
              <a:rPr lang="en-GB" sz="1800" b="1" dirty="0" err="1">
                <a:latin typeface="Arial" panose="020B0604020202020204" pitchFamily="34" charset="0"/>
                <a:cs typeface="Arial" panose="020B0604020202020204" pitchFamily="34" charset="0"/>
              </a:rPr>
              <a:t>Slurm</a:t>
            </a:r>
            <a:r>
              <a:rPr lang="en-GB" sz="1800" b="1" dirty="0">
                <a:latin typeface="Arial" panose="020B0604020202020204" pitchFamily="34" charset="0"/>
                <a:cs typeface="Arial" panose="020B0604020202020204" pitchFamily="34" charset="0"/>
              </a:rPr>
              <a:t>, a workload manager, as our scheduler and resource manager. </a:t>
            </a:r>
          </a:p>
          <a:p>
            <a:r>
              <a:rPr lang="en-GB" sz="1800" b="1" dirty="0">
                <a:latin typeface="Arial" panose="020B0604020202020204" pitchFamily="34" charset="0"/>
                <a:cs typeface="Arial" panose="020B0604020202020204" pitchFamily="34" charset="0"/>
              </a:rPr>
              <a:t>For storage, we have designed and implemented a multi-layer filesystem architecture to distribute a filesystem across multiple machines.</a:t>
            </a:r>
          </a:p>
          <a:p>
            <a:r>
              <a:rPr lang="en-GB" sz="1800" b="1" dirty="0">
                <a:latin typeface="Arial" panose="020B0604020202020204" pitchFamily="34" charset="0"/>
                <a:cs typeface="Arial" panose="020B0604020202020204" pitchFamily="34" charset="0"/>
              </a:rPr>
              <a:t>These enhancements, which are entirely based on open source software, have extended the capabilities of our cluster and increased its cost-effectiveness</a:t>
            </a:r>
            <a:r>
              <a:rPr lang="en-GB" sz="1800"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5040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Storage Hardware</a:t>
            </a:r>
          </a:p>
        </p:txBody>
      </p:sp>
      <p:sp>
        <p:nvSpPr>
          <p:cNvPr id="2" name="Slide Number Placeholder 1">
            <a:extLst>
              <a:ext uri="{FF2B5EF4-FFF2-40B4-BE49-F238E27FC236}">
                <a16:creationId xmlns:a16="http://schemas.microsoft.com/office/drawing/2014/main" id="{D7B1A02F-6AD4-094A-B837-F74091921BEC}"/>
              </a:ext>
            </a:extLst>
          </p:cNvPr>
          <p:cNvSpPr>
            <a:spLocks noGrp="1"/>
          </p:cNvSpPr>
          <p:nvPr>
            <p:ph type="sldNum" sz="quarter" idx="4"/>
          </p:nvPr>
        </p:nvSpPr>
        <p:spPr/>
        <p:txBody>
          <a:bodyPr/>
          <a:lstStyle/>
          <a:p>
            <a:fld id="{CAC36DC0-CB90-4730-A688-285CC47A5567}" type="slidenum">
              <a:rPr lang="en-US" smtClean="0"/>
              <a:t>11</a:t>
            </a:fld>
            <a:endParaRPr lang="en-US"/>
          </a:p>
        </p:txBody>
      </p:sp>
      <p:pic>
        <p:nvPicPr>
          <p:cNvPr id="4" name="Picture 3">
            <a:extLst>
              <a:ext uri="{FF2B5EF4-FFF2-40B4-BE49-F238E27FC236}">
                <a16:creationId xmlns:a16="http://schemas.microsoft.com/office/drawing/2014/main" id="{51625063-FA70-614C-8C0A-814074AF54D7}"/>
              </a:ext>
            </a:extLst>
          </p:cNvPr>
          <p:cNvPicPr>
            <a:picLocks noChangeAspect="1"/>
          </p:cNvPicPr>
          <p:nvPr/>
        </p:nvPicPr>
        <p:blipFill>
          <a:blip r:embed="rId3"/>
          <a:stretch>
            <a:fillRect/>
          </a:stretch>
        </p:blipFill>
        <p:spPr>
          <a:xfrm>
            <a:off x="228600" y="694090"/>
            <a:ext cx="2677242" cy="1772603"/>
          </a:xfrm>
          <a:prstGeom prst="rect">
            <a:avLst/>
          </a:prstGeom>
        </p:spPr>
      </p:pic>
      <p:sp>
        <p:nvSpPr>
          <p:cNvPr id="5" name="TextBox 4">
            <a:extLst>
              <a:ext uri="{FF2B5EF4-FFF2-40B4-BE49-F238E27FC236}">
                <a16:creationId xmlns:a16="http://schemas.microsoft.com/office/drawing/2014/main" id="{D8DC2D43-B9AB-3B4C-9B69-5F24C93890B3}"/>
              </a:ext>
            </a:extLst>
          </p:cNvPr>
          <p:cNvSpPr txBox="1"/>
          <p:nvPr/>
        </p:nvSpPr>
        <p:spPr>
          <a:xfrm>
            <a:off x="2994808" y="1340524"/>
            <a:ext cx="5920592" cy="646331"/>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The Leica </a:t>
            </a:r>
            <a:r>
              <a:rPr lang="en-GB" b="1" dirty="0" err="1">
                <a:latin typeface="Arial" panose="020B0604020202020204" pitchFamily="34" charset="0"/>
                <a:cs typeface="Arial" panose="020B0604020202020204" pitchFamily="34" charset="0"/>
              </a:rPr>
              <a:t>Aperio</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eSlide</a:t>
            </a:r>
            <a:r>
              <a:rPr lang="en-GB" b="1" dirty="0">
                <a:latin typeface="Arial" panose="020B0604020202020204" pitchFamily="34" charset="0"/>
                <a:cs typeface="Arial" panose="020B0604020202020204" pitchFamily="34" charset="0"/>
              </a:rPr>
              <a:t> Manager and Image Scope applications is hosted on our app server.</a:t>
            </a:r>
            <a:endParaRPr lang="en-US"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1BDEEC8-21FB-F641-8E4F-55500AC4CA8A}"/>
              </a:ext>
            </a:extLst>
          </p:cNvPr>
          <p:cNvPicPr>
            <a:picLocks noChangeAspect="1"/>
          </p:cNvPicPr>
          <p:nvPr/>
        </p:nvPicPr>
        <p:blipFill rotWithShape="1">
          <a:blip r:embed="rId4"/>
          <a:srcRect r="7753"/>
          <a:stretch/>
        </p:blipFill>
        <p:spPr>
          <a:xfrm>
            <a:off x="5935016" y="2870180"/>
            <a:ext cx="2980384" cy="2941801"/>
          </a:xfrm>
          <a:prstGeom prst="rect">
            <a:avLst/>
          </a:prstGeom>
        </p:spPr>
      </p:pic>
      <p:sp>
        <p:nvSpPr>
          <p:cNvPr id="7" name="TextBox 6">
            <a:extLst>
              <a:ext uri="{FF2B5EF4-FFF2-40B4-BE49-F238E27FC236}">
                <a16:creationId xmlns:a16="http://schemas.microsoft.com/office/drawing/2014/main" id="{4D6FA103-D272-2649-A163-6267E21131C6}"/>
              </a:ext>
            </a:extLst>
          </p:cNvPr>
          <p:cNvSpPr txBox="1"/>
          <p:nvPr/>
        </p:nvSpPr>
        <p:spPr>
          <a:xfrm>
            <a:off x="228600" y="2870180"/>
            <a:ext cx="5798996" cy="3416320"/>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A cost-effective Petabyte server is used to store the slides.</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Two Petabyte machines are used where one is used to store the slides and the other is used as a backup</a:t>
            </a:r>
          </a:p>
          <a:p>
            <a:pPr marL="285750" indent="-285750">
              <a:buFont typeface="Arial" panose="020B0604020202020204" pitchFamily="34" charset="0"/>
              <a:buChar char="•"/>
            </a:pPr>
            <a:r>
              <a:rPr lang="en-GB" b="1" dirty="0">
                <a:latin typeface="Arial" panose="020B0604020202020204" pitchFamily="34" charset="0"/>
                <a:cs typeface="Arial" panose="020B0604020202020204" pitchFamily="34" charset="0"/>
              </a:rPr>
              <a:t>Each Petabyte machine contains two JBODs with each containing 60 8TB hard drives each. This means that there are 240 total hard drives installed on both machines combined.</a:t>
            </a:r>
            <a:r>
              <a:rPr lang="en-US" b="1"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b="1" dirty="0">
                <a:latin typeface="Arial" panose="020B0604020202020204" pitchFamily="34" charset="0"/>
                <a:cs typeface="Arial" panose="020B0604020202020204" pitchFamily="34" charset="0"/>
              </a:rPr>
              <a:t>To support these disks, we have two server units, each equipped with Intel Xeon CPUs and 128GB of RAM.</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486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Network Map</a:t>
            </a:r>
          </a:p>
        </p:txBody>
      </p:sp>
      <p:pic>
        <p:nvPicPr>
          <p:cNvPr id="3" name="Picture 2">
            <a:extLst>
              <a:ext uri="{FF2B5EF4-FFF2-40B4-BE49-F238E27FC236}">
                <a16:creationId xmlns:a16="http://schemas.microsoft.com/office/drawing/2014/main" id="{8763DCDC-E42E-E946-B6DC-2F6596B4C050}"/>
              </a:ext>
            </a:extLst>
          </p:cNvPr>
          <p:cNvPicPr>
            <a:picLocks noChangeAspect="1"/>
          </p:cNvPicPr>
          <p:nvPr/>
        </p:nvPicPr>
        <p:blipFill>
          <a:blip r:embed="rId3"/>
          <a:stretch>
            <a:fillRect/>
          </a:stretch>
        </p:blipFill>
        <p:spPr>
          <a:xfrm>
            <a:off x="1033376" y="685800"/>
            <a:ext cx="7074073" cy="4513744"/>
          </a:xfrm>
          <a:prstGeom prst="rect">
            <a:avLst/>
          </a:prstGeom>
        </p:spPr>
      </p:pic>
      <p:sp>
        <p:nvSpPr>
          <p:cNvPr id="4" name="TextBox 3">
            <a:extLst>
              <a:ext uri="{FF2B5EF4-FFF2-40B4-BE49-F238E27FC236}">
                <a16:creationId xmlns:a16="http://schemas.microsoft.com/office/drawing/2014/main" id="{52E552F2-4BC9-3A43-8941-0713B1B5B806}"/>
              </a:ext>
            </a:extLst>
          </p:cNvPr>
          <p:cNvSpPr txBox="1"/>
          <p:nvPr/>
        </p:nvSpPr>
        <p:spPr>
          <a:xfrm>
            <a:off x="10478125" y="1528997"/>
            <a:ext cx="1379095" cy="66278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28CA6E93-5AA3-D04E-908D-C84CEF2C25C6}"/>
              </a:ext>
            </a:extLst>
          </p:cNvPr>
          <p:cNvSpPr txBox="1"/>
          <p:nvPr/>
        </p:nvSpPr>
        <p:spPr>
          <a:xfrm>
            <a:off x="237551" y="5199544"/>
            <a:ext cx="8677850" cy="1477328"/>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At the filesystem level, we have implemented a multi-layer solution that:</a:t>
            </a:r>
          </a:p>
          <a:p>
            <a:pPr marL="342900" indent="-342900">
              <a:buFont typeface="+mj-lt"/>
              <a:buAutoNum type="arabicPeriod"/>
            </a:pPr>
            <a:r>
              <a:rPr lang="en-GB" b="1" dirty="0">
                <a:latin typeface="Arial" panose="020B0604020202020204" pitchFamily="34" charset="0"/>
                <a:cs typeface="Arial" panose="020B0604020202020204" pitchFamily="34" charset="0"/>
              </a:rPr>
              <a:t>Connects the disks together into a single filesystem/mountpoint using the ZFS (Zettabyte File System)</a:t>
            </a:r>
          </a:p>
          <a:p>
            <a:pPr marL="342900" indent="-342900">
              <a:buFont typeface="+mj-lt"/>
              <a:buAutoNum type="arabicPeriod"/>
            </a:pPr>
            <a:r>
              <a:rPr lang="en-GB" b="1" dirty="0">
                <a:latin typeface="Arial" panose="020B0604020202020204" pitchFamily="34" charset="0"/>
                <a:cs typeface="Arial" panose="020B0604020202020204" pitchFamily="34" charset="0"/>
              </a:rPr>
              <a:t>Connects filesystems on multiple machines together to form a single mountpoint using </a:t>
            </a:r>
            <a:r>
              <a:rPr lang="en-GB" b="1" dirty="0" err="1">
                <a:latin typeface="Arial" panose="020B0604020202020204" pitchFamily="34" charset="0"/>
                <a:cs typeface="Arial" panose="020B0604020202020204" pitchFamily="34" charset="0"/>
              </a:rPr>
              <a:t>Gluster</a:t>
            </a:r>
            <a:r>
              <a:rPr lang="en-GB"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042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Corpus Workflow</a:t>
            </a:r>
          </a:p>
        </p:txBody>
      </p:sp>
      <p:pic>
        <p:nvPicPr>
          <p:cNvPr id="3" name="Picture 2" descr="A picture containing text&#10;&#10;Description automatically generated">
            <a:extLst>
              <a:ext uri="{FF2B5EF4-FFF2-40B4-BE49-F238E27FC236}">
                <a16:creationId xmlns:a16="http://schemas.microsoft.com/office/drawing/2014/main" id="{CCB98254-5A0C-7744-BEC5-50594EDD71E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0997" r="9708"/>
          <a:stretch/>
        </p:blipFill>
        <p:spPr>
          <a:xfrm>
            <a:off x="228600" y="1143021"/>
            <a:ext cx="1648265" cy="1442702"/>
          </a:xfrm>
          <a:prstGeom prst="rect">
            <a:avLst/>
          </a:prstGeom>
        </p:spPr>
      </p:pic>
      <p:pic>
        <p:nvPicPr>
          <p:cNvPr id="4" name="Picture 3">
            <a:extLst>
              <a:ext uri="{FF2B5EF4-FFF2-40B4-BE49-F238E27FC236}">
                <a16:creationId xmlns:a16="http://schemas.microsoft.com/office/drawing/2014/main" id="{ACB11B13-6DAA-B845-BCA5-C7F089B934AF}"/>
              </a:ext>
            </a:extLst>
          </p:cNvPr>
          <p:cNvPicPr>
            <a:picLocks noChangeAspect="1"/>
          </p:cNvPicPr>
          <p:nvPr/>
        </p:nvPicPr>
        <p:blipFill>
          <a:blip r:embed="rId5"/>
          <a:stretch>
            <a:fillRect/>
          </a:stretch>
        </p:blipFill>
        <p:spPr>
          <a:xfrm>
            <a:off x="3386889" y="1097916"/>
            <a:ext cx="2370221" cy="1509916"/>
          </a:xfrm>
          <a:prstGeom prst="rect">
            <a:avLst/>
          </a:prstGeom>
        </p:spPr>
      </p:pic>
      <p:cxnSp>
        <p:nvCxnSpPr>
          <p:cNvPr id="5" name="Straight Arrow Connector 4">
            <a:extLst>
              <a:ext uri="{FF2B5EF4-FFF2-40B4-BE49-F238E27FC236}">
                <a16:creationId xmlns:a16="http://schemas.microsoft.com/office/drawing/2014/main" id="{03CDDA27-5C89-934A-BAA4-83CB446B636E}"/>
              </a:ext>
            </a:extLst>
          </p:cNvPr>
          <p:cNvCxnSpPr>
            <a:cxnSpLocks/>
          </p:cNvCxnSpPr>
          <p:nvPr/>
        </p:nvCxnSpPr>
        <p:spPr>
          <a:xfrm flipV="1">
            <a:off x="2089996" y="1887368"/>
            <a:ext cx="980747"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screenshot of a computer&#10;&#10;Description automatically generated">
            <a:extLst>
              <a:ext uri="{FF2B5EF4-FFF2-40B4-BE49-F238E27FC236}">
                <a16:creationId xmlns:a16="http://schemas.microsoft.com/office/drawing/2014/main" id="{C1AC7E69-0749-2B40-9BBD-A5AE2990BBF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342417" y="1647140"/>
            <a:ext cx="1489531" cy="1087358"/>
          </a:xfrm>
          <a:prstGeom prst="rect">
            <a:avLst/>
          </a:prstGeom>
        </p:spPr>
      </p:pic>
      <p:cxnSp>
        <p:nvCxnSpPr>
          <p:cNvPr id="7" name="Straight Arrow Connector 6">
            <a:extLst>
              <a:ext uri="{FF2B5EF4-FFF2-40B4-BE49-F238E27FC236}">
                <a16:creationId xmlns:a16="http://schemas.microsoft.com/office/drawing/2014/main" id="{89A20655-2F4C-C544-A959-95E90DC47EFF}"/>
              </a:ext>
            </a:extLst>
          </p:cNvPr>
          <p:cNvCxnSpPr>
            <a:cxnSpLocks/>
          </p:cNvCxnSpPr>
          <p:nvPr/>
        </p:nvCxnSpPr>
        <p:spPr>
          <a:xfrm flipV="1">
            <a:off x="5885233" y="1887369"/>
            <a:ext cx="1539706"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A666AA1-1876-9943-9B0F-794D8EEF13B4}"/>
              </a:ext>
            </a:extLst>
          </p:cNvPr>
          <p:cNvPicPr>
            <a:picLocks noChangeAspect="1"/>
          </p:cNvPicPr>
          <p:nvPr/>
        </p:nvPicPr>
        <p:blipFill>
          <a:blip r:embed="rId8"/>
          <a:stretch>
            <a:fillRect/>
          </a:stretch>
        </p:blipFill>
        <p:spPr>
          <a:xfrm>
            <a:off x="5457124" y="4128560"/>
            <a:ext cx="3458276" cy="1495425"/>
          </a:xfrm>
          <a:prstGeom prst="rect">
            <a:avLst/>
          </a:prstGeom>
        </p:spPr>
      </p:pic>
      <p:cxnSp>
        <p:nvCxnSpPr>
          <p:cNvPr id="9" name="Straight Arrow Connector 8">
            <a:extLst>
              <a:ext uri="{FF2B5EF4-FFF2-40B4-BE49-F238E27FC236}">
                <a16:creationId xmlns:a16="http://schemas.microsoft.com/office/drawing/2014/main" id="{DF48325A-6F35-7A4C-B456-2BEC2F01494B}"/>
              </a:ext>
            </a:extLst>
          </p:cNvPr>
          <p:cNvCxnSpPr>
            <a:cxnSpLocks/>
          </p:cNvCxnSpPr>
          <p:nvPr/>
        </p:nvCxnSpPr>
        <p:spPr>
          <a:xfrm>
            <a:off x="8035995" y="2952488"/>
            <a:ext cx="0" cy="9530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Graphic 9" descr="Team">
            <a:extLst>
              <a:ext uri="{FF2B5EF4-FFF2-40B4-BE49-F238E27FC236}">
                <a16:creationId xmlns:a16="http://schemas.microsoft.com/office/drawing/2014/main" id="{F6AD5B45-AF2C-D148-82AE-546A0A6245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3714" y="4390858"/>
            <a:ext cx="914400" cy="914400"/>
          </a:xfrm>
          <a:prstGeom prst="rect">
            <a:avLst/>
          </a:prstGeom>
        </p:spPr>
      </p:pic>
      <p:pic>
        <p:nvPicPr>
          <p:cNvPr id="11" name="Graphic 10" descr="Team">
            <a:extLst>
              <a:ext uri="{FF2B5EF4-FFF2-40B4-BE49-F238E27FC236}">
                <a16:creationId xmlns:a16="http://schemas.microsoft.com/office/drawing/2014/main" id="{D71737DD-9692-1E46-A1DE-5D7169B163B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21226" y="4390858"/>
            <a:ext cx="914400" cy="914400"/>
          </a:xfrm>
          <a:prstGeom prst="rect">
            <a:avLst/>
          </a:prstGeom>
        </p:spPr>
      </p:pic>
      <p:pic>
        <p:nvPicPr>
          <p:cNvPr id="14" name="Graphic 13" descr="Gears">
            <a:extLst>
              <a:ext uri="{FF2B5EF4-FFF2-40B4-BE49-F238E27FC236}">
                <a16:creationId xmlns:a16="http://schemas.microsoft.com/office/drawing/2014/main" id="{B668A637-9BCC-2F49-81FD-EF0F23A1B32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4491" y="3778013"/>
            <a:ext cx="612845" cy="612845"/>
          </a:xfrm>
          <a:prstGeom prst="rect">
            <a:avLst/>
          </a:prstGeom>
        </p:spPr>
      </p:pic>
      <p:cxnSp>
        <p:nvCxnSpPr>
          <p:cNvPr id="15" name="Straight Arrow Connector 14">
            <a:extLst>
              <a:ext uri="{FF2B5EF4-FFF2-40B4-BE49-F238E27FC236}">
                <a16:creationId xmlns:a16="http://schemas.microsoft.com/office/drawing/2014/main" id="{91287268-9AFF-E441-A20B-F939A1145A94}"/>
              </a:ext>
            </a:extLst>
          </p:cNvPr>
          <p:cNvCxnSpPr>
            <a:cxnSpLocks/>
          </p:cNvCxnSpPr>
          <p:nvPr/>
        </p:nvCxnSpPr>
        <p:spPr>
          <a:xfrm flipH="1">
            <a:off x="4224013" y="4759154"/>
            <a:ext cx="69279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0C2F1E7-C495-D041-9FFC-E410DBBD0116}"/>
              </a:ext>
            </a:extLst>
          </p:cNvPr>
          <p:cNvCxnSpPr>
            <a:cxnSpLocks/>
          </p:cNvCxnSpPr>
          <p:nvPr/>
        </p:nvCxnSpPr>
        <p:spPr>
          <a:xfrm flipH="1">
            <a:off x="1602602" y="4714246"/>
            <a:ext cx="1239990" cy="60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F8A3CC0-0742-CB4F-96B1-5C79031C53EC}"/>
              </a:ext>
            </a:extLst>
          </p:cNvPr>
          <p:cNvSpPr txBox="1"/>
          <p:nvPr/>
        </p:nvSpPr>
        <p:spPr>
          <a:xfrm>
            <a:off x="1876865" y="880998"/>
            <a:ext cx="1498936" cy="95410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Slides are loaded onto the Digital Slide Scanner (DSS)</a:t>
            </a:r>
          </a:p>
        </p:txBody>
      </p:sp>
      <p:sp>
        <p:nvSpPr>
          <p:cNvPr id="18" name="TextBox 17">
            <a:extLst>
              <a:ext uri="{FF2B5EF4-FFF2-40B4-BE49-F238E27FC236}">
                <a16:creationId xmlns:a16="http://schemas.microsoft.com/office/drawing/2014/main" id="{B6F8FAB1-1F51-E945-96F3-D1D06B6648CF}"/>
              </a:ext>
            </a:extLst>
          </p:cNvPr>
          <p:cNvSpPr txBox="1"/>
          <p:nvPr/>
        </p:nvSpPr>
        <p:spPr>
          <a:xfrm>
            <a:off x="5779870" y="1113766"/>
            <a:ext cx="1840332" cy="738664"/>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Scanned slides are uploaded to the petabyte server</a:t>
            </a:r>
          </a:p>
        </p:txBody>
      </p:sp>
      <p:sp>
        <p:nvSpPr>
          <p:cNvPr id="19" name="TextBox 18">
            <a:extLst>
              <a:ext uri="{FF2B5EF4-FFF2-40B4-BE49-F238E27FC236}">
                <a16:creationId xmlns:a16="http://schemas.microsoft.com/office/drawing/2014/main" id="{2326D5BA-675E-FC44-AC91-1B08E9ACBDC0}"/>
              </a:ext>
            </a:extLst>
          </p:cNvPr>
          <p:cNvSpPr txBox="1"/>
          <p:nvPr/>
        </p:nvSpPr>
        <p:spPr>
          <a:xfrm>
            <a:off x="5605516" y="2931044"/>
            <a:ext cx="2189039" cy="95410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Slides from the server are uploaded to the electronic slide manager (</a:t>
            </a:r>
            <a:r>
              <a:rPr lang="en-US" sz="1400" b="1" dirty="0" err="1">
                <a:latin typeface="Arial" panose="020B0604020202020204" pitchFamily="34" charset="0"/>
                <a:cs typeface="Arial" panose="020B0604020202020204" pitchFamily="34" charset="0"/>
              </a:rPr>
              <a:t>eSM</a:t>
            </a:r>
            <a:r>
              <a:rPr lang="en-US" sz="1400" b="1" dirty="0">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333804D4-1BA8-154F-AFD1-A234258FB8EF}"/>
              </a:ext>
            </a:extLst>
          </p:cNvPr>
          <p:cNvSpPr txBox="1"/>
          <p:nvPr/>
        </p:nvSpPr>
        <p:spPr>
          <a:xfrm>
            <a:off x="3906577" y="5163585"/>
            <a:ext cx="1330845" cy="95410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Pathologists review and annotate the slides </a:t>
            </a:r>
          </a:p>
        </p:txBody>
      </p:sp>
      <p:sp>
        <p:nvSpPr>
          <p:cNvPr id="21" name="TextBox 20">
            <a:extLst>
              <a:ext uri="{FF2B5EF4-FFF2-40B4-BE49-F238E27FC236}">
                <a16:creationId xmlns:a16="http://schemas.microsoft.com/office/drawing/2014/main" id="{FCFD1249-30CC-4D46-B42C-98AB9E9597B6}"/>
              </a:ext>
            </a:extLst>
          </p:cNvPr>
          <p:cNvSpPr txBox="1"/>
          <p:nvPr/>
        </p:nvSpPr>
        <p:spPr>
          <a:xfrm>
            <a:off x="1375389" y="4766510"/>
            <a:ext cx="1695354" cy="1384995"/>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Annotated Slides are now available to anonymized before being available to the public domain.</a:t>
            </a:r>
          </a:p>
        </p:txBody>
      </p:sp>
    </p:spTree>
    <p:extLst>
      <p:ext uri="{BB962C8B-B14F-4D97-AF65-F5344CB8AC3E}">
        <p14:creationId xmlns:p14="http://schemas.microsoft.com/office/powerpoint/2010/main" val="329625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Summary</a:t>
            </a:r>
          </a:p>
        </p:txBody>
      </p:sp>
      <p:sp>
        <p:nvSpPr>
          <p:cNvPr id="3" name="Content Placeholder 2">
            <a:extLst>
              <a:ext uri="{FF2B5EF4-FFF2-40B4-BE49-F238E27FC236}">
                <a16:creationId xmlns:a16="http://schemas.microsoft.com/office/drawing/2014/main" id="{3459F225-2B2D-C34D-9647-7489E903CA5C}"/>
              </a:ext>
            </a:extLst>
          </p:cNvPr>
          <p:cNvSpPr txBox="1">
            <a:spLocks/>
          </p:cNvSpPr>
          <p:nvPr/>
        </p:nvSpPr>
        <p:spPr>
          <a:xfrm>
            <a:off x="228600" y="685800"/>
            <a:ext cx="8686800" cy="5600700"/>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0975" indent="-180975">
              <a:spcBef>
                <a:spcPts val="0"/>
              </a:spcBef>
              <a:spcAft>
                <a:spcPts val="1200"/>
              </a:spcAft>
            </a:pPr>
            <a:r>
              <a:rPr lang="en-GB" sz="1600" b="1" dirty="0">
                <a:latin typeface="Arial" panose="020B0604020202020204" pitchFamily="34" charset="0"/>
                <a:cs typeface="Arial" panose="020B0604020202020204" pitchFamily="34" charset="0"/>
              </a:rPr>
              <a:t>WSI digitization is enhancing educational practice by providing access to a large, open source pathology corpus that can be easily searched using unstructured queries.</a:t>
            </a:r>
          </a:p>
          <a:p>
            <a:pPr marL="180975" indent="-180975">
              <a:spcBef>
                <a:spcPts val="0"/>
              </a:spcBef>
              <a:spcAft>
                <a:spcPts val="1200"/>
              </a:spcAft>
            </a:pPr>
            <a:r>
              <a:rPr lang="en-GB" sz="1600" b="1" dirty="0">
                <a:latin typeface="Arial" panose="020B0604020202020204" pitchFamily="34" charset="0"/>
                <a:cs typeface="Arial" panose="020B0604020202020204" pitchFamily="34" charset="0"/>
              </a:rPr>
              <a:t>The physical storage required to manage such a large archive electronically is now affordable and can be implemented using the relatively simple architecture.</a:t>
            </a:r>
          </a:p>
          <a:p>
            <a:pPr marL="180975" indent="-180975">
              <a:spcBef>
                <a:spcPts val="0"/>
              </a:spcBef>
              <a:spcAft>
                <a:spcPts val="1200"/>
              </a:spcAft>
            </a:pPr>
            <a:r>
              <a:rPr lang="en-GB" sz="1600" b="1" dirty="0">
                <a:latin typeface="Arial" panose="020B0604020202020204" pitchFamily="34" charset="0"/>
                <a:cs typeface="Arial" panose="020B0604020202020204" pitchFamily="34" charset="0"/>
              </a:rPr>
              <a:t>This corpus enables the development of state-of-the art machine learning systems, which require vast amounts of training data, for pathology applications such as cancer identification.</a:t>
            </a:r>
          </a:p>
          <a:p>
            <a:pPr marL="180975" indent="-180975">
              <a:spcBef>
                <a:spcPts val="0"/>
              </a:spcBef>
              <a:spcAft>
                <a:spcPts val="1200"/>
              </a:spcAft>
            </a:pPr>
            <a:r>
              <a:rPr lang="en-GB" sz="1600" b="1" dirty="0">
                <a:latin typeface="Arial" panose="020B0604020202020204" pitchFamily="34" charset="0"/>
                <a:cs typeface="Arial" panose="020B0604020202020204" pitchFamily="34" charset="0"/>
              </a:rPr>
              <a:t>Enable the development of software systems to assist diagnosis and accelerate the diagnostic process which will ease pathologist workloads.</a:t>
            </a:r>
          </a:p>
          <a:p>
            <a:pPr marL="180975" indent="-180975">
              <a:spcBef>
                <a:spcPts val="0"/>
              </a:spcBef>
              <a:spcAft>
                <a:spcPts val="1200"/>
              </a:spcAft>
            </a:pPr>
            <a:r>
              <a:rPr lang="en-GB" sz="1600" b="1" dirty="0">
                <a:latin typeface="Arial" panose="020B0604020202020204" pitchFamily="34" charset="0"/>
                <a:cs typeface="Arial" panose="020B0604020202020204" pitchFamily="34" charset="0"/>
              </a:rPr>
              <a:t>Join our mailing list and go to our web site for more information: https://www.isip.piconepress.com/</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4054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Acknowledgements</a:t>
            </a:r>
          </a:p>
        </p:txBody>
      </p:sp>
      <p:sp>
        <p:nvSpPr>
          <p:cNvPr id="3" name="Content Placeholder 2">
            <a:extLst>
              <a:ext uri="{FF2B5EF4-FFF2-40B4-BE49-F238E27FC236}">
                <a16:creationId xmlns:a16="http://schemas.microsoft.com/office/drawing/2014/main" id="{0EEA81CC-5A82-F943-9F90-B2D65483D479}"/>
              </a:ext>
            </a:extLst>
          </p:cNvPr>
          <p:cNvSpPr txBox="1">
            <a:spLocks/>
          </p:cNvSpPr>
          <p:nvPr/>
        </p:nvSpPr>
        <p:spPr>
          <a:xfrm>
            <a:off x="228600" y="685800"/>
            <a:ext cx="8686800" cy="1778125"/>
          </a:xfrm>
          <a:prstGeom prst="rect">
            <a:avLst/>
          </a:prstGeom>
        </p:spPr>
        <p:txBody>
          <a:bodyPr lIns="0" tIns="0" rIns="0" bIns="0">
            <a:normAutofit/>
          </a:bodyPr>
          <a:lstStyle>
            <a:defPPr>
              <a:defRPr lang="en-US"/>
            </a:defPPr>
            <a:lvl1pPr marL="185738" indent="-185738" defTabSz="457200">
              <a:spcBef>
                <a:spcPct val="20000"/>
              </a:spcBef>
              <a:buFont typeface="Arial" panose="020B0604020202020204" pitchFamily="34" charset="0"/>
              <a:buChar char="•"/>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GB" dirty="0"/>
              <a:t>This material is based upon work supported by the National Science Foundation under Grant No. CNS- 1726188. Any opinions, findings, and conclusions or recommendations expressed in this material are those of the author(s) and do not necessarily reflect the views of the </a:t>
            </a:r>
            <a:r>
              <a:rPr lang="en-US" dirty="0"/>
              <a:t>National Science Foundation.</a:t>
            </a:r>
          </a:p>
        </p:txBody>
      </p:sp>
    </p:spTree>
    <p:extLst>
      <p:ext uri="{BB962C8B-B14F-4D97-AF65-F5344CB8AC3E}">
        <p14:creationId xmlns:p14="http://schemas.microsoft.com/office/powerpoint/2010/main" val="1183332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2578"/>
            <a:ext cx="9144000" cy="482322"/>
          </a:xfrm>
        </p:spPr>
        <p:txBody>
          <a:bodyPr vert="horz" wrap="none" lIns="274320" tIns="0" rIns="0" bIns="0" rtlCol="0" anchor="ctr" anchorCtr="0">
            <a:noAutofit/>
          </a:bodyPr>
          <a:lstStyle/>
          <a:p>
            <a:r>
              <a:rPr lang="en-US" sz="2400" dirty="0">
                <a:solidFill>
                  <a:prstClr val="black"/>
                </a:solidFill>
              </a:rPr>
              <a:t>Abstract</a:t>
            </a:r>
          </a:p>
        </p:txBody>
      </p:sp>
      <p:sp>
        <p:nvSpPr>
          <p:cNvPr id="3" name="Text Placeholder 2"/>
          <p:cNvSpPr>
            <a:spLocks noGrp="1"/>
          </p:cNvSpPr>
          <p:nvPr>
            <p:ph type="body" idx="1"/>
          </p:nvPr>
        </p:nvSpPr>
        <p:spPr>
          <a:xfrm>
            <a:off x="228600" y="712837"/>
            <a:ext cx="8686800" cy="5573663"/>
          </a:xfrm>
        </p:spPr>
        <p:txBody>
          <a:bodyPr lIns="0" tIns="0" rIns="0" bIns="0"/>
          <a:lstStyle/>
          <a:p>
            <a:pPr marL="285750" indent="-271463">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Digital pathology is a relatively new field that stands to gain from modern big data and machine learning techniques.</a:t>
            </a:r>
          </a:p>
          <a:p>
            <a:pPr marL="285750" indent="-271463">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In the United States alone, millions of pathology slides are created and interpreted by a human expert each year, suggesting that there is ample data available to support machine learning research.</a:t>
            </a:r>
          </a:p>
          <a:p>
            <a:pPr marL="285750" indent="-271463">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relevant corpora, however, contain only hundreds of images which is insufficient in developing a deep learning model. There is also the added hindrance of the lack of publicly accessible data.</a:t>
            </a:r>
          </a:p>
          <a:p>
            <a:pPr marL="285750" indent="-271463">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goal of our digital pathology corpus is to place a large amount of clinical pathology slides obtained from Temple University Hospital into the public domain to support the development of automatic interpretation technology.</a:t>
            </a:r>
          </a:p>
          <a:p>
            <a:pPr marL="285750" indent="-271463">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The goal of this ambitious project is to create a corpus of 1M images within a period of 3 years.</a:t>
            </a:r>
          </a:p>
          <a:p>
            <a:pPr marL="285750" indent="-271463">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We have currently released over 10,000 images from over 600 clinical cases.</a:t>
            </a:r>
          </a:p>
          <a:p>
            <a:pPr marL="14287">
              <a:spcBef>
                <a:spcPts val="0"/>
              </a:spcBef>
              <a:spcAft>
                <a:spcPts val="1200"/>
              </a:spcAft>
            </a:pP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3110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nsf_dpath_img_04.jpg (1650Ã958)">
            <a:extLst>
              <a:ext uri="{FF2B5EF4-FFF2-40B4-BE49-F238E27FC236}">
                <a16:creationId xmlns:a16="http://schemas.microsoft.com/office/drawing/2014/main" id="{2B035D98-365C-3A4D-B792-D322037EF9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647" y="2267440"/>
            <a:ext cx="7389532" cy="3606603"/>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NSF Major Research Instrumentation Grant: Goals</a:t>
            </a:r>
          </a:p>
        </p:txBody>
      </p:sp>
      <p:sp>
        <p:nvSpPr>
          <p:cNvPr id="4" name="TextBox 3">
            <a:extLst>
              <a:ext uri="{FF2B5EF4-FFF2-40B4-BE49-F238E27FC236}">
                <a16:creationId xmlns:a16="http://schemas.microsoft.com/office/drawing/2014/main" id="{03A39EA3-EF9A-E04F-8078-24DD991296EA}"/>
              </a:ext>
            </a:extLst>
          </p:cNvPr>
          <p:cNvSpPr txBox="1"/>
          <p:nvPr/>
        </p:nvSpPr>
        <p:spPr>
          <a:xfrm>
            <a:off x="228599" y="5635878"/>
            <a:ext cx="8686801"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The end goal of this is endeavor is to establish a public database of 1 million slides to support machine learning research. </a:t>
            </a:r>
          </a:p>
        </p:txBody>
      </p:sp>
      <p:sp>
        <p:nvSpPr>
          <p:cNvPr id="2" name="TextBox 1">
            <a:extLst>
              <a:ext uri="{FF2B5EF4-FFF2-40B4-BE49-F238E27FC236}">
                <a16:creationId xmlns:a16="http://schemas.microsoft.com/office/drawing/2014/main" id="{1954E838-AA59-453A-932D-2DE02323440F}"/>
              </a:ext>
            </a:extLst>
          </p:cNvPr>
          <p:cNvSpPr txBox="1"/>
          <p:nvPr/>
        </p:nvSpPr>
        <p:spPr>
          <a:xfrm>
            <a:off x="228600" y="685800"/>
            <a:ext cx="8686800" cy="2031325"/>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The overarching goal of the project was threefold:</a:t>
            </a:r>
          </a:p>
          <a:p>
            <a:pPr marL="342900" indent="-342900">
              <a:buFont typeface="+mj-lt"/>
              <a:buAutoNum type="arabicPeriod"/>
            </a:pPr>
            <a:r>
              <a:rPr lang="en-GB" b="1" dirty="0">
                <a:latin typeface="Arial" panose="020B0604020202020204" pitchFamily="34" charset="0"/>
                <a:cs typeface="Arial" panose="020B0604020202020204" pitchFamily="34" charset="0"/>
              </a:rPr>
              <a:t>Integrate digital imaging into Temple University Hospital’s clinical operation.</a:t>
            </a:r>
          </a:p>
          <a:p>
            <a:pPr marL="342900" indent="-342900">
              <a:buFont typeface="+mj-lt"/>
              <a:buAutoNum type="arabicPeriod"/>
            </a:pPr>
            <a:r>
              <a:rPr lang="en-GB" b="1" dirty="0">
                <a:latin typeface="Arial" panose="020B0604020202020204" pitchFamily="34" charset="0"/>
                <a:cs typeface="Arial" panose="020B0604020202020204" pitchFamily="34" charset="0"/>
              </a:rPr>
              <a:t>Establishment of a public database of pathology slides.</a:t>
            </a:r>
          </a:p>
          <a:p>
            <a:pPr marL="342900" indent="-342900">
              <a:buFont typeface="+mj-lt"/>
              <a:buAutoNum type="arabicPeriod"/>
            </a:pPr>
            <a:r>
              <a:rPr lang="en-GB" b="1" dirty="0">
                <a:latin typeface="Arial" panose="020B0604020202020204" pitchFamily="34" charset="0"/>
                <a:cs typeface="Arial" panose="020B0604020202020204" pitchFamily="34" charset="0"/>
              </a:rPr>
              <a:t>Development of an image classification system to automatically annotate each pathology slide.</a:t>
            </a:r>
          </a:p>
          <a:p>
            <a:endParaRPr lang="en-US" dirty="0"/>
          </a:p>
        </p:txBody>
      </p:sp>
    </p:spTree>
    <p:extLst>
      <p:ext uri="{BB962C8B-B14F-4D97-AF65-F5344CB8AC3E}">
        <p14:creationId xmlns:p14="http://schemas.microsoft.com/office/powerpoint/2010/main" val="1993278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Digital Slide Scanner</a:t>
            </a:r>
          </a:p>
        </p:txBody>
      </p:sp>
      <p:sp>
        <p:nvSpPr>
          <p:cNvPr id="3" name="Content Placeholder 2">
            <a:extLst>
              <a:ext uri="{FF2B5EF4-FFF2-40B4-BE49-F238E27FC236}">
                <a16:creationId xmlns:a16="http://schemas.microsoft.com/office/drawing/2014/main" id="{0A429206-BDF4-6848-88E0-A9291FCD2D8A}"/>
              </a:ext>
            </a:extLst>
          </p:cNvPr>
          <p:cNvSpPr txBox="1">
            <a:spLocks/>
          </p:cNvSpPr>
          <p:nvPr/>
        </p:nvSpPr>
        <p:spPr>
          <a:xfrm>
            <a:off x="4736781" y="974555"/>
            <a:ext cx="4178619" cy="198179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b="1" dirty="0">
                <a:latin typeface="Arial" panose="020B0604020202020204" pitchFamily="34" charset="0"/>
                <a:cs typeface="Arial" panose="020B0604020202020204" pitchFamily="34" charset="0"/>
              </a:rPr>
              <a:t>The slides were scanned using the Leica Aperio AT2 high volume scanner that utilizes a 40x scanning resolution and a z stacking feature (up to 25 layers).</a:t>
            </a:r>
          </a:p>
          <a:p>
            <a:pPr marL="0" indent="0">
              <a:buNone/>
            </a:pP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B0E1C7B-135B-D849-B4A6-1A0D20C368E4}"/>
              </a:ext>
            </a:extLst>
          </p:cNvPr>
          <p:cNvPicPr>
            <a:picLocks noChangeAspect="1"/>
          </p:cNvPicPr>
          <p:nvPr/>
        </p:nvPicPr>
        <p:blipFill>
          <a:blip r:embed="rId3"/>
          <a:stretch>
            <a:fillRect/>
          </a:stretch>
        </p:blipFill>
        <p:spPr>
          <a:xfrm>
            <a:off x="228600" y="685800"/>
            <a:ext cx="4504979" cy="2498022"/>
          </a:xfrm>
          <a:prstGeom prst="rect">
            <a:avLst/>
          </a:prstGeom>
        </p:spPr>
      </p:pic>
      <p:sp>
        <p:nvSpPr>
          <p:cNvPr id="5" name="TextBox 4">
            <a:extLst>
              <a:ext uri="{FF2B5EF4-FFF2-40B4-BE49-F238E27FC236}">
                <a16:creationId xmlns:a16="http://schemas.microsoft.com/office/drawing/2014/main" id="{4A4B45BC-F0D7-D941-94FB-E7789D99FC5C}"/>
              </a:ext>
            </a:extLst>
          </p:cNvPr>
          <p:cNvSpPr txBox="1"/>
          <p:nvPr/>
        </p:nvSpPr>
        <p:spPr>
          <a:xfrm>
            <a:off x="228600" y="3701177"/>
            <a:ext cx="5469645" cy="2585323"/>
          </a:xfrm>
          <a:prstGeom prst="rect">
            <a:avLst/>
          </a:prstGeom>
          <a:noFill/>
        </p:spPr>
        <p:txBody>
          <a:bodyPr wrap="square" rtlCol="0">
            <a:spAutoFit/>
          </a:bodyPr>
          <a:lstStyle/>
          <a:p>
            <a:pPr marL="285750" indent="-285750">
              <a:buFont typeface="Arial" panose="020B0604020202020204" pitchFamily="34" charset="0"/>
              <a:buChar char="•"/>
            </a:pPr>
            <a:r>
              <a:rPr lang="en-GB" b="1" dirty="0">
                <a:latin typeface="Arial" panose="020B0604020202020204" pitchFamily="34" charset="0"/>
                <a:cs typeface="Arial" panose="020B0604020202020204" pitchFamily="34" charset="0"/>
              </a:rPr>
              <a:t>The AT2 scanner can hold and scan a total of 400 slides arranged into 10 carousels of 40 slides each.</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The Scanning period is approximately 8 hours where the scanning rate is around 50 slides per hour.</a:t>
            </a:r>
          </a:p>
          <a:p>
            <a:pPr marL="285750" indent="-285750">
              <a:buFont typeface="Arial" panose="020B0604020202020204" pitchFamily="34" charset="0"/>
              <a:buChar char="•"/>
            </a:pPr>
            <a:r>
              <a:rPr lang="en-GB" b="1" dirty="0">
                <a:latin typeface="Arial" panose="020B0604020202020204" pitchFamily="34" charset="0"/>
                <a:cs typeface="Arial" panose="020B0604020202020204" pitchFamily="34" charset="0"/>
              </a:rPr>
              <a:t>The scanning operation is run overnight and the scanned slides are organized using </a:t>
            </a:r>
            <a:r>
              <a:rPr lang="en-GB" b="1" dirty="0" err="1">
                <a:latin typeface="Arial" panose="020B0604020202020204" pitchFamily="34" charset="0"/>
                <a:cs typeface="Arial" panose="020B0604020202020204" pitchFamily="34" charset="0"/>
              </a:rPr>
              <a:t>eSM</a:t>
            </a:r>
            <a:r>
              <a:rPr lang="en-GB" b="1" dirty="0">
                <a:latin typeface="Arial" panose="020B0604020202020204" pitchFamily="34" charset="0"/>
                <a:cs typeface="Arial" panose="020B0604020202020204" pitchFamily="34" charset="0"/>
              </a:rPr>
              <a:t> the following day.</a:t>
            </a:r>
            <a:endParaRPr lang="en-US"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E054822-295E-8546-8F72-0D0136AEB0BF}"/>
              </a:ext>
            </a:extLst>
          </p:cNvPr>
          <p:cNvPicPr>
            <a:picLocks noChangeAspect="1"/>
          </p:cNvPicPr>
          <p:nvPr/>
        </p:nvPicPr>
        <p:blipFill>
          <a:blip r:embed="rId4"/>
          <a:stretch>
            <a:fillRect/>
          </a:stretch>
        </p:blipFill>
        <p:spPr>
          <a:xfrm>
            <a:off x="5698245" y="3429000"/>
            <a:ext cx="2543175" cy="2638425"/>
          </a:xfrm>
          <a:prstGeom prst="rect">
            <a:avLst/>
          </a:prstGeom>
        </p:spPr>
      </p:pic>
    </p:spTree>
    <p:extLst>
      <p:ext uri="{BB962C8B-B14F-4D97-AF65-F5344CB8AC3E}">
        <p14:creationId xmlns:p14="http://schemas.microsoft.com/office/powerpoint/2010/main" val="1237585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Image Digitization</a:t>
            </a:r>
          </a:p>
        </p:txBody>
      </p:sp>
      <p:pic>
        <p:nvPicPr>
          <p:cNvPr id="3" name="Picture 2">
            <a:extLst>
              <a:ext uri="{FF2B5EF4-FFF2-40B4-BE49-F238E27FC236}">
                <a16:creationId xmlns:a16="http://schemas.microsoft.com/office/drawing/2014/main" id="{1FF37E8F-69B9-D84D-9DF7-F7139B8DADBE}"/>
              </a:ext>
            </a:extLst>
          </p:cNvPr>
          <p:cNvPicPr>
            <a:picLocks noChangeAspect="1"/>
          </p:cNvPicPr>
          <p:nvPr/>
        </p:nvPicPr>
        <p:blipFill>
          <a:blip r:embed="rId3"/>
          <a:stretch>
            <a:fillRect/>
          </a:stretch>
        </p:blipFill>
        <p:spPr>
          <a:xfrm>
            <a:off x="228600" y="909782"/>
            <a:ext cx="1556388" cy="1742965"/>
          </a:xfrm>
          <a:prstGeom prst="rect">
            <a:avLst/>
          </a:prstGeom>
        </p:spPr>
      </p:pic>
      <p:pic>
        <p:nvPicPr>
          <p:cNvPr id="4" name="Picture 3">
            <a:extLst>
              <a:ext uri="{FF2B5EF4-FFF2-40B4-BE49-F238E27FC236}">
                <a16:creationId xmlns:a16="http://schemas.microsoft.com/office/drawing/2014/main" id="{0D10A77F-05ED-0044-AD85-C16A442352F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400000"/>
                    </a14:imgEffect>
                  </a14:imgLayer>
                </a14:imgProps>
              </a:ext>
            </a:extLst>
          </a:blip>
          <a:stretch>
            <a:fillRect/>
          </a:stretch>
        </p:blipFill>
        <p:spPr>
          <a:xfrm>
            <a:off x="2390514" y="695112"/>
            <a:ext cx="2876366" cy="2245512"/>
          </a:xfrm>
          <a:prstGeom prst="rect">
            <a:avLst/>
          </a:prstGeom>
        </p:spPr>
      </p:pic>
      <p:pic>
        <p:nvPicPr>
          <p:cNvPr id="5" name="Picture 4">
            <a:extLst>
              <a:ext uri="{FF2B5EF4-FFF2-40B4-BE49-F238E27FC236}">
                <a16:creationId xmlns:a16="http://schemas.microsoft.com/office/drawing/2014/main" id="{8EC1DBFB-20DE-EA4D-B234-B5167724F462}"/>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saturation sat="400000"/>
                    </a14:imgEffect>
                  </a14:imgLayer>
                </a14:imgProps>
              </a:ext>
            </a:extLst>
          </a:blip>
          <a:stretch>
            <a:fillRect/>
          </a:stretch>
        </p:blipFill>
        <p:spPr>
          <a:xfrm>
            <a:off x="5658506" y="700724"/>
            <a:ext cx="2876366" cy="2161081"/>
          </a:xfrm>
          <a:prstGeom prst="rect">
            <a:avLst/>
          </a:prstGeom>
        </p:spPr>
      </p:pic>
      <p:pic>
        <p:nvPicPr>
          <p:cNvPr id="6" name="Picture 5">
            <a:extLst>
              <a:ext uri="{FF2B5EF4-FFF2-40B4-BE49-F238E27FC236}">
                <a16:creationId xmlns:a16="http://schemas.microsoft.com/office/drawing/2014/main" id="{C1FE959B-2EF0-E440-AED9-8C223D8892B8}"/>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400000"/>
                    </a14:imgEffect>
                  </a14:imgLayer>
                </a14:imgProps>
              </a:ext>
            </a:extLst>
          </a:blip>
          <a:stretch>
            <a:fillRect/>
          </a:stretch>
        </p:blipFill>
        <p:spPr>
          <a:xfrm>
            <a:off x="5554088" y="4141703"/>
            <a:ext cx="3102937" cy="2155255"/>
          </a:xfrm>
          <a:prstGeom prst="rect">
            <a:avLst/>
          </a:prstGeom>
        </p:spPr>
      </p:pic>
      <p:pic>
        <p:nvPicPr>
          <p:cNvPr id="7" name="Picture 6">
            <a:extLst>
              <a:ext uri="{FF2B5EF4-FFF2-40B4-BE49-F238E27FC236}">
                <a16:creationId xmlns:a16="http://schemas.microsoft.com/office/drawing/2014/main" id="{CD83E157-C9D1-2240-BED7-884F1DC3BED8}"/>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Effect>
                      <a14:colorTemperature colorTemp="7200"/>
                    </a14:imgEffect>
                    <a14:imgEffect>
                      <a14:saturation sat="400000"/>
                    </a14:imgEffect>
                  </a14:imgLayer>
                </a14:imgProps>
              </a:ext>
            </a:extLst>
          </a:blip>
          <a:stretch>
            <a:fillRect/>
          </a:stretch>
        </p:blipFill>
        <p:spPr>
          <a:xfrm>
            <a:off x="864307" y="4068786"/>
            <a:ext cx="3205503" cy="2202650"/>
          </a:xfrm>
          <a:prstGeom prst="rect">
            <a:avLst/>
          </a:prstGeom>
        </p:spPr>
      </p:pic>
      <p:cxnSp>
        <p:nvCxnSpPr>
          <p:cNvPr id="8" name="Straight Arrow Connector 7">
            <a:extLst>
              <a:ext uri="{FF2B5EF4-FFF2-40B4-BE49-F238E27FC236}">
                <a16:creationId xmlns:a16="http://schemas.microsoft.com/office/drawing/2014/main" id="{0E606A8F-0791-BD4A-8D35-485E713FDF11}"/>
              </a:ext>
            </a:extLst>
          </p:cNvPr>
          <p:cNvCxnSpPr>
            <a:cxnSpLocks/>
            <a:endCxn id="4" idx="1"/>
          </p:cNvCxnSpPr>
          <p:nvPr/>
        </p:nvCxnSpPr>
        <p:spPr>
          <a:xfrm>
            <a:off x="1779525" y="1817831"/>
            <a:ext cx="610989" cy="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A6C35D7-B275-CE43-817B-19C354BA7DD7}"/>
              </a:ext>
            </a:extLst>
          </p:cNvPr>
          <p:cNvCxnSpPr>
            <a:cxnSpLocks/>
            <a:stCxn id="4" idx="3"/>
          </p:cNvCxnSpPr>
          <p:nvPr/>
        </p:nvCxnSpPr>
        <p:spPr>
          <a:xfrm>
            <a:off x="5266880" y="1817868"/>
            <a:ext cx="51094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CC45C57-F746-1A40-8389-CFD89CE2B6FB}"/>
              </a:ext>
            </a:extLst>
          </p:cNvPr>
          <p:cNvCxnSpPr>
            <a:cxnSpLocks/>
          </p:cNvCxnSpPr>
          <p:nvPr/>
        </p:nvCxnSpPr>
        <p:spPr>
          <a:xfrm flipH="1">
            <a:off x="4069811" y="5010933"/>
            <a:ext cx="15886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67FD6DB-DC98-6E45-A73D-08D336F62823}"/>
              </a:ext>
            </a:extLst>
          </p:cNvPr>
          <p:cNvSpPr txBox="1"/>
          <p:nvPr/>
        </p:nvSpPr>
        <p:spPr>
          <a:xfrm>
            <a:off x="228601" y="2932578"/>
            <a:ext cx="1903539"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Before slides are scanned, pre-scan snapshots were taken  </a:t>
            </a:r>
          </a:p>
        </p:txBody>
      </p:sp>
      <p:sp>
        <p:nvSpPr>
          <p:cNvPr id="13" name="TextBox 12">
            <a:extLst>
              <a:ext uri="{FF2B5EF4-FFF2-40B4-BE49-F238E27FC236}">
                <a16:creationId xmlns:a16="http://schemas.microsoft.com/office/drawing/2014/main" id="{9BE867BD-ABF2-C94D-A5BC-40422CBA9585}"/>
              </a:ext>
            </a:extLst>
          </p:cNvPr>
          <p:cNvSpPr txBox="1"/>
          <p:nvPr/>
        </p:nvSpPr>
        <p:spPr>
          <a:xfrm>
            <a:off x="2435146" y="3026277"/>
            <a:ext cx="2787101" cy="83099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The snapshots are completed to allow for focus points to be placed on each snapshot and to specify the area of the slide to be scanned.</a:t>
            </a:r>
          </a:p>
        </p:txBody>
      </p:sp>
      <p:cxnSp>
        <p:nvCxnSpPr>
          <p:cNvPr id="14" name="Connector: Elbow 24">
            <a:extLst>
              <a:ext uri="{FF2B5EF4-FFF2-40B4-BE49-F238E27FC236}">
                <a16:creationId xmlns:a16="http://schemas.microsoft.com/office/drawing/2014/main" id="{463AF739-EB5D-7A47-AEC3-97D03939C375}"/>
              </a:ext>
            </a:extLst>
          </p:cNvPr>
          <p:cNvCxnSpPr>
            <a:cxnSpLocks/>
            <a:stCxn id="5" idx="3"/>
            <a:endCxn id="6" idx="3"/>
          </p:cNvCxnSpPr>
          <p:nvPr/>
        </p:nvCxnSpPr>
        <p:spPr>
          <a:xfrm>
            <a:off x="8534872" y="1781265"/>
            <a:ext cx="122153" cy="3438066"/>
          </a:xfrm>
          <a:prstGeom prst="bentConnector3">
            <a:avLst>
              <a:gd name="adj1" fmla="val 28714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4627A02-3C2D-F14F-8201-4A776F02CF4B}"/>
              </a:ext>
            </a:extLst>
          </p:cNvPr>
          <p:cNvSpPr txBox="1"/>
          <p:nvPr/>
        </p:nvSpPr>
        <p:spPr>
          <a:xfrm>
            <a:off x="5522352" y="2960115"/>
            <a:ext cx="3256893" cy="1015663"/>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In some cases, the software cannot locate enough focus points and doesn’t specify the scanning area properly. In such cases the focus points must be manually added, and the area is adjusted.</a:t>
            </a:r>
          </a:p>
        </p:txBody>
      </p:sp>
      <p:sp>
        <p:nvSpPr>
          <p:cNvPr id="16" name="TextBox 15">
            <a:extLst>
              <a:ext uri="{FF2B5EF4-FFF2-40B4-BE49-F238E27FC236}">
                <a16:creationId xmlns:a16="http://schemas.microsoft.com/office/drawing/2014/main" id="{9084041A-9364-1443-9D55-A546B190EDE5}"/>
              </a:ext>
            </a:extLst>
          </p:cNvPr>
          <p:cNvSpPr txBox="1"/>
          <p:nvPr/>
        </p:nvSpPr>
        <p:spPr>
          <a:xfrm>
            <a:off x="2349789" y="6334999"/>
            <a:ext cx="4441247"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After the pre-scan is adjusted, the slides are set to scan  </a:t>
            </a:r>
          </a:p>
        </p:txBody>
      </p:sp>
    </p:spTree>
    <p:extLst>
      <p:ext uri="{BB962C8B-B14F-4D97-AF65-F5344CB8AC3E}">
        <p14:creationId xmlns:p14="http://schemas.microsoft.com/office/powerpoint/2010/main" val="3524241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FB39B5-B2ED-4363-9489-1F8361B1A949}"/>
              </a:ext>
            </a:extLst>
          </p:cNvPr>
          <p:cNvSpPr>
            <a:spLocks noGrp="1"/>
          </p:cNvSpPr>
          <p:nvPr>
            <p:ph type="body" idx="1"/>
          </p:nvPr>
        </p:nvSpPr>
        <p:spPr>
          <a:xfrm>
            <a:off x="228601" y="685801"/>
            <a:ext cx="8686800" cy="5600700"/>
          </a:xfrm>
        </p:spPr>
        <p:txBody>
          <a:bodyPr/>
          <a:lstStyle/>
          <a:p>
            <a:pPr marL="285750" indent="-285750">
              <a:buFont typeface="Arial" panose="020B0604020202020204" pitchFamily="34" charset="0"/>
              <a:buChar char="•"/>
            </a:pPr>
            <a:r>
              <a:rPr lang="en-GB" sz="1800" b="1" dirty="0">
                <a:latin typeface="Arial" panose="020B0604020202020204" pitchFamily="34" charset="0"/>
                <a:cs typeface="Arial" panose="020B0604020202020204" pitchFamily="34" charset="0"/>
              </a:rPr>
              <a:t>After scanning the slide as a digital image, it is stored in a proprietary file format known as a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 file.</a:t>
            </a:r>
          </a:p>
          <a:p>
            <a:pPr marL="285750" indent="-285750">
              <a:buFont typeface="Arial" panose="020B0604020202020204" pitchFamily="34" charset="0"/>
              <a:buChar char="•"/>
            </a:pPr>
            <a:r>
              <a:rPr lang="en-GB" sz="1800" b="1" dirty="0">
                <a:latin typeface="Arial" panose="020B0604020202020204" pitchFamily="34" charset="0"/>
                <a:cs typeface="Arial" panose="020B0604020202020204" pitchFamily="34" charset="0"/>
              </a:rPr>
              <a:t>This file contains the raw image data and metadata captured during the scanning process.</a:t>
            </a:r>
          </a:p>
          <a:p>
            <a:pPr marL="285750" indent="-285750">
              <a:buFont typeface="Arial" panose="020B0604020202020204" pitchFamily="34" charset="0"/>
              <a:buChar char="•"/>
            </a:pPr>
            <a:r>
              <a:rPr lang="en-GB" sz="1800" b="1" dirty="0">
                <a:latin typeface="Arial" panose="020B0604020202020204" pitchFamily="34" charset="0"/>
                <a:cs typeface="Arial" panose="020B0604020202020204" pitchFamily="34" charset="0"/>
              </a:rPr>
              <a:t>A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 file is a layered TIFF which uses JPEG 2000 compression to compress the actual image.</a:t>
            </a:r>
          </a:p>
          <a:p>
            <a:pPr marL="285750" indent="-285750">
              <a:buFont typeface="Arial" panose="020B0604020202020204" pitchFamily="34" charset="0"/>
              <a:buChar char="•"/>
            </a:pPr>
            <a:r>
              <a:rPr lang="en-GB" sz="1800" b="1" dirty="0">
                <a:latin typeface="Arial" panose="020B0604020202020204" pitchFamily="34" charset="0"/>
                <a:cs typeface="Arial" panose="020B0604020202020204" pitchFamily="34" charset="0"/>
              </a:rPr>
              <a:t>The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 file contains a thumbnail which is a low-quality image of the slide, and the label image which is a low-resolution image of the slide’s label.</a:t>
            </a:r>
          </a:p>
          <a:p>
            <a:pPr marL="285750" indent="-285750">
              <a:buFont typeface="Arial" panose="020B0604020202020204" pitchFamily="34" charset="0"/>
              <a:buChar char="•"/>
            </a:pPr>
            <a:r>
              <a:rPr lang="en-GB" sz="1800" b="1" dirty="0">
                <a:latin typeface="Arial" panose="020B0604020202020204" pitchFamily="34" charset="0"/>
                <a:cs typeface="Arial" panose="020B0604020202020204" pitchFamily="34" charset="0"/>
              </a:rPr>
              <a:t>Though the digital slides could be converted to standard JPEG image files (.jpg), because the scanner scans at such a high resolution, the dimensions of a full-slide image exceed the limits of the JPEG format.</a:t>
            </a:r>
          </a:p>
          <a:p>
            <a:pPr marL="285750" indent="-285750">
              <a:buFont typeface="Arial" panose="020B0604020202020204" pitchFamily="34" charset="0"/>
              <a:buChar char="•"/>
            </a:pPr>
            <a:r>
              <a:rPr lang="en-GB" sz="1800" b="1" dirty="0">
                <a:latin typeface="Arial" panose="020B0604020202020204" pitchFamily="34" charset="0"/>
                <a:cs typeface="Arial" panose="020B0604020202020204" pitchFamily="34" charset="0"/>
              </a:rPr>
              <a:t>Therefore, we are using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 files as the primary filetype for the corpus because it is efficient and handles full resolution images</a:t>
            </a:r>
          </a:p>
          <a:p>
            <a:pPr marL="285750" indent="-285750">
              <a:buFont typeface="Arial" panose="020B0604020202020204" pitchFamily="34" charset="0"/>
              <a:buChar char="•"/>
            </a:pPr>
            <a:r>
              <a:rPr lang="en-GB" sz="1800" b="1" dirty="0">
                <a:latin typeface="Arial" panose="020B0604020202020204" pitchFamily="34" charset="0"/>
                <a:cs typeface="Arial" panose="020B0604020202020204" pitchFamily="34" charset="0"/>
              </a:rPr>
              <a:t>Both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 and JPEG file formats are viewable when the slide is opened in </a:t>
            </a:r>
            <a:r>
              <a:rPr lang="en-GB" sz="1800" b="1" dirty="0" err="1">
                <a:latin typeface="Arial" panose="020B0604020202020204" pitchFamily="34" charset="0"/>
                <a:cs typeface="Arial" panose="020B0604020202020204" pitchFamily="34" charset="0"/>
              </a:rPr>
              <a:t>Aperio</a:t>
            </a:r>
            <a:r>
              <a:rPr lang="en-GB" sz="1800" b="1" dirty="0">
                <a:latin typeface="Arial" panose="020B0604020202020204" pitchFamily="34" charset="0"/>
                <a:cs typeface="Arial" panose="020B0604020202020204" pitchFamily="34" charset="0"/>
              </a:rPr>
              <a:t> </a:t>
            </a:r>
            <a:r>
              <a:rPr lang="en-GB" sz="1800" b="1" dirty="0" err="1">
                <a:latin typeface="Arial" panose="020B0604020202020204" pitchFamily="34" charset="0"/>
                <a:cs typeface="Arial" panose="020B0604020202020204" pitchFamily="34" charset="0"/>
              </a:rPr>
              <a:t>ImageScope</a:t>
            </a:r>
            <a:r>
              <a:rPr lang="en-GB" sz="1800" b="1" dirty="0">
                <a:latin typeface="Arial" panose="020B0604020202020204" pitchFamily="34" charset="0"/>
                <a:cs typeface="Arial" panose="020B0604020202020204" pitchFamily="34" charset="0"/>
              </a:rPr>
              <a:t> software.</a:t>
            </a:r>
          </a:p>
          <a:p>
            <a:pPr marL="285750" indent="-285750">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
        <p:nvSpPr>
          <p:cNvPr id="6" name="Text Box 3">
            <a:extLst>
              <a:ext uri="{FF2B5EF4-FFF2-40B4-BE49-F238E27FC236}">
                <a16:creationId xmlns:a16="http://schemas.microsoft.com/office/drawing/2014/main" id="{34FBD978-78F7-48F1-B596-E23EF7AA7D99}"/>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SVS File Format</a:t>
            </a:r>
          </a:p>
        </p:txBody>
      </p:sp>
    </p:spTree>
    <p:extLst>
      <p:ext uri="{BB962C8B-B14F-4D97-AF65-F5344CB8AC3E}">
        <p14:creationId xmlns:p14="http://schemas.microsoft.com/office/powerpoint/2010/main" val="2966763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64A65F-675E-4900-9AFF-64D827BBE9A4}"/>
              </a:ext>
            </a:extLst>
          </p:cNvPr>
          <p:cNvPicPr>
            <a:picLocks noChangeAspect="1"/>
          </p:cNvPicPr>
          <p:nvPr/>
        </p:nvPicPr>
        <p:blipFill>
          <a:blip r:embed="rId2"/>
          <a:stretch>
            <a:fillRect/>
          </a:stretch>
        </p:blipFill>
        <p:spPr>
          <a:xfrm>
            <a:off x="1684181" y="1399402"/>
            <a:ext cx="5775638" cy="3657600"/>
          </a:xfrm>
          <a:prstGeom prst="rect">
            <a:avLst/>
          </a:prstGeom>
        </p:spPr>
      </p:pic>
      <p:sp>
        <p:nvSpPr>
          <p:cNvPr id="6" name="TextBox 5">
            <a:extLst>
              <a:ext uri="{FF2B5EF4-FFF2-40B4-BE49-F238E27FC236}">
                <a16:creationId xmlns:a16="http://schemas.microsoft.com/office/drawing/2014/main" id="{F7498E16-52F5-426A-9FCF-B35E3DD66A57}"/>
              </a:ext>
            </a:extLst>
          </p:cNvPr>
          <p:cNvSpPr txBox="1"/>
          <p:nvPr/>
        </p:nvSpPr>
        <p:spPr>
          <a:xfrm>
            <a:off x="425270" y="1056622"/>
            <a:ext cx="1001949" cy="276999"/>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200" b="1">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US" dirty="0"/>
              <a:t>Toolbar</a:t>
            </a:r>
          </a:p>
        </p:txBody>
      </p:sp>
      <p:cxnSp>
        <p:nvCxnSpPr>
          <p:cNvPr id="10" name="Connector: Elbow 9">
            <a:extLst>
              <a:ext uri="{FF2B5EF4-FFF2-40B4-BE49-F238E27FC236}">
                <a16:creationId xmlns:a16="http://schemas.microsoft.com/office/drawing/2014/main" id="{C5AAA2FE-28DE-4754-9890-2560DE1763C7}"/>
              </a:ext>
            </a:extLst>
          </p:cNvPr>
          <p:cNvCxnSpPr>
            <a:cxnSpLocks/>
            <a:stCxn id="6" idx="2"/>
          </p:cNvCxnSpPr>
          <p:nvPr/>
        </p:nvCxnSpPr>
        <p:spPr>
          <a:xfrm rot="16200000" flipH="1">
            <a:off x="1207396" y="1052470"/>
            <a:ext cx="158192" cy="720494"/>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C0C6C770-CB47-4A13-841F-F759CBCCAE8E}"/>
              </a:ext>
            </a:extLst>
          </p:cNvPr>
          <p:cNvSpPr txBox="1"/>
          <p:nvPr/>
        </p:nvSpPr>
        <p:spPr>
          <a:xfrm>
            <a:off x="421618" y="1693011"/>
            <a:ext cx="1001949" cy="276999"/>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sz="1200" b="1">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Filmstrip</a:t>
            </a:r>
          </a:p>
        </p:txBody>
      </p:sp>
      <p:cxnSp>
        <p:nvCxnSpPr>
          <p:cNvPr id="15" name="Straight Arrow Connector 14">
            <a:extLst>
              <a:ext uri="{FF2B5EF4-FFF2-40B4-BE49-F238E27FC236}">
                <a16:creationId xmlns:a16="http://schemas.microsoft.com/office/drawing/2014/main" id="{8CB424C9-4884-4BC6-9146-9E618B034F77}"/>
              </a:ext>
            </a:extLst>
          </p:cNvPr>
          <p:cNvCxnSpPr>
            <a:cxnSpLocks/>
            <a:stCxn id="13" idx="3"/>
          </p:cNvCxnSpPr>
          <p:nvPr/>
        </p:nvCxnSpPr>
        <p:spPr>
          <a:xfrm flipV="1">
            <a:off x="1423567" y="1827246"/>
            <a:ext cx="283394" cy="42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122B6ED4-6599-4C68-B3B3-152D703F8A2F}"/>
              </a:ext>
            </a:extLst>
          </p:cNvPr>
          <p:cNvSpPr txBox="1"/>
          <p:nvPr/>
        </p:nvSpPr>
        <p:spPr>
          <a:xfrm>
            <a:off x="2072640" y="973324"/>
            <a:ext cx="1302210" cy="276999"/>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sz="1200" b="1">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err="1"/>
              <a:t>Zoomslider</a:t>
            </a:r>
            <a:endParaRPr lang="en-US" dirty="0"/>
          </a:p>
        </p:txBody>
      </p:sp>
      <p:cxnSp>
        <p:nvCxnSpPr>
          <p:cNvPr id="18" name="Straight Arrow Connector 17">
            <a:extLst>
              <a:ext uri="{FF2B5EF4-FFF2-40B4-BE49-F238E27FC236}">
                <a16:creationId xmlns:a16="http://schemas.microsoft.com/office/drawing/2014/main" id="{7FBBC623-850E-4B3E-A0EC-88BD7AE78AAA}"/>
              </a:ext>
            </a:extLst>
          </p:cNvPr>
          <p:cNvCxnSpPr/>
          <p:nvPr/>
        </p:nvCxnSpPr>
        <p:spPr>
          <a:xfrm>
            <a:off x="2723745" y="1288674"/>
            <a:ext cx="0" cy="3861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1353FE53-09A7-4CEA-A395-106A7895BCC5}"/>
              </a:ext>
            </a:extLst>
          </p:cNvPr>
          <p:cNvSpPr txBox="1"/>
          <p:nvPr/>
        </p:nvSpPr>
        <p:spPr>
          <a:xfrm>
            <a:off x="3551233" y="993839"/>
            <a:ext cx="1155647" cy="276999"/>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sz="1200" b="1">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Eslide Label</a:t>
            </a:r>
          </a:p>
        </p:txBody>
      </p:sp>
      <p:cxnSp>
        <p:nvCxnSpPr>
          <p:cNvPr id="26" name="Straight Arrow Connector 25">
            <a:extLst>
              <a:ext uri="{FF2B5EF4-FFF2-40B4-BE49-F238E27FC236}">
                <a16:creationId xmlns:a16="http://schemas.microsoft.com/office/drawing/2014/main" id="{F1CDCB24-2EAA-49F1-95CD-DDBE526C18E8}"/>
              </a:ext>
            </a:extLst>
          </p:cNvPr>
          <p:cNvCxnSpPr>
            <a:cxnSpLocks/>
            <a:stCxn id="19" idx="2"/>
          </p:cNvCxnSpPr>
          <p:nvPr/>
        </p:nvCxnSpPr>
        <p:spPr>
          <a:xfrm flipH="1">
            <a:off x="3943351" y="1270838"/>
            <a:ext cx="185706" cy="3145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5E6F7429-9B62-4F22-8511-2E9F924A964C}"/>
              </a:ext>
            </a:extLst>
          </p:cNvPr>
          <p:cNvSpPr txBox="1"/>
          <p:nvPr/>
        </p:nvSpPr>
        <p:spPr>
          <a:xfrm>
            <a:off x="5448782" y="809173"/>
            <a:ext cx="1622578" cy="461665"/>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200" b="1">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US" dirty="0"/>
              <a:t>Imagescope main window and pane</a:t>
            </a:r>
          </a:p>
        </p:txBody>
      </p:sp>
      <p:cxnSp>
        <p:nvCxnSpPr>
          <p:cNvPr id="31" name="Straight Arrow Connector 30">
            <a:extLst>
              <a:ext uri="{FF2B5EF4-FFF2-40B4-BE49-F238E27FC236}">
                <a16:creationId xmlns:a16="http://schemas.microsoft.com/office/drawing/2014/main" id="{A44AF47A-2EB8-4E98-A4D5-E37293CF4893}"/>
              </a:ext>
            </a:extLst>
          </p:cNvPr>
          <p:cNvCxnSpPr>
            <a:stCxn id="29" idx="2"/>
          </p:cNvCxnSpPr>
          <p:nvPr/>
        </p:nvCxnSpPr>
        <p:spPr>
          <a:xfrm flipH="1">
            <a:off x="6004557" y="1270838"/>
            <a:ext cx="255514" cy="8125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F8A1AC53-7461-4590-9E50-0D7067187E30}"/>
              </a:ext>
            </a:extLst>
          </p:cNvPr>
          <p:cNvSpPr txBox="1"/>
          <p:nvPr/>
        </p:nvSpPr>
        <p:spPr>
          <a:xfrm>
            <a:off x="7743219" y="1686126"/>
            <a:ext cx="1006772" cy="276999"/>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sz="1200" b="1">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Thumbnail</a:t>
            </a:r>
          </a:p>
        </p:txBody>
      </p:sp>
      <p:cxnSp>
        <p:nvCxnSpPr>
          <p:cNvPr id="34" name="Connector: Elbow 33">
            <a:extLst>
              <a:ext uri="{FF2B5EF4-FFF2-40B4-BE49-F238E27FC236}">
                <a16:creationId xmlns:a16="http://schemas.microsoft.com/office/drawing/2014/main" id="{9997A0DD-5392-4D24-AA4D-345FE0935F49}"/>
              </a:ext>
            </a:extLst>
          </p:cNvPr>
          <p:cNvCxnSpPr>
            <a:cxnSpLocks/>
            <a:stCxn id="32" idx="2"/>
          </p:cNvCxnSpPr>
          <p:nvPr/>
        </p:nvCxnSpPr>
        <p:spPr>
          <a:xfrm rot="5400000">
            <a:off x="7773653" y="1649297"/>
            <a:ext cx="159125" cy="786781"/>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D7828F24-7B72-41F3-9EE7-4ACAE9A62BBE}"/>
              </a:ext>
            </a:extLst>
          </p:cNvPr>
          <p:cNvSpPr txBox="1"/>
          <p:nvPr/>
        </p:nvSpPr>
        <p:spPr>
          <a:xfrm>
            <a:off x="6422458" y="5458598"/>
            <a:ext cx="1037361" cy="276999"/>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sz="1200" b="1">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Magnifier</a:t>
            </a:r>
          </a:p>
        </p:txBody>
      </p:sp>
      <p:cxnSp>
        <p:nvCxnSpPr>
          <p:cNvPr id="37" name="Straight Arrow Connector 36">
            <a:extLst>
              <a:ext uri="{FF2B5EF4-FFF2-40B4-BE49-F238E27FC236}">
                <a16:creationId xmlns:a16="http://schemas.microsoft.com/office/drawing/2014/main" id="{B5DBA817-8C10-43E8-928B-BD102C716ABE}"/>
              </a:ext>
            </a:extLst>
          </p:cNvPr>
          <p:cNvCxnSpPr>
            <a:cxnSpLocks/>
            <a:stCxn id="35" idx="0"/>
          </p:cNvCxnSpPr>
          <p:nvPr/>
        </p:nvCxnSpPr>
        <p:spPr>
          <a:xfrm flipV="1">
            <a:off x="6941139" y="4933335"/>
            <a:ext cx="0" cy="5252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1E687B92-3675-461B-915D-C84553FCF247}"/>
              </a:ext>
            </a:extLst>
          </p:cNvPr>
          <p:cNvSpPr txBox="1"/>
          <p:nvPr/>
        </p:nvSpPr>
        <p:spPr>
          <a:xfrm>
            <a:off x="269777" y="5385879"/>
            <a:ext cx="1257775" cy="276999"/>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sz="1200" b="1">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Status Bar</a:t>
            </a:r>
          </a:p>
        </p:txBody>
      </p:sp>
      <p:cxnSp>
        <p:nvCxnSpPr>
          <p:cNvPr id="40" name="Connector: Elbow 39">
            <a:extLst>
              <a:ext uri="{FF2B5EF4-FFF2-40B4-BE49-F238E27FC236}">
                <a16:creationId xmlns:a16="http://schemas.microsoft.com/office/drawing/2014/main" id="{255B7008-2F35-4497-8178-3DEC1DEBA634}"/>
              </a:ext>
            </a:extLst>
          </p:cNvPr>
          <p:cNvCxnSpPr>
            <a:cxnSpLocks/>
            <a:stCxn id="38" idx="0"/>
          </p:cNvCxnSpPr>
          <p:nvPr/>
        </p:nvCxnSpPr>
        <p:spPr>
          <a:xfrm rot="5400000" flipH="1" flipV="1">
            <a:off x="1078469" y="4842023"/>
            <a:ext cx="364053" cy="723661"/>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27" name="Text Box 3">
            <a:extLst>
              <a:ext uri="{FF2B5EF4-FFF2-40B4-BE49-F238E27FC236}">
                <a16:creationId xmlns:a16="http://schemas.microsoft.com/office/drawing/2014/main" id="{F9E243D4-4B2A-4339-B530-1F878732A1E9}"/>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err="1"/>
              <a:t>ImageScope</a:t>
            </a:r>
            <a:endParaRPr lang="en-US" dirty="0"/>
          </a:p>
        </p:txBody>
      </p:sp>
    </p:spTree>
    <p:extLst>
      <p:ext uri="{BB962C8B-B14F-4D97-AF65-F5344CB8AC3E}">
        <p14:creationId xmlns:p14="http://schemas.microsoft.com/office/powerpoint/2010/main" val="1519938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E730E9-6A3A-46D6-8534-37BCDCD2AF71}"/>
              </a:ext>
            </a:extLst>
          </p:cNvPr>
          <p:cNvSpPr>
            <a:spLocks noGrp="1"/>
          </p:cNvSpPr>
          <p:nvPr>
            <p:ph type="body" idx="1"/>
          </p:nvPr>
        </p:nvSpPr>
        <p:spPr>
          <a:xfrm>
            <a:off x="243192" y="685800"/>
            <a:ext cx="8672208" cy="2159983"/>
          </a:xfrm>
        </p:spPr>
        <p:txBody>
          <a:bodyPr/>
          <a:lstStyle/>
          <a:p>
            <a:pPr marL="285750" indent="-285750">
              <a:buFont typeface="Arial" panose="020B0604020202020204" pitchFamily="34" charset="0"/>
              <a:buChar char="•"/>
            </a:pPr>
            <a:r>
              <a:rPr lang="en-GB" sz="1400" b="1" dirty="0">
                <a:latin typeface="Arial" panose="020B0604020202020204" pitchFamily="34" charset="0"/>
                <a:cs typeface="Arial" panose="020B0604020202020204" pitchFamily="34" charset="0"/>
              </a:rPr>
              <a:t>The </a:t>
            </a:r>
            <a:r>
              <a:rPr lang="en-GB" sz="1400" b="1" dirty="0" err="1">
                <a:latin typeface="Arial" panose="020B0604020202020204" pitchFamily="34" charset="0"/>
                <a:cs typeface="Arial" panose="020B0604020202020204" pitchFamily="34" charset="0"/>
              </a:rPr>
              <a:t>Aperio</a:t>
            </a:r>
            <a:r>
              <a:rPr lang="en-GB" sz="1400" b="1" dirty="0">
                <a:latin typeface="Arial" panose="020B0604020202020204" pitchFamily="34" charset="0"/>
                <a:cs typeface="Arial" panose="020B0604020202020204" pitchFamily="34" charset="0"/>
              </a:rPr>
              <a:t> scanner can create multiple digital images of slide tissue scanned at different focal depths, creating a 3D image.</a:t>
            </a:r>
          </a:p>
          <a:p>
            <a:pPr marL="285750" indent="-285750">
              <a:buFont typeface="Arial" panose="020B0604020202020204" pitchFamily="34" charset="0"/>
              <a:buChar char="•"/>
            </a:pPr>
            <a:r>
              <a:rPr lang="en-GB" sz="1400" b="1" dirty="0">
                <a:latin typeface="Arial" panose="020B0604020202020204" pitchFamily="34" charset="0"/>
                <a:cs typeface="Arial" panose="020B0604020202020204" pitchFamily="34" charset="0"/>
              </a:rPr>
              <a:t>This allows visual navigation similar to that of a microscope.</a:t>
            </a:r>
          </a:p>
          <a:p>
            <a:pPr marL="285750" indent="-285750">
              <a:buFont typeface="Arial" panose="020B0604020202020204" pitchFamily="34" charset="0"/>
              <a:buChar char="•"/>
            </a:pPr>
            <a:r>
              <a:rPr lang="en-GB" sz="1400" b="1" dirty="0">
                <a:latin typeface="Arial" panose="020B0604020202020204" pitchFamily="34" charset="0"/>
                <a:cs typeface="Arial" panose="020B0604020202020204" pitchFamily="34" charset="0"/>
              </a:rPr>
              <a:t>This ability to create a 3D image is called “z-stack scanning.” </a:t>
            </a:r>
          </a:p>
          <a:p>
            <a:pPr marL="285750" indent="-285750">
              <a:buFont typeface="Arial" panose="020B0604020202020204" pitchFamily="34" charset="0"/>
              <a:buChar char="•"/>
            </a:pPr>
            <a:r>
              <a:rPr lang="en-GB" sz="1400" b="1" dirty="0" err="1">
                <a:latin typeface="Arial" panose="020B0604020202020204" pitchFamily="34" charset="0"/>
                <a:cs typeface="Arial" panose="020B0604020202020204" pitchFamily="34" charset="0"/>
              </a:rPr>
              <a:t>Aperio</a:t>
            </a: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ImageScope</a:t>
            </a:r>
            <a:r>
              <a:rPr lang="en-GB" sz="1400" b="1" dirty="0">
                <a:latin typeface="Arial" panose="020B0604020202020204" pitchFamily="34" charset="0"/>
                <a:cs typeface="Arial" panose="020B0604020202020204" pitchFamily="34" charset="0"/>
              </a:rPr>
              <a:t> automatically opens a z-stack image to the best focused layer, as determined by the </a:t>
            </a:r>
            <a:r>
              <a:rPr lang="en-GB" sz="1400" b="1" dirty="0" err="1">
                <a:latin typeface="Arial" panose="020B0604020202020204" pitchFamily="34" charset="0"/>
                <a:cs typeface="Arial" panose="020B0604020202020204" pitchFamily="34" charset="0"/>
              </a:rPr>
              <a:t>Aperio</a:t>
            </a:r>
            <a:r>
              <a:rPr lang="en-GB" sz="1400" b="1" dirty="0">
                <a:latin typeface="Arial" panose="020B0604020202020204" pitchFamily="34" charset="0"/>
                <a:cs typeface="Arial" panose="020B0604020202020204" pitchFamily="34" charset="0"/>
              </a:rPr>
              <a:t> scanner when the slide is scanned.</a:t>
            </a:r>
          </a:p>
          <a:p>
            <a:pPr marL="285750" indent="-285750">
              <a:buFont typeface="Arial" panose="020B0604020202020204" pitchFamily="34" charset="0"/>
              <a:buChar char="•"/>
            </a:pPr>
            <a:r>
              <a:rPr lang="en-GB" sz="1400" b="1" dirty="0">
                <a:latin typeface="Arial" panose="020B0604020202020204" pitchFamily="34" charset="0"/>
                <a:cs typeface="Arial" panose="020B0604020202020204" pitchFamily="34" charset="0"/>
              </a:rPr>
              <a:t>The number of layers and the layer separation (depth, in microns (µm), between the layers) is set during scanning</a:t>
            </a:r>
            <a:endParaRPr lang="en-US" sz="14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DE79F65-7BE1-4B75-BF33-569F80823D19}"/>
              </a:ext>
            </a:extLst>
          </p:cNvPr>
          <p:cNvPicPr>
            <a:picLocks noChangeAspect="1"/>
          </p:cNvPicPr>
          <p:nvPr/>
        </p:nvPicPr>
        <p:blipFill>
          <a:blip r:embed="rId2"/>
          <a:stretch>
            <a:fillRect/>
          </a:stretch>
        </p:blipFill>
        <p:spPr>
          <a:xfrm>
            <a:off x="2694622" y="3313224"/>
            <a:ext cx="3754755" cy="2743200"/>
          </a:xfrm>
          <a:prstGeom prst="rect">
            <a:avLst/>
          </a:prstGeom>
        </p:spPr>
      </p:pic>
      <p:sp>
        <p:nvSpPr>
          <p:cNvPr id="6" name="Rectangle 5">
            <a:extLst>
              <a:ext uri="{FF2B5EF4-FFF2-40B4-BE49-F238E27FC236}">
                <a16:creationId xmlns:a16="http://schemas.microsoft.com/office/drawing/2014/main" id="{7FF468A4-5B22-40B6-8FDA-4D0B43720FC9}"/>
              </a:ext>
            </a:extLst>
          </p:cNvPr>
          <p:cNvSpPr/>
          <p:nvPr/>
        </p:nvSpPr>
        <p:spPr>
          <a:xfrm>
            <a:off x="3599234" y="3521413"/>
            <a:ext cx="243192" cy="612842"/>
          </a:xfrm>
          <a:prstGeom prst="rect">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C7ED7A2-E936-441D-BDC9-0D76423BF62A}"/>
              </a:ext>
            </a:extLst>
          </p:cNvPr>
          <p:cNvSpPr/>
          <p:nvPr/>
        </p:nvSpPr>
        <p:spPr>
          <a:xfrm>
            <a:off x="3229584" y="3313224"/>
            <a:ext cx="126460" cy="208189"/>
          </a:xfrm>
          <a:prstGeom prst="roundRect">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9" name="Connector: Elbow 8">
            <a:extLst>
              <a:ext uri="{FF2B5EF4-FFF2-40B4-BE49-F238E27FC236}">
                <a16:creationId xmlns:a16="http://schemas.microsoft.com/office/drawing/2014/main" id="{8926CF85-E886-4C93-AC30-1E6E94412E3A}"/>
              </a:ext>
            </a:extLst>
          </p:cNvPr>
          <p:cNvCxnSpPr>
            <a:cxnSpLocks/>
            <a:endCxn id="6" idx="2"/>
          </p:cNvCxnSpPr>
          <p:nvPr/>
        </p:nvCxnSpPr>
        <p:spPr>
          <a:xfrm flipV="1">
            <a:off x="2490281" y="4134255"/>
            <a:ext cx="1230549" cy="390604"/>
          </a:xfrm>
          <a:prstGeom prst="bentConnector2">
            <a:avLst/>
          </a:prstGeom>
          <a:ln>
            <a:tailEnd type="triangle"/>
          </a:ln>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1DBA489D-634D-4A07-8E77-E1D8B6B9363E}"/>
              </a:ext>
            </a:extLst>
          </p:cNvPr>
          <p:cNvPicPr>
            <a:picLocks noChangeAspect="1"/>
          </p:cNvPicPr>
          <p:nvPr/>
        </p:nvPicPr>
        <p:blipFill>
          <a:blip r:embed="rId3"/>
          <a:stretch>
            <a:fillRect/>
          </a:stretch>
        </p:blipFill>
        <p:spPr>
          <a:xfrm>
            <a:off x="339822" y="3391030"/>
            <a:ext cx="282811" cy="1276350"/>
          </a:xfrm>
          <a:prstGeom prst="rect">
            <a:avLst/>
          </a:prstGeom>
        </p:spPr>
      </p:pic>
      <p:sp>
        <p:nvSpPr>
          <p:cNvPr id="13" name="TextBox 12">
            <a:extLst>
              <a:ext uri="{FF2B5EF4-FFF2-40B4-BE49-F238E27FC236}">
                <a16:creationId xmlns:a16="http://schemas.microsoft.com/office/drawing/2014/main" id="{F2CF1ACA-CF74-472D-9888-BFA76076DD7B}"/>
              </a:ext>
            </a:extLst>
          </p:cNvPr>
          <p:cNvSpPr txBox="1"/>
          <p:nvPr/>
        </p:nvSpPr>
        <p:spPr>
          <a:xfrm>
            <a:off x="262711" y="3417318"/>
            <a:ext cx="2354030" cy="1292662"/>
          </a:xfrm>
          <a:prstGeom prst="rect">
            <a:avLst/>
          </a:prstGeom>
          <a:noFill/>
        </p:spPr>
        <p:txBody>
          <a:bodyPr wrap="square" rtlCol="0">
            <a:spAutoFit/>
          </a:bodyPr>
          <a:lstStyle/>
          <a:p>
            <a:r>
              <a:rPr lang="en-US" dirty="0"/>
              <a:t>      </a:t>
            </a:r>
            <a:r>
              <a:rPr lang="en-GB" sz="1200" b="1" dirty="0">
                <a:latin typeface="Arial" panose="020B0604020202020204" pitchFamily="34" charset="0"/>
                <a:cs typeface="Arial" panose="020B0604020202020204" pitchFamily="34" charset="0"/>
              </a:rPr>
              <a:t>The Focus slider is used    </a:t>
            </a:r>
          </a:p>
          <a:p>
            <a:r>
              <a:rPr lang="en-GB" sz="1200" b="1" dirty="0">
                <a:latin typeface="Arial" panose="020B0604020202020204" pitchFamily="34" charset="0"/>
                <a:cs typeface="Arial" panose="020B0604020202020204" pitchFamily="34" charset="0"/>
              </a:rPr>
              <a:t>       to view different layers of </a:t>
            </a:r>
          </a:p>
          <a:p>
            <a:r>
              <a:rPr lang="en-GB" sz="1200" b="1" dirty="0">
                <a:latin typeface="Arial" panose="020B0604020202020204" pitchFamily="34" charset="0"/>
                <a:cs typeface="Arial" panose="020B0604020202020204" pitchFamily="34" charset="0"/>
              </a:rPr>
              <a:t>       the z-stack image. The </a:t>
            </a:r>
          </a:p>
          <a:p>
            <a:r>
              <a:rPr lang="en-GB" sz="1200" b="1" dirty="0">
                <a:latin typeface="Arial" panose="020B0604020202020204" pitchFamily="34" charset="0"/>
                <a:cs typeface="Arial" panose="020B0604020202020204" pitchFamily="34" charset="0"/>
              </a:rPr>
              <a:t>       number at the bottom of </a:t>
            </a:r>
          </a:p>
          <a:p>
            <a:r>
              <a:rPr lang="en-GB" sz="1200" b="1" dirty="0">
                <a:latin typeface="Arial" panose="020B0604020202020204" pitchFamily="34" charset="0"/>
                <a:cs typeface="Arial" panose="020B0604020202020204" pitchFamily="34" charset="0"/>
              </a:rPr>
              <a:t>       the slider represents the </a:t>
            </a:r>
          </a:p>
          <a:p>
            <a:r>
              <a:rPr lang="en-GB" sz="1200" b="1" dirty="0">
                <a:latin typeface="Arial" panose="020B0604020202020204" pitchFamily="34" charset="0"/>
                <a:cs typeface="Arial" panose="020B0604020202020204" pitchFamily="34" charset="0"/>
              </a:rPr>
              <a:t>       current focus point</a:t>
            </a:r>
            <a:endParaRPr lang="en-US" b="1"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A1309347-62D7-45AB-8130-D55FB62014C4}"/>
              </a:ext>
            </a:extLst>
          </p:cNvPr>
          <p:cNvPicPr>
            <a:picLocks noChangeAspect="1"/>
          </p:cNvPicPr>
          <p:nvPr/>
        </p:nvPicPr>
        <p:blipFill>
          <a:blip r:embed="rId4"/>
          <a:stretch>
            <a:fillRect/>
          </a:stretch>
        </p:blipFill>
        <p:spPr>
          <a:xfrm>
            <a:off x="7077764" y="3498560"/>
            <a:ext cx="276225" cy="285750"/>
          </a:xfrm>
          <a:prstGeom prst="rect">
            <a:avLst/>
          </a:prstGeom>
        </p:spPr>
      </p:pic>
      <p:sp>
        <p:nvSpPr>
          <p:cNvPr id="15" name="TextBox 14">
            <a:extLst>
              <a:ext uri="{FF2B5EF4-FFF2-40B4-BE49-F238E27FC236}">
                <a16:creationId xmlns:a16="http://schemas.microsoft.com/office/drawing/2014/main" id="{EEB6ED91-2F61-424D-BB10-2CCFE9F5384C}"/>
              </a:ext>
            </a:extLst>
          </p:cNvPr>
          <p:cNvSpPr txBox="1"/>
          <p:nvPr/>
        </p:nvSpPr>
        <p:spPr>
          <a:xfrm>
            <a:off x="6619549" y="3498560"/>
            <a:ext cx="2295851" cy="830997"/>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Click       to view image information, including information for each z-stack layer</a:t>
            </a:r>
            <a:endParaRPr lang="en-US" sz="1200" b="1" dirty="0">
              <a:latin typeface="Arial" panose="020B0604020202020204" pitchFamily="34" charset="0"/>
              <a:cs typeface="Arial" panose="020B0604020202020204" pitchFamily="34" charset="0"/>
            </a:endParaRPr>
          </a:p>
        </p:txBody>
      </p:sp>
      <p:cxnSp>
        <p:nvCxnSpPr>
          <p:cNvPr id="17" name="Connector: Elbow 16">
            <a:extLst>
              <a:ext uri="{FF2B5EF4-FFF2-40B4-BE49-F238E27FC236}">
                <a16:creationId xmlns:a16="http://schemas.microsoft.com/office/drawing/2014/main" id="{C6485E3C-7E5D-4688-9833-646C463483EF}"/>
              </a:ext>
            </a:extLst>
          </p:cNvPr>
          <p:cNvCxnSpPr>
            <a:cxnSpLocks/>
            <a:stCxn id="15" idx="0"/>
            <a:endCxn id="7" idx="0"/>
          </p:cNvCxnSpPr>
          <p:nvPr/>
        </p:nvCxnSpPr>
        <p:spPr>
          <a:xfrm rot="16200000" flipV="1">
            <a:off x="5437477" y="1168561"/>
            <a:ext cx="185336" cy="4474661"/>
          </a:xfrm>
          <a:prstGeom prst="bentConnector3">
            <a:avLst>
              <a:gd name="adj1" fmla="val 223344"/>
            </a:avLst>
          </a:prstGeom>
          <a:ln>
            <a:tailEnd type="triangle"/>
          </a:ln>
        </p:spPr>
        <p:style>
          <a:lnRef idx="1">
            <a:schemeClr val="dk1"/>
          </a:lnRef>
          <a:fillRef idx="0">
            <a:schemeClr val="dk1"/>
          </a:fillRef>
          <a:effectRef idx="0">
            <a:schemeClr val="dk1"/>
          </a:effectRef>
          <a:fontRef idx="minor">
            <a:schemeClr val="tx1"/>
          </a:fontRef>
        </p:style>
      </p:cxnSp>
      <p:sp>
        <p:nvSpPr>
          <p:cNvPr id="16" name="Text Box 3">
            <a:extLst>
              <a:ext uri="{FF2B5EF4-FFF2-40B4-BE49-F238E27FC236}">
                <a16:creationId xmlns:a16="http://schemas.microsoft.com/office/drawing/2014/main" id="{AC91FEAA-D98D-4DF8-AD60-B738D7160F82}"/>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Z-Stack Scanning</a:t>
            </a:r>
          </a:p>
        </p:txBody>
      </p:sp>
    </p:spTree>
    <p:extLst>
      <p:ext uri="{BB962C8B-B14F-4D97-AF65-F5344CB8AC3E}">
        <p14:creationId xmlns:p14="http://schemas.microsoft.com/office/powerpoint/2010/main" val="3418780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Data Annotation</a:t>
            </a:r>
          </a:p>
        </p:txBody>
      </p:sp>
      <p:pic>
        <p:nvPicPr>
          <p:cNvPr id="3" name="Picture 2">
            <a:extLst>
              <a:ext uri="{FF2B5EF4-FFF2-40B4-BE49-F238E27FC236}">
                <a16:creationId xmlns:a16="http://schemas.microsoft.com/office/drawing/2014/main" id="{C07D9768-71B7-F047-A4F9-EFDD83B3978D}"/>
              </a:ext>
            </a:extLst>
          </p:cNvPr>
          <p:cNvPicPr>
            <a:picLocks noChangeAspect="1"/>
          </p:cNvPicPr>
          <p:nvPr/>
        </p:nvPicPr>
        <p:blipFill>
          <a:blip r:embed="rId3"/>
          <a:stretch>
            <a:fillRect/>
          </a:stretch>
        </p:blipFill>
        <p:spPr>
          <a:xfrm>
            <a:off x="316895" y="2124966"/>
            <a:ext cx="1922529" cy="1280160"/>
          </a:xfrm>
          <a:prstGeom prst="rect">
            <a:avLst/>
          </a:prstGeom>
        </p:spPr>
      </p:pic>
      <p:pic>
        <p:nvPicPr>
          <p:cNvPr id="6" name="Picture 5">
            <a:extLst>
              <a:ext uri="{FF2B5EF4-FFF2-40B4-BE49-F238E27FC236}">
                <a16:creationId xmlns:a16="http://schemas.microsoft.com/office/drawing/2014/main" id="{F4F4B2E4-9BE9-1D40-910F-4CE9D387BBB9}"/>
              </a:ext>
            </a:extLst>
          </p:cNvPr>
          <p:cNvPicPr>
            <a:picLocks noChangeAspect="1"/>
          </p:cNvPicPr>
          <p:nvPr/>
        </p:nvPicPr>
        <p:blipFill>
          <a:blip r:embed="rId4"/>
          <a:stretch>
            <a:fillRect/>
          </a:stretch>
        </p:blipFill>
        <p:spPr>
          <a:xfrm>
            <a:off x="3601708" y="965289"/>
            <a:ext cx="1789470" cy="1280160"/>
          </a:xfrm>
          <a:prstGeom prst="rect">
            <a:avLst/>
          </a:prstGeom>
          <a:ln>
            <a:solidFill>
              <a:schemeClr val="tx1"/>
            </a:solidFill>
          </a:ln>
        </p:spPr>
      </p:pic>
      <p:pic>
        <p:nvPicPr>
          <p:cNvPr id="7" name="Picture 6">
            <a:extLst>
              <a:ext uri="{FF2B5EF4-FFF2-40B4-BE49-F238E27FC236}">
                <a16:creationId xmlns:a16="http://schemas.microsoft.com/office/drawing/2014/main" id="{9588F6E2-17FB-D04F-9274-BCB3C42504DF}"/>
              </a:ext>
            </a:extLst>
          </p:cNvPr>
          <p:cNvPicPr>
            <a:picLocks noChangeAspect="1"/>
          </p:cNvPicPr>
          <p:nvPr/>
        </p:nvPicPr>
        <p:blipFill>
          <a:blip r:embed="rId5"/>
          <a:stretch>
            <a:fillRect/>
          </a:stretch>
        </p:blipFill>
        <p:spPr>
          <a:xfrm>
            <a:off x="5336460" y="965290"/>
            <a:ext cx="1789470" cy="1280160"/>
          </a:xfrm>
          <a:prstGeom prst="rect">
            <a:avLst/>
          </a:prstGeom>
          <a:ln>
            <a:solidFill>
              <a:schemeClr val="tx1"/>
            </a:solidFill>
          </a:ln>
        </p:spPr>
      </p:pic>
      <p:pic>
        <p:nvPicPr>
          <p:cNvPr id="8" name="Picture 7">
            <a:extLst>
              <a:ext uri="{FF2B5EF4-FFF2-40B4-BE49-F238E27FC236}">
                <a16:creationId xmlns:a16="http://schemas.microsoft.com/office/drawing/2014/main" id="{FF817223-E3E4-0642-A173-87E24D317AAE}"/>
              </a:ext>
            </a:extLst>
          </p:cNvPr>
          <p:cNvPicPr>
            <a:picLocks noChangeAspect="1"/>
          </p:cNvPicPr>
          <p:nvPr/>
        </p:nvPicPr>
        <p:blipFill>
          <a:blip r:embed="rId6"/>
          <a:stretch>
            <a:fillRect/>
          </a:stretch>
        </p:blipFill>
        <p:spPr>
          <a:xfrm>
            <a:off x="7125930" y="957186"/>
            <a:ext cx="1789470" cy="1288263"/>
          </a:xfrm>
          <a:prstGeom prst="rect">
            <a:avLst/>
          </a:prstGeom>
          <a:ln>
            <a:solidFill>
              <a:schemeClr val="tx1"/>
            </a:solidFill>
          </a:ln>
        </p:spPr>
      </p:pic>
      <p:sp>
        <p:nvSpPr>
          <p:cNvPr id="13" name="TextBox 12">
            <a:extLst>
              <a:ext uri="{FF2B5EF4-FFF2-40B4-BE49-F238E27FC236}">
                <a16:creationId xmlns:a16="http://schemas.microsoft.com/office/drawing/2014/main" id="{9CD545D8-D411-4E44-83A2-CFBA104595FB}"/>
              </a:ext>
            </a:extLst>
          </p:cNvPr>
          <p:cNvSpPr txBox="1"/>
          <p:nvPr/>
        </p:nvSpPr>
        <p:spPr>
          <a:xfrm>
            <a:off x="3629177" y="685848"/>
            <a:ext cx="1762001"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Rectangle Tool</a:t>
            </a:r>
          </a:p>
        </p:txBody>
      </p:sp>
      <p:sp>
        <p:nvSpPr>
          <p:cNvPr id="14" name="TextBox 13">
            <a:extLst>
              <a:ext uri="{FF2B5EF4-FFF2-40B4-BE49-F238E27FC236}">
                <a16:creationId xmlns:a16="http://schemas.microsoft.com/office/drawing/2014/main" id="{AB72B555-D728-FB45-892B-6A4DFC124A8B}"/>
              </a:ext>
            </a:extLst>
          </p:cNvPr>
          <p:cNvSpPr txBox="1"/>
          <p:nvPr/>
        </p:nvSpPr>
        <p:spPr>
          <a:xfrm>
            <a:off x="5350194" y="680985"/>
            <a:ext cx="1762001"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Elliptical  Tool</a:t>
            </a:r>
          </a:p>
        </p:txBody>
      </p:sp>
      <p:sp>
        <p:nvSpPr>
          <p:cNvPr id="15" name="TextBox 14">
            <a:extLst>
              <a:ext uri="{FF2B5EF4-FFF2-40B4-BE49-F238E27FC236}">
                <a16:creationId xmlns:a16="http://schemas.microsoft.com/office/drawing/2014/main" id="{F39C9B8E-A218-1141-A0BB-C6479C7964D7}"/>
              </a:ext>
            </a:extLst>
          </p:cNvPr>
          <p:cNvSpPr txBox="1"/>
          <p:nvPr/>
        </p:nvSpPr>
        <p:spPr>
          <a:xfrm>
            <a:off x="7139664" y="700390"/>
            <a:ext cx="1751417"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Pen Tool</a:t>
            </a:r>
          </a:p>
        </p:txBody>
      </p:sp>
      <p:pic>
        <p:nvPicPr>
          <p:cNvPr id="17" name="Picture 16">
            <a:extLst>
              <a:ext uri="{FF2B5EF4-FFF2-40B4-BE49-F238E27FC236}">
                <a16:creationId xmlns:a16="http://schemas.microsoft.com/office/drawing/2014/main" id="{D68D1E7A-D080-544E-8DE3-A7CB9C2548B8}"/>
              </a:ext>
            </a:extLst>
          </p:cNvPr>
          <p:cNvPicPr>
            <a:picLocks noChangeAspect="1"/>
          </p:cNvPicPr>
          <p:nvPr/>
        </p:nvPicPr>
        <p:blipFill>
          <a:blip r:embed="rId7"/>
          <a:stretch>
            <a:fillRect/>
          </a:stretch>
        </p:blipFill>
        <p:spPr>
          <a:xfrm>
            <a:off x="4496443" y="2772556"/>
            <a:ext cx="3475248" cy="1363878"/>
          </a:xfrm>
          <a:prstGeom prst="rect">
            <a:avLst/>
          </a:prstGeom>
        </p:spPr>
      </p:pic>
      <p:pic>
        <p:nvPicPr>
          <p:cNvPr id="18" name="Picture 17">
            <a:extLst>
              <a:ext uri="{FF2B5EF4-FFF2-40B4-BE49-F238E27FC236}">
                <a16:creationId xmlns:a16="http://schemas.microsoft.com/office/drawing/2014/main" id="{C52DDCD1-141A-2C47-A04D-38722F41151A}"/>
              </a:ext>
            </a:extLst>
          </p:cNvPr>
          <p:cNvPicPr>
            <a:picLocks noChangeAspect="1"/>
          </p:cNvPicPr>
          <p:nvPr/>
        </p:nvPicPr>
        <p:blipFill>
          <a:blip r:embed="rId8"/>
          <a:stretch>
            <a:fillRect/>
          </a:stretch>
        </p:blipFill>
        <p:spPr>
          <a:xfrm>
            <a:off x="260233" y="4673140"/>
            <a:ext cx="1926650" cy="1280160"/>
          </a:xfrm>
          <a:prstGeom prst="rect">
            <a:avLst/>
          </a:prstGeom>
          <a:ln>
            <a:solidFill>
              <a:schemeClr val="tx1"/>
            </a:solidFill>
          </a:ln>
        </p:spPr>
      </p:pic>
      <p:pic>
        <p:nvPicPr>
          <p:cNvPr id="19" name="Picture 18">
            <a:extLst>
              <a:ext uri="{FF2B5EF4-FFF2-40B4-BE49-F238E27FC236}">
                <a16:creationId xmlns:a16="http://schemas.microsoft.com/office/drawing/2014/main" id="{40384618-3E57-834B-BD5F-27C25641812E}"/>
              </a:ext>
            </a:extLst>
          </p:cNvPr>
          <p:cNvPicPr>
            <a:picLocks noChangeAspect="1"/>
          </p:cNvPicPr>
          <p:nvPr/>
        </p:nvPicPr>
        <p:blipFill>
          <a:blip r:embed="rId9"/>
          <a:stretch>
            <a:fillRect/>
          </a:stretch>
        </p:blipFill>
        <p:spPr>
          <a:xfrm>
            <a:off x="2186883" y="4670167"/>
            <a:ext cx="1830863" cy="1280160"/>
          </a:xfrm>
          <a:prstGeom prst="rect">
            <a:avLst/>
          </a:prstGeom>
          <a:ln>
            <a:solidFill>
              <a:schemeClr val="tx1"/>
            </a:solidFill>
          </a:ln>
        </p:spPr>
      </p:pic>
      <p:pic>
        <p:nvPicPr>
          <p:cNvPr id="20" name="Picture 19">
            <a:extLst>
              <a:ext uri="{FF2B5EF4-FFF2-40B4-BE49-F238E27FC236}">
                <a16:creationId xmlns:a16="http://schemas.microsoft.com/office/drawing/2014/main" id="{07E3CEC1-D42C-4041-A6B7-753154159F95}"/>
              </a:ext>
            </a:extLst>
          </p:cNvPr>
          <p:cNvPicPr>
            <a:picLocks noChangeAspect="1"/>
          </p:cNvPicPr>
          <p:nvPr/>
        </p:nvPicPr>
        <p:blipFill>
          <a:blip r:embed="rId10"/>
          <a:stretch>
            <a:fillRect/>
          </a:stretch>
        </p:blipFill>
        <p:spPr>
          <a:xfrm>
            <a:off x="4017746" y="4670167"/>
            <a:ext cx="1718619" cy="1280160"/>
          </a:xfrm>
          <a:prstGeom prst="rect">
            <a:avLst/>
          </a:prstGeom>
          <a:ln>
            <a:solidFill>
              <a:schemeClr val="tx1"/>
            </a:solidFill>
          </a:ln>
        </p:spPr>
      </p:pic>
      <p:sp>
        <p:nvSpPr>
          <p:cNvPr id="26" name="TextBox 25">
            <a:extLst>
              <a:ext uri="{FF2B5EF4-FFF2-40B4-BE49-F238E27FC236}">
                <a16:creationId xmlns:a16="http://schemas.microsoft.com/office/drawing/2014/main" id="{CCFDA810-A653-1140-969D-E111876E0C2C}"/>
              </a:ext>
            </a:extLst>
          </p:cNvPr>
          <p:cNvSpPr txBox="1"/>
          <p:nvPr/>
        </p:nvSpPr>
        <p:spPr>
          <a:xfrm>
            <a:off x="243191" y="726913"/>
            <a:ext cx="3505703" cy="83099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Digital slides are opened with the </a:t>
            </a:r>
            <a:r>
              <a:rPr lang="en-US" sz="1200" b="1" dirty="0" err="1">
                <a:latin typeface="Arial" panose="020B0604020202020204" pitchFamily="34" charset="0"/>
                <a:cs typeface="Arial" panose="020B0604020202020204" pitchFamily="34" charset="0"/>
              </a:rPr>
              <a:t>Aperio</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ImageScope</a:t>
            </a:r>
            <a:r>
              <a:rPr lang="en-US" sz="1200" b="1" dirty="0">
                <a:latin typeface="Arial" panose="020B0604020202020204" pitchFamily="34" charset="0"/>
                <a:cs typeface="Arial" panose="020B0604020202020204" pitchFamily="34" charset="0"/>
              </a:rPr>
              <a:t> application where the region of annotation is selected using the rectangle, ellipsis and pen tool. </a:t>
            </a:r>
          </a:p>
        </p:txBody>
      </p:sp>
      <p:sp>
        <p:nvSpPr>
          <p:cNvPr id="27" name="TextBox 26">
            <a:extLst>
              <a:ext uri="{FF2B5EF4-FFF2-40B4-BE49-F238E27FC236}">
                <a16:creationId xmlns:a16="http://schemas.microsoft.com/office/drawing/2014/main" id="{CF1CDB07-D582-C546-846E-02D4E2AA1990}"/>
              </a:ext>
            </a:extLst>
          </p:cNvPr>
          <p:cNvSpPr txBox="1"/>
          <p:nvPr/>
        </p:nvSpPr>
        <p:spPr>
          <a:xfrm>
            <a:off x="6057110" y="4250763"/>
            <a:ext cx="2629690" cy="120032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After the area of annotation has been selected, the annotation is opened where pathologists can place text describing the type of cancer and can give further description on the tumor type.</a:t>
            </a:r>
          </a:p>
        </p:txBody>
      </p:sp>
      <p:cxnSp>
        <p:nvCxnSpPr>
          <p:cNvPr id="46" name="Straight Arrow Connector 45">
            <a:extLst>
              <a:ext uri="{FF2B5EF4-FFF2-40B4-BE49-F238E27FC236}">
                <a16:creationId xmlns:a16="http://schemas.microsoft.com/office/drawing/2014/main" id="{61AA3564-BF22-4B12-AD88-74E6B3F902E1}"/>
              </a:ext>
            </a:extLst>
          </p:cNvPr>
          <p:cNvCxnSpPr>
            <a:cxnSpLocks/>
            <a:stCxn id="3" idx="3"/>
            <a:endCxn id="6" idx="1"/>
          </p:cNvCxnSpPr>
          <p:nvPr/>
        </p:nvCxnSpPr>
        <p:spPr>
          <a:xfrm flipV="1">
            <a:off x="2239424" y="1605369"/>
            <a:ext cx="1362284" cy="11596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DDB64FC7-3EE4-42E0-B56B-1DD55A78DC5E}"/>
              </a:ext>
            </a:extLst>
          </p:cNvPr>
          <p:cNvCxnSpPr>
            <a:stCxn id="7" idx="2"/>
            <a:endCxn id="17" idx="0"/>
          </p:cNvCxnSpPr>
          <p:nvPr/>
        </p:nvCxnSpPr>
        <p:spPr>
          <a:xfrm>
            <a:off x="6231195" y="2245450"/>
            <a:ext cx="2872" cy="5271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Connector: Elbow 53">
            <a:extLst>
              <a:ext uri="{FF2B5EF4-FFF2-40B4-BE49-F238E27FC236}">
                <a16:creationId xmlns:a16="http://schemas.microsoft.com/office/drawing/2014/main" id="{485B7ADE-A3E7-4A82-A33E-ACB748921F46}"/>
              </a:ext>
            </a:extLst>
          </p:cNvPr>
          <p:cNvCxnSpPr>
            <a:cxnSpLocks/>
            <a:stCxn id="17" idx="1"/>
            <a:endCxn id="19" idx="0"/>
          </p:cNvCxnSpPr>
          <p:nvPr/>
        </p:nvCxnSpPr>
        <p:spPr>
          <a:xfrm rot="10800000" flipV="1">
            <a:off x="3102315" y="3454495"/>
            <a:ext cx="1394128" cy="1215672"/>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5033086"/>
      </p:ext>
    </p:extLst>
  </p:cSld>
  <p:clrMapOvr>
    <a:masterClrMapping/>
  </p:clrMapOvr>
</p:sld>
</file>

<file path=ppt/theme/theme1.xml><?xml version="1.0" encoding="utf-8"?>
<a:theme xmlns:a="http://schemas.openxmlformats.org/drawingml/2006/main" name="2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1446</Words>
  <Application>Microsoft Office PowerPoint</Application>
  <PresentationFormat>On-screen Show (4:3)</PresentationFormat>
  <Paragraphs>114</Paragraphs>
  <Slides>16</Slides>
  <Notes>13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16</vt:i4>
      </vt:variant>
    </vt:vector>
  </HeadingPairs>
  <TitlesOfParts>
    <vt:vector size="21" baseType="lpstr">
      <vt:lpstr>Arial</vt:lpstr>
      <vt:lpstr>Calibri</vt:lpstr>
      <vt:lpstr>Times New Roman</vt:lpstr>
      <vt:lpstr>2_ISIP Content Slide</vt:lpstr>
      <vt:lpstr>1_ISIP Title Slide</vt:lpstr>
      <vt:lpstr>PowerPoint Presentation</vt:lpstr>
      <vt:lpstr>Abstract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Approaches to Automate Seizure Detection</dc:title>
  <dc:creator>Vinit Shah</dc:creator>
  <cp:lastModifiedBy>Tarek Elseify</cp:lastModifiedBy>
  <cp:revision>469</cp:revision>
  <dcterms:created xsi:type="dcterms:W3CDTF">2017-04-23T05:30:39Z</dcterms:created>
  <dcterms:modified xsi:type="dcterms:W3CDTF">2018-11-30T23:20:03Z</dcterms:modified>
</cp:coreProperties>
</file>