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 id="2147483677" r:id="rId2"/>
  </p:sldMasterIdLst>
  <p:notesMasterIdLst>
    <p:notesMasterId r:id="rId27"/>
  </p:notesMasterIdLst>
  <p:sldIdLst>
    <p:sldId id="303" r:id="rId3"/>
    <p:sldId id="267" r:id="rId4"/>
    <p:sldId id="360" r:id="rId5"/>
    <p:sldId id="361" r:id="rId6"/>
    <p:sldId id="362" r:id="rId7"/>
    <p:sldId id="363" r:id="rId8"/>
    <p:sldId id="364" r:id="rId9"/>
    <p:sldId id="378" r:id="rId10"/>
    <p:sldId id="379" r:id="rId11"/>
    <p:sldId id="380" r:id="rId12"/>
    <p:sldId id="366" r:id="rId13"/>
    <p:sldId id="367" r:id="rId14"/>
    <p:sldId id="386" r:id="rId15"/>
    <p:sldId id="387" r:id="rId16"/>
    <p:sldId id="368" r:id="rId17"/>
    <p:sldId id="369" r:id="rId18"/>
    <p:sldId id="370" r:id="rId19"/>
    <p:sldId id="371" r:id="rId20"/>
    <p:sldId id="372" r:id="rId21"/>
    <p:sldId id="373" r:id="rId22"/>
    <p:sldId id="374" r:id="rId23"/>
    <p:sldId id="375" r:id="rId24"/>
    <p:sldId id="376" r:id="rId25"/>
    <p:sldId id="37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96" userDrawn="1">
          <p15:clr>
            <a:srgbClr val="A4A3A4"/>
          </p15:clr>
        </p15:guide>
        <p15:guide id="2" orient="horz" pos="3288" userDrawn="1">
          <p15:clr>
            <a:srgbClr val="A4A3A4"/>
          </p15:clr>
        </p15:guide>
        <p15:guide id="3" pos="5616" userDrawn="1">
          <p15:clr>
            <a:srgbClr val="A4A3A4"/>
          </p15:clr>
        </p15:guide>
        <p15:guide id="4" pos="1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95" autoAdjust="0"/>
    <p:restoredTop sz="92134" autoAdjust="0"/>
  </p:normalViewPr>
  <p:slideViewPr>
    <p:cSldViewPr snapToGrid="0">
      <p:cViewPr varScale="1">
        <p:scale>
          <a:sx n="82" d="100"/>
          <a:sy n="82" d="100"/>
        </p:scale>
        <p:origin x="1176" y="168"/>
      </p:cViewPr>
      <p:guideLst>
        <p:guide pos="1296"/>
        <p:guide orient="horz" pos="3288"/>
        <p:guide pos="5616"/>
        <p:guide pos="1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12/1/18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14</a:t>
            </a:fld>
            <a:endParaRPr lang="en-US" dirty="0"/>
          </a:p>
        </p:txBody>
      </p:sp>
    </p:spTree>
    <p:extLst>
      <p:ext uri="{BB962C8B-B14F-4D97-AF65-F5344CB8AC3E}">
        <p14:creationId xmlns:p14="http://schemas.microsoft.com/office/powerpoint/2010/main" val="232099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15</a:t>
            </a:fld>
            <a:endParaRPr lang="en-US" dirty="0"/>
          </a:p>
        </p:txBody>
      </p:sp>
    </p:spTree>
    <p:extLst>
      <p:ext uri="{BB962C8B-B14F-4D97-AF65-F5344CB8AC3E}">
        <p14:creationId xmlns:p14="http://schemas.microsoft.com/office/powerpoint/2010/main" val="101120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16</a:t>
            </a:fld>
            <a:endParaRPr lang="en-US" dirty="0"/>
          </a:p>
        </p:txBody>
      </p:sp>
    </p:spTree>
    <p:extLst>
      <p:ext uri="{BB962C8B-B14F-4D97-AF65-F5344CB8AC3E}">
        <p14:creationId xmlns:p14="http://schemas.microsoft.com/office/powerpoint/2010/main" val="3638868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17</a:t>
            </a:fld>
            <a:endParaRPr lang="en-US" dirty="0"/>
          </a:p>
        </p:txBody>
      </p:sp>
    </p:spTree>
    <p:extLst>
      <p:ext uri="{BB962C8B-B14F-4D97-AF65-F5344CB8AC3E}">
        <p14:creationId xmlns:p14="http://schemas.microsoft.com/office/powerpoint/2010/main" val="268509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18</a:t>
            </a:fld>
            <a:endParaRPr lang="en-US" dirty="0"/>
          </a:p>
        </p:txBody>
      </p:sp>
    </p:spTree>
    <p:extLst>
      <p:ext uri="{BB962C8B-B14F-4D97-AF65-F5344CB8AC3E}">
        <p14:creationId xmlns:p14="http://schemas.microsoft.com/office/powerpoint/2010/main" val="145838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19</a:t>
            </a:fld>
            <a:endParaRPr lang="en-US" dirty="0"/>
          </a:p>
        </p:txBody>
      </p:sp>
    </p:spTree>
    <p:extLst>
      <p:ext uri="{BB962C8B-B14F-4D97-AF65-F5344CB8AC3E}">
        <p14:creationId xmlns:p14="http://schemas.microsoft.com/office/powerpoint/2010/main" val="1564762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20</a:t>
            </a:fld>
            <a:endParaRPr lang="en-US" dirty="0"/>
          </a:p>
        </p:txBody>
      </p:sp>
    </p:spTree>
    <p:extLst>
      <p:ext uri="{BB962C8B-B14F-4D97-AF65-F5344CB8AC3E}">
        <p14:creationId xmlns:p14="http://schemas.microsoft.com/office/powerpoint/2010/main" val="155674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21</a:t>
            </a:fld>
            <a:endParaRPr lang="en-US" dirty="0"/>
          </a:p>
        </p:txBody>
      </p:sp>
    </p:spTree>
    <p:extLst>
      <p:ext uri="{BB962C8B-B14F-4D97-AF65-F5344CB8AC3E}">
        <p14:creationId xmlns:p14="http://schemas.microsoft.com/office/powerpoint/2010/main" val="1278361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22</a:t>
            </a:fld>
            <a:endParaRPr lang="en-US" dirty="0"/>
          </a:p>
        </p:txBody>
      </p:sp>
    </p:spTree>
    <p:extLst>
      <p:ext uri="{BB962C8B-B14F-4D97-AF65-F5344CB8AC3E}">
        <p14:creationId xmlns:p14="http://schemas.microsoft.com/office/powerpoint/2010/main" val="670528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23</a:t>
            </a:fld>
            <a:endParaRPr lang="en-US" dirty="0"/>
          </a:p>
        </p:txBody>
      </p:sp>
    </p:spTree>
    <p:extLst>
      <p:ext uri="{BB962C8B-B14F-4D97-AF65-F5344CB8AC3E}">
        <p14:creationId xmlns:p14="http://schemas.microsoft.com/office/powerpoint/2010/main" val="401534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B6984-104E-F74E-AFCE-72849C323162}" type="slidenum">
              <a:rPr lang="en-US" smtClean="0"/>
              <a:t>1</a:t>
            </a:fld>
            <a:endParaRPr lang="en-US"/>
          </a:p>
        </p:txBody>
      </p:sp>
    </p:spTree>
    <p:extLst>
      <p:ext uri="{BB962C8B-B14F-4D97-AF65-F5344CB8AC3E}">
        <p14:creationId xmlns:p14="http://schemas.microsoft.com/office/powerpoint/2010/main" val="205196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a:t>
            </a:fld>
            <a:endParaRPr lang="en-US" dirty="0"/>
          </a:p>
        </p:txBody>
      </p:sp>
    </p:spTree>
    <p:extLst>
      <p:ext uri="{BB962C8B-B14F-4D97-AF65-F5344CB8AC3E}">
        <p14:creationId xmlns:p14="http://schemas.microsoft.com/office/powerpoint/2010/main" val="170892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a:t>
            </a:fld>
            <a:endParaRPr lang="en-US" dirty="0"/>
          </a:p>
        </p:txBody>
      </p:sp>
    </p:spTree>
    <p:extLst>
      <p:ext uri="{BB962C8B-B14F-4D97-AF65-F5344CB8AC3E}">
        <p14:creationId xmlns:p14="http://schemas.microsoft.com/office/powerpoint/2010/main" val="12679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4</a:t>
            </a:fld>
            <a:endParaRPr lang="en-US" dirty="0"/>
          </a:p>
        </p:txBody>
      </p:sp>
    </p:spTree>
    <p:extLst>
      <p:ext uri="{BB962C8B-B14F-4D97-AF65-F5344CB8AC3E}">
        <p14:creationId xmlns:p14="http://schemas.microsoft.com/office/powerpoint/2010/main" val="100644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5</a:t>
            </a:fld>
            <a:endParaRPr lang="en-US" dirty="0"/>
          </a:p>
        </p:txBody>
      </p:sp>
    </p:spTree>
    <p:extLst>
      <p:ext uri="{BB962C8B-B14F-4D97-AF65-F5344CB8AC3E}">
        <p14:creationId xmlns:p14="http://schemas.microsoft.com/office/powerpoint/2010/main" val="1125555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6</a:t>
            </a:fld>
            <a:endParaRPr lang="en-US" dirty="0"/>
          </a:p>
        </p:txBody>
      </p:sp>
    </p:spTree>
    <p:extLst>
      <p:ext uri="{BB962C8B-B14F-4D97-AF65-F5344CB8AC3E}">
        <p14:creationId xmlns:p14="http://schemas.microsoft.com/office/powerpoint/2010/main" val="399521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10</a:t>
            </a:fld>
            <a:endParaRPr lang="en-US" dirty="0"/>
          </a:p>
        </p:txBody>
      </p:sp>
    </p:spTree>
    <p:extLst>
      <p:ext uri="{BB962C8B-B14F-4D97-AF65-F5344CB8AC3E}">
        <p14:creationId xmlns:p14="http://schemas.microsoft.com/office/powerpoint/2010/main" val="320246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11</a:t>
            </a:fld>
            <a:endParaRPr lang="en-US" dirty="0"/>
          </a:p>
        </p:txBody>
      </p:sp>
    </p:spTree>
    <p:extLst>
      <p:ext uri="{BB962C8B-B14F-4D97-AF65-F5344CB8AC3E}">
        <p14:creationId xmlns:p14="http://schemas.microsoft.com/office/powerpoint/2010/main" val="2258150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843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164591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G. Shadhin: The TUH Digital Pathology Corpus</a:t>
            </a:r>
            <a:r>
              <a:rPr lang="en-US" sz="1000" b="1" dirty="0">
                <a:solidFill>
                  <a:srgbClr val="1F497D">
                    <a:lumMod val="50000"/>
                  </a:srgbClr>
                </a:solidFill>
                <a:latin typeface="Calibri"/>
              </a:rPr>
              <a:t>	December 1, 2018</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68282208"/>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isip.piconepress.com/projects/nsf_dpath/"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hyperlink" Target="http://www.clker.com/clipart-server-farm.html" TargetMode="External"/><Relationship Id="rId12" Type="http://schemas.openxmlformats.org/officeDocument/2006/relationships/image" Target="../media/image2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25.png"/><Relationship Id="rId5" Type="http://schemas.openxmlformats.org/officeDocument/2006/relationships/image" Target="../media/image10.emf"/><Relationship Id="rId10" Type="http://schemas.openxmlformats.org/officeDocument/2006/relationships/image" Target="../media/image74.svg"/><Relationship Id="rId4" Type="http://schemas.openxmlformats.org/officeDocument/2006/relationships/hyperlink" Target="https://www.3dhistech.com/caseviewer" TargetMode="External"/><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isip.piconepress.com/projects/nsf_dpath/"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emf"/><Relationship Id="rId21" Type="http://schemas.openxmlformats.org/officeDocument/2006/relationships/image" Target="../media/image7.pn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4.sv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sv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9970" y="2645985"/>
            <a:ext cx="5509884" cy="1815882"/>
          </a:xfrm>
          <a:prstGeom prst="rect">
            <a:avLst/>
          </a:prstGeom>
          <a:noFill/>
        </p:spPr>
        <p:txBody>
          <a:bodyPr wrap="square" rtlCol="0">
            <a:spAutoFit/>
          </a:bodyPr>
          <a:lstStyle/>
          <a:p>
            <a:pPr algn="r"/>
            <a:r>
              <a:rPr lang="en-US" sz="2800" b="1" dirty="0">
                <a:latin typeface="Arial"/>
                <a:cs typeface="Arial"/>
              </a:rPr>
              <a:t>The</a:t>
            </a:r>
            <a:br>
              <a:rPr lang="en-US" sz="2800" b="1" dirty="0">
                <a:latin typeface="Arial"/>
                <a:cs typeface="Arial"/>
              </a:rPr>
            </a:br>
            <a:r>
              <a:rPr lang="en-US" sz="2800" b="1" dirty="0">
                <a:latin typeface="Arial"/>
                <a:cs typeface="Arial"/>
              </a:rPr>
              <a:t>Temple University Hospital</a:t>
            </a:r>
            <a:br>
              <a:rPr lang="en-US" sz="2800" b="1" dirty="0">
                <a:latin typeface="Arial"/>
                <a:cs typeface="Arial"/>
              </a:rPr>
            </a:br>
            <a:r>
              <a:rPr lang="en-US" sz="2800" b="1" dirty="0">
                <a:latin typeface="Arial"/>
                <a:cs typeface="Arial"/>
              </a:rPr>
              <a:t>Digital Pathology</a:t>
            </a:r>
            <a:br>
              <a:rPr lang="en-US" sz="2800" b="1" dirty="0">
                <a:latin typeface="Arial"/>
                <a:cs typeface="Arial"/>
              </a:rPr>
            </a:br>
            <a:r>
              <a:rPr lang="en-US" sz="2800" b="1" dirty="0">
                <a:latin typeface="Arial"/>
                <a:cs typeface="Arial"/>
              </a:rPr>
              <a:t>Corpus</a:t>
            </a:r>
          </a:p>
        </p:txBody>
      </p:sp>
      <p:sp>
        <p:nvSpPr>
          <p:cNvPr id="4" name="Rectangle 16"/>
          <p:cNvSpPr txBox="1">
            <a:spLocks noChangeArrowheads="1"/>
          </p:cNvSpPr>
          <p:nvPr/>
        </p:nvSpPr>
        <p:spPr>
          <a:xfrm>
            <a:off x="1" y="5357184"/>
            <a:ext cx="4572000" cy="1169682"/>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lgn="ctr">
              <a:spcBef>
                <a:spcPts val="0"/>
              </a:spcBef>
              <a:spcAft>
                <a:spcPts val="600"/>
              </a:spcAft>
              <a:buNone/>
            </a:pPr>
            <a:r>
              <a:rPr lang="en-US" sz="1800" b="1" dirty="0">
                <a:latin typeface="Arial" panose="020B0604020202020204" pitchFamily="34" charset="0"/>
                <a:cs typeface="Arial" panose="020B0604020202020204" pitchFamily="34" charset="0"/>
              </a:rPr>
              <a:t>D. Houser, </a:t>
            </a:r>
            <a:r>
              <a:rPr lang="en-US" sz="1800" b="1" dirty="0">
                <a:solidFill>
                  <a:srgbClr val="C0504D"/>
                </a:solidFill>
                <a:latin typeface="Arial"/>
                <a:cs typeface="Arial"/>
              </a:rPr>
              <a:t>G. Shadhin</a:t>
            </a:r>
            <a:r>
              <a:rPr lang="en-US" sz="1800" b="1" dirty="0">
                <a:latin typeface="Arial" panose="020B0604020202020204" pitchFamily="34" charset="0"/>
                <a:cs typeface="Arial" panose="020B0604020202020204" pitchFamily="34" charset="0"/>
              </a:rPr>
              <a:t>, R. Anstotz,</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C. Campbell, I. Obeid, J. Picone</a:t>
            </a:r>
          </a:p>
          <a:p>
            <a:pPr marL="115888" indent="-115888" algn="ctr">
              <a:spcBef>
                <a:spcPts val="0"/>
              </a:spcBef>
              <a:buNone/>
            </a:pPr>
            <a:r>
              <a:rPr lang="en-US" sz="1800" b="1" dirty="0">
                <a:latin typeface="Arial"/>
                <a:cs typeface="Arial"/>
              </a:rPr>
              <a:t>Neural Engineering Data Consortium</a:t>
            </a:r>
          </a:p>
          <a:p>
            <a:pPr marL="115888" indent="-115888" algn="ctr">
              <a:spcBef>
                <a:spcPts val="0"/>
              </a:spcBef>
              <a:buNone/>
            </a:pPr>
            <a:r>
              <a:rPr lang="en-US" sz="1800" b="1" dirty="0">
                <a:latin typeface="Arial"/>
                <a:cs typeface="Arial"/>
              </a:rPr>
              <a:t>Temple University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60497" y="224934"/>
            <a:ext cx="1907297" cy="1273915"/>
          </a:xfrm>
          <a:prstGeom prst="rect">
            <a:avLst/>
          </a:prstGeom>
        </p:spPr>
      </p:pic>
      <p:pic>
        <p:nvPicPr>
          <p:cNvPr id="8" name="Picture 7">
            <a:extLst>
              <a:ext uri="{FF2B5EF4-FFF2-40B4-BE49-F238E27FC236}">
                <a16:creationId xmlns:a16="http://schemas.microsoft.com/office/drawing/2014/main" id="{D2B41F82-E52C-B342-BC9A-C18B57217AA8}"/>
              </a:ext>
            </a:extLst>
          </p:cNvPr>
          <p:cNvPicPr>
            <a:picLocks noChangeAspect="1"/>
          </p:cNvPicPr>
          <p:nvPr/>
        </p:nvPicPr>
        <p:blipFill>
          <a:blip r:embed="rId4"/>
          <a:stretch>
            <a:fillRect/>
          </a:stretch>
        </p:blipFill>
        <p:spPr>
          <a:xfrm>
            <a:off x="3520018" y="331134"/>
            <a:ext cx="2474894" cy="1419534"/>
          </a:xfrm>
          <a:prstGeom prst="rect">
            <a:avLst/>
          </a:prstGeom>
          <a:ln w="25400">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72AA0FC-C60D-EE40-9BC0-2843C61DCFF3}"/>
              </a:ext>
            </a:extLst>
          </p:cNvPr>
          <p:cNvPicPr>
            <a:picLocks noChangeAspect="1"/>
          </p:cNvPicPr>
          <p:nvPr/>
        </p:nvPicPr>
        <p:blipFill>
          <a:blip r:embed="rId5"/>
          <a:stretch>
            <a:fillRect/>
          </a:stretch>
        </p:blipFill>
        <p:spPr>
          <a:xfrm>
            <a:off x="1069533" y="526503"/>
            <a:ext cx="2861207" cy="1755741"/>
          </a:xfrm>
          <a:prstGeom prst="rect">
            <a:avLst/>
          </a:prstGeom>
          <a:ln w="25400">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12DB353-AD33-9C49-8126-08EA12330AC8}"/>
              </a:ext>
            </a:extLst>
          </p:cNvPr>
          <p:cNvPicPr>
            <a:picLocks noChangeAspect="1"/>
          </p:cNvPicPr>
          <p:nvPr/>
        </p:nvPicPr>
        <p:blipFill>
          <a:blip r:embed="rId6"/>
          <a:stretch>
            <a:fillRect/>
          </a:stretch>
        </p:blipFill>
        <p:spPr>
          <a:xfrm>
            <a:off x="518134" y="2111231"/>
            <a:ext cx="2845824" cy="1810214"/>
          </a:xfrm>
          <a:prstGeom prst="rect">
            <a:avLst/>
          </a:prstGeom>
          <a:ln w="25400">
            <a:noFill/>
          </a:ln>
          <a:effectLst>
            <a:outerShdw blurRad="292100" dist="139700" dir="2700000" algn="tl" rotWithShape="0">
              <a:srgbClr val="333333">
                <a:alpha val="65000"/>
              </a:srgbClr>
            </a:outerShdw>
          </a:effectLst>
        </p:spPr>
      </p:pic>
      <p:sp>
        <p:nvSpPr>
          <p:cNvPr id="12" name="Rectangle 16">
            <a:extLst>
              <a:ext uri="{FF2B5EF4-FFF2-40B4-BE49-F238E27FC236}">
                <a16:creationId xmlns:a16="http://schemas.microsoft.com/office/drawing/2014/main" id="{8D2056B3-22CA-1F46-9A63-E85F47C09156}"/>
              </a:ext>
            </a:extLst>
          </p:cNvPr>
          <p:cNvSpPr txBox="1">
            <a:spLocks noChangeArrowheads="1"/>
          </p:cNvSpPr>
          <p:nvPr/>
        </p:nvSpPr>
        <p:spPr>
          <a:xfrm>
            <a:off x="4572001" y="5355539"/>
            <a:ext cx="4572000" cy="1169682"/>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lgn="ctr">
              <a:spcBef>
                <a:spcPts val="0"/>
              </a:spcBef>
              <a:spcAft>
                <a:spcPts val="600"/>
              </a:spcAft>
              <a:buNone/>
            </a:pPr>
            <a:r>
              <a:rPr lang="en-US" sz="1800" b="1" dirty="0">
                <a:latin typeface="Arial" panose="020B0604020202020204" pitchFamily="34" charset="0"/>
                <a:cs typeface="Arial" panose="020B0604020202020204" pitchFamily="34" charset="0"/>
              </a:rPr>
              <a:t>T. Farkas, Y. Persidsky and N. Jhala</a:t>
            </a:r>
            <a:endParaRPr lang="en-US" sz="1800" b="1" dirty="0">
              <a:latin typeface="Arial"/>
              <a:cs typeface="Arial"/>
            </a:endParaRPr>
          </a:p>
          <a:p>
            <a:pPr marL="115888" indent="-115888" algn="ctr">
              <a:spcBef>
                <a:spcPts val="0"/>
              </a:spcBef>
              <a:buNone/>
            </a:pPr>
            <a:r>
              <a:rPr lang="en-US" sz="1800" b="1" dirty="0">
                <a:latin typeface="Arial"/>
                <a:cs typeface="Arial"/>
              </a:rPr>
              <a:t>Department of Pathology</a:t>
            </a:r>
          </a:p>
          <a:p>
            <a:pPr marL="115888" indent="-115888" algn="ctr">
              <a:spcBef>
                <a:spcPts val="0"/>
              </a:spcBef>
              <a:buNone/>
            </a:pPr>
            <a:r>
              <a:rPr lang="en-US" sz="1800" b="1" dirty="0">
                <a:latin typeface="Arial"/>
                <a:cs typeface="Arial"/>
              </a:rPr>
              <a:t>Lewis Katz School of Medicine</a:t>
            </a:r>
          </a:p>
          <a:p>
            <a:pPr marL="115888" indent="-115888" algn="ctr">
              <a:spcBef>
                <a:spcPts val="0"/>
              </a:spcBef>
              <a:buNone/>
            </a:pPr>
            <a:r>
              <a:rPr lang="en-US" sz="1800" b="1" dirty="0">
                <a:latin typeface="Arial"/>
                <a:cs typeface="Arial"/>
              </a:rPr>
              <a:t>Temple University Hospital</a:t>
            </a:r>
            <a:endParaRPr lang="en-US" sz="1800" b="1" dirty="0">
              <a:solidFill>
                <a:srgbClr val="800000"/>
              </a:solidFill>
              <a:latin typeface="Arial"/>
              <a:cs typeface="Arial"/>
            </a:endParaRPr>
          </a:p>
        </p:txBody>
      </p:sp>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687C19-AE0E-4481-99E7-A62810CC53D6}"/>
              </a:ext>
            </a:extLst>
          </p:cNvPr>
          <p:cNvSpPr>
            <a:spLocks noGrp="1"/>
          </p:cNvSpPr>
          <p:nvPr>
            <p:ph type="body" idx="1"/>
          </p:nvPr>
        </p:nvSpPr>
        <p:spPr>
          <a:xfrm>
            <a:off x="199104" y="710855"/>
            <a:ext cx="5346290" cy="2839429"/>
          </a:xfrm>
        </p:spPr>
        <p:txBody>
          <a:bodyPr wrap="square" lIns="0" tIns="0" rIns="0" bIns="0">
            <a:noAutofit/>
          </a:bodyPr>
          <a:lstStyle/>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Imagescope provides convenient features such as panning, autopanning, scrolling, and Z-stacking.</a:t>
            </a:r>
          </a:p>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Z-stacking: a process of extracting information of an image at different focus distances to give a resulting image with greater depth of field. </a:t>
            </a:r>
          </a:p>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Z-stacking is used to create a 3D image that is similar to what pathologists can do with their analog microscopes.</a:t>
            </a: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941E1C-A152-48F4-A931-683826A01B25}"/>
              </a:ext>
            </a:extLst>
          </p:cNvPr>
          <p:cNvSpPr txBox="1"/>
          <p:nvPr/>
        </p:nvSpPr>
        <p:spPr>
          <a:xfrm>
            <a:off x="53502" y="1289617"/>
            <a:ext cx="476655" cy="276999"/>
          </a:xfrm>
          <a:prstGeom prst="rect">
            <a:avLst/>
          </a:prstGeom>
          <a:noFill/>
        </p:spPr>
        <p:txBody>
          <a:bodyPr wrap="square" rtlCol="0">
            <a:spAutoFit/>
          </a:bodyPr>
          <a:lstStyle/>
          <a:p>
            <a:endParaRPr lang="en-US" sz="1200" dirty="0"/>
          </a:p>
        </p:txBody>
      </p:sp>
      <p:pic>
        <p:nvPicPr>
          <p:cNvPr id="18" name="Picture 17">
            <a:extLst>
              <a:ext uri="{FF2B5EF4-FFF2-40B4-BE49-F238E27FC236}">
                <a16:creationId xmlns:a16="http://schemas.microsoft.com/office/drawing/2014/main" id="{5C5D5EDF-3F70-4D73-8CD7-950F22FD130F}"/>
              </a:ext>
            </a:extLst>
          </p:cNvPr>
          <p:cNvPicPr>
            <a:picLocks noChangeAspect="1"/>
          </p:cNvPicPr>
          <p:nvPr/>
        </p:nvPicPr>
        <p:blipFill>
          <a:blip r:embed="rId2"/>
          <a:stretch>
            <a:fillRect/>
          </a:stretch>
        </p:blipFill>
        <p:spPr>
          <a:xfrm>
            <a:off x="6061588" y="803662"/>
            <a:ext cx="2496165" cy="2615662"/>
          </a:xfrm>
          <a:prstGeom prst="rect">
            <a:avLst/>
          </a:prstGeom>
          <a:ln>
            <a:solidFill>
              <a:schemeClr val="tx1"/>
            </a:solidFill>
          </a:ln>
        </p:spPr>
      </p:pic>
      <p:sp>
        <p:nvSpPr>
          <p:cNvPr id="11" name="Text Placeholder 2">
            <a:extLst>
              <a:ext uri="{FF2B5EF4-FFF2-40B4-BE49-F238E27FC236}">
                <a16:creationId xmlns:a16="http://schemas.microsoft.com/office/drawing/2014/main" id="{FA687C19-AE0E-4481-99E7-A62810CC53D6}"/>
              </a:ext>
            </a:extLst>
          </p:cNvPr>
          <p:cNvSpPr txBox="1">
            <a:spLocks/>
          </p:cNvSpPr>
          <p:nvPr/>
        </p:nvSpPr>
        <p:spPr>
          <a:xfrm>
            <a:off x="4719483" y="3760481"/>
            <a:ext cx="4195917" cy="2846796"/>
          </a:xfr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The Focus Slider is used to view Z-stacked images.</a:t>
            </a:r>
          </a:p>
          <a:p>
            <a:r>
              <a:rPr lang="en-US" dirty="0"/>
              <a:t>This feature has not been extensively explored yet in the Department of Pathology at Temple University Hospital.</a:t>
            </a:r>
          </a:p>
          <a:p>
            <a:r>
              <a:rPr lang="en-US" dirty="0"/>
              <a:t>The resulting image is very large (Gigabytes) and a challenge for machine learning.</a:t>
            </a:r>
          </a:p>
          <a:p>
            <a:endParaRPr lang="en-GB" dirty="0"/>
          </a:p>
        </p:txBody>
      </p:sp>
      <p:grpSp>
        <p:nvGrpSpPr>
          <p:cNvPr id="2" name="Group 1">
            <a:extLst>
              <a:ext uri="{FF2B5EF4-FFF2-40B4-BE49-F238E27FC236}">
                <a16:creationId xmlns:a16="http://schemas.microsoft.com/office/drawing/2014/main" id="{9BAA7DCB-C70C-5041-B0B5-AD2D9E95FE0A}"/>
              </a:ext>
            </a:extLst>
          </p:cNvPr>
          <p:cNvGrpSpPr/>
          <p:nvPr/>
        </p:nvGrpSpPr>
        <p:grpSpPr>
          <a:xfrm>
            <a:off x="228600" y="3878825"/>
            <a:ext cx="4276662" cy="2615157"/>
            <a:chOff x="346587" y="3760838"/>
            <a:chExt cx="4276662" cy="2615157"/>
          </a:xfrm>
        </p:grpSpPr>
        <p:pic>
          <p:nvPicPr>
            <p:cNvPr id="15" name="Picture 14">
              <a:extLst>
                <a:ext uri="{FF2B5EF4-FFF2-40B4-BE49-F238E27FC236}">
                  <a16:creationId xmlns:a16="http://schemas.microsoft.com/office/drawing/2014/main" id="{ADE79F65-7BE1-4B75-BF33-569F80823D19}"/>
                </a:ext>
              </a:extLst>
            </p:cNvPr>
            <p:cNvPicPr>
              <a:picLocks noChangeAspect="1"/>
            </p:cNvPicPr>
            <p:nvPr/>
          </p:nvPicPr>
          <p:blipFill>
            <a:blip r:embed="rId3"/>
            <a:stretch>
              <a:fillRect/>
            </a:stretch>
          </p:blipFill>
          <p:spPr>
            <a:xfrm>
              <a:off x="1043753" y="3760838"/>
              <a:ext cx="3579496" cy="2615157"/>
            </a:xfrm>
            <a:prstGeom prst="rect">
              <a:avLst/>
            </a:prstGeom>
          </p:spPr>
        </p:pic>
        <p:sp>
          <p:nvSpPr>
            <p:cNvPr id="19" name="Rectangle 18">
              <a:extLst>
                <a:ext uri="{FF2B5EF4-FFF2-40B4-BE49-F238E27FC236}">
                  <a16:creationId xmlns:a16="http://schemas.microsoft.com/office/drawing/2014/main" id="{7FF468A4-5B22-40B6-8FDA-4D0B43720FC9}"/>
                </a:ext>
              </a:extLst>
            </p:cNvPr>
            <p:cNvSpPr/>
            <p:nvPr/>
          </p:nvSpPr>
          <p:spPr>
            <a:xfrm>
              <a:off x="1865827" y="3901985"/>
              <a:ext cx="243192" cy="612842"/>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Connector: Elbow 8">
              <a:extLst>
                <a:ext uri="{FF2B5EF4-FFF2-40B4-BE49-F238E27FC236}">
                  <a16:creationId xmlns:a16="http://schemas.microsoft.com/office/drawing/2014/main" id="{8926CF85-E886-4C93-AC30-1E6E94412E3A}"/>
                </a:ext>
              </a:extLst>
            </p:cNvPr>
            <p:cNvCxnSpPr>
              <a:cxnSpLocks/>
            </p:cNvCxnSpPr>
            <p:nvPr/>
          </p:nvCxnSpPr>
          <p:spPr>
            <a:xfrm flipV="1">
              <a:off x="762000" y="4495800"/>
              <a:ext cx="1230549" cy="390604"/>
            </a:xfrm>
            <a:prstGeom prst="bentConnector2">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2CF1ACA-CF74-472D-9888-BFA76076DD7B}"/>
                </a:ext>
              </a:extLst>
            </p:cNvPr>
            <p:cNvSpPr txBox="1"/>
            <p:nvPr/>
          </p:nvSpPr>
          <p:spPr>
            <a:xfrm>
              <a:off x="346587" y="4301853"/>
              <a:ext cx="818360"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Focus Slider</a:t>
              </a:r>
              <a:endParaRPr lang="en-US" sz="1400" b="1" dirty="0">
                <a:latin typeface="Arial" panose="020B0604020202020204" pitchFamily="34" charset="0"/>
                <a:cs typeface="Arial" panose="020B0604020202020204" pitchFamily="34" charset="0"/>
              </a:endParaRPr>
            </a:p>
          </p:txBody>
        </p:sp>
      </p:grpSp>
      <p:sp>
        <p:nvSpPr>
          <p:cNvPr id="13"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t>Key Imagescope Features</a:t>
            </a:r>
            <a:endParaRPr lang="en-US" dirty="0">
              <a:solidFill>
                <a:prstClr val="black"/>
              </a:solidFill>
            </a:endParaRPr>
          </a:p>
        </p:txBody>
      </p:sp>
    </p:spTree>
    <p:extLst>
      <p:ext uri="{BB962C8B-B14F-4D97-AF65-F5344CB8AC3E}">
        <p14:creationId xmlns:p14="http://schemas.microsoft.com/office/powerpoint/2010/main" val="623695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Organization</a:t>
            </a:r>
          </a:p>
        </p:txBody>
      </p:sp>
      <p:sp>
        <p:nvSpPr>
          <p:cNvPr id="3" name="Content Placeholder 2">
            <a:extLst>
              <a:ext uri="{FF2B5EF4-FFF2-40B4-BE49-F238E27FC236}">
                <a16:creationId xmlns:a16="http://schemas.microsoft.com/office/drawing/2014/main" id="{1A00246C-144A-DB41-8D04-E494617F129A}"/>
              </a:ext>
            </a:extLst>
          </p:cNvPr>
          <p:cNvSpPr txBox="1">
            <a:spLocks/>
          </p:cNvSpPr>
          <p:nvPr/>
        </p:nvSpPr>
        <p:spPr>
          <a:xfrm>
            <a:off x="228600" y="876495"/>
            <a:ext cx="5597013" cy="5111351"/>
          </a:xfrm>
          <a:prstGeom prst="rect">
            <a:avLst/>
          </a:prstGeo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The slides are uploaded to the eSM where they are organized into 3 data groups:</a:t>
            </a:r>
          </a:p>
          <a:p>
            <a:pPr marL="800100" lvl="1" indent="-342900">
              <a:spcBef>
                <a:spcPts val="0"/>
              </a:spcBef>
              <a:spcAft>
                <a:spcPts val="600"/>
              </a:spcAft>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Clinical </a:t>
            </a:r>
          </a:p>
          <a:p>
            <a:pPr marL="800100" lvl="1" indent="-342900">
              <a:spcBef>
                <a:spcPts val="0"/>
              </a:spcBef>
              <a:spcAft>
                <a:spcPts val="600"/>
              </a:spcAft>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Research</a:t>
            </a:r>
          </a:p>
          <a:p>
            <a:pPr marL="800100" lvl="1" indent="-342900">
              <a:spcBef>
                <a:spcPts val="0"/>
              </a:spcBef>
              <a:spcAft>
                <a:spcPts val="600"/>
              </a:spcAft>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Educational</a:t>
            </a:r>
          </a:p>
          <a:p>
            <a:pPr indent="0">
              <a:spcBef>
                <a:spcPts val="600"/>
              </a:spcBef>
              <a:buNone/>
            </a:pPr>
            <a:r>
              <a:rPr lang="en-US" dirty="0"/>
              <a:t>where the Research option was chosen as the initial method of data organization.</a:t>
            </a:r>
          </a:p>
          <a:p>
            <a:r>
              <a:rPr lang="en-US" dirty="0"/>
              <a:t>The top level of the research category contains broad tissue type categories called cases</a:t>
            </a:r>
          </a:p>
          <a:p>
            <a:r>
              <a:rPr lang="en-US" dirty="0"/>
              <a:t>Within each case the data is further categorized  into the patient’s MRN and  then into the specimen ID of each slide.</a:t>
            </a:r>
          </a:p>
          <a:p>
            <a:r>
              <a:rPr lang="en-US" dirty="0"/>
              <a:t>The .</a:t>
            </a:r>
            <a:r>
              <a:rPr lang="en-US" dirty="0" err="1"/>
              <a:t>svs</a:t>
            </a:r>
            <a:r>
              <a:rPr lang="en-US" dirty="0"/>
              <a:t> images are then catalogued with the specimen id, the tissue block of the specimen, the level of sectioning and the stain applied.</a:t>
            </a:r>
          </a:p>
          <a:p>
            <a:endParaRPr lang="en-US" dirty="0"/>
          </a:p>
        </p:txBody>
      </p:sp>
      <p:sp>
        <p:nvSpPr>
          <p:cNvPr id="6" name="Right Brace 5">
            <a:extLst>
              <a:ext uri="{FF2B5EF4-FFF2-40B4-BE49-F238E27FC236}">
                <a16:creationId xmlns:a16="http://schemas.microsoft.com/office/drawing/2014/main" id="{A06CE2EC-AF3C-5645-B866-56B46203597F}"/>
              </a:ext>
            </a:extLst>
          </p:cNvPr>
          <p:cNvSpPr/>
          <p:nvPr/>
        </p:nvSpPr>
        <p:spPr>
          <a:xfrm rot="5400000">
            <a:off x="7145692" y="1872986"/>
            <a:ext cx="473554" cy="177647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9D01B18-131C-0946-BCB8-11C2FB638F6E}"/>
              </a:ext>
            </a:extLst>
          </p:cNvPr>
          <p:cNvPicPr>
            <a:picLocks noChangeAspect="1"/>
          </p:cNvPicPr>
          <p:nvPr/>
        </p:nvPicPr>
        <p:blipFill>
          <a:blip r:embed="rId3"/>
          <a:stretch>
            <a:fillRect/>
          </a:stretch>
        </p:blipFill>
        <p:spPr>
          <a:xfrm>
            <a:off x="6801444" y="3061083"/>
            <a:ext cx="1162050" cy="1114425"/>
          </a:xfrm>
          <a:prstGeom prst="rect">
            <a:avLst/>
          </a:prstGeom>
        </p:spPr>
      </p:pic>
      <p:sp>
        <p:nvSpPr>
          <p:cNvPr id="8" name="Right Brace 7">
            <a:extLst>
              <a:ext uri="{FF2B5EF4-FFF2-40B4-BE49-F238E27FC236}">
                <a16:creationId xmlns:a16="http://schemas.microsoft.com/office/drawing/2014/main" id="{24F751AB-627F-7D45-A8FF-572B70AD9CF2}"/>
              </a:ext>
            </a:extLst>
          </p:cNvPr>
          <p:cNvSpPr/>
          <p:nvPr/>
        </p:nvSpPr>
        <p:spPr>
          <a:xfrm rot="5400000">
            <a:off x="7182499" y="3905173"/>
            <a:ext cx="367715" cy="90838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D6730A9-4EB1-FB43-B440-B1642D1B3BAC}"/>
              </a:ext>
            </a:extLst>
          </p:cNvPr>
          <p:cNvPicPr>
            <a:picLocks noChangeAspect="1"/>
          </p:cNvPicPr>
          <p:nvPr/>
        </p:nvPicPr>
        <p:blipFill>
          <a:blip r:embed="rId4"/>
          <a:stretch>
            <a:fillRect/>
          </a:stretch>
        </p:blipFill>
        <p:spPr>
          <a:xfrm>
            <a:off x="6813907" y="4667575"/>
            <a:ext cx="1104900" cy="514350"/>
          </a:xfrm>
          <a:prstGeom prst="rect">
            <a:avLst/>
          </a:prstGeom>
        </p:spPr>
      </p:pic>
      <p:sp>
        <p:nvSpPr>
          <p:cNvPr id="10" name="Right Brace 9">
            <a:extLst>
              <a:ext uri="{FF2B5EF4-FFF2-40B4-BE49-F238E27FC236}">
                <a16:creationId xmlns:a16="http://schemas.microsoft.com/office/drawing/2014/main" id="{D88962D3-8519-E940-98E5-11C143088158}"/>
              </a:ext>
            </a:extLst>
          </p:cNvPr>
          <p:cNvSpPr/>
          <p:nvPr/>
        </p:nvSpPr>
        <p:spPr>
          <a:xfrm rot="16200000" flipH="1" flipV="1">
            <a:off x="7232999" y="5173293"/>
            <a:ext cx="266717" cy="45774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6861F6E-F5CA-B64F-B706-DA4D293725FA}"/>
              </a:ext>
            </a:extLst>
          </p:cNvPr>
          <p:cNvPicPr>
            <a:picLocks noChangeAspect="1"/>
          </p:cNvPicPr>
          <p:nvPr/>
        </p:nvPicPr>
        <p:blipFill>
          <a:blip r:embed="rId5"/>
          <a:stretch>
            <a:fillRect/>
          </a:stretch>
        </p:blipFill>
        <p:spPr>
          <a:xfrm>
            <a:off x="6075721" y="5657269"/>
            <a:ext cx="2581275" cy="409575"/>
          </a:xfrm>
          <a:prstGeom prst="rect">
            <a:avLst/>
          </a:prstGeom>
        </p:spPr>
      </p:pic>
      <p:pic>
        <p:nvPicPr>
          <p:cNvPr id="2" name="Picture 1">
            <a:extLst>
              <a:ext uri="{FF2B5EF4-FFF2-40B4-BE49-F238E27FC236}">
                <a16:creationId xmlns:a16="http://schemas.microsoft.com/office/drawing/2014/main" id="{F1776630-0526-4C5B-9467-849D65A338B6}"/>
              </a:ext>
            </a:extLst>
          </p:cNvPr>
          <p:cNvPicPr>
            <a:picLocks noChangeAspect="1"/>
          </p:cNvPicPr>
          <p:nvPr/>
        </p:nvPicPr>
        <p:blipFill>
          <a:blip r:embed="rId6"/>
          <a:stretch>
            <a:fillRect/>
          </a:stretch>
        </p:blipFill>
        <p:spPr>
          <a:xfrm>
            <a:off x="6612446" y="667481"/>
            <a:ext cx="1790700" cy="1981200"/>
          </a:xfrm>
          <a:prstGeom prst="rect">
            <a:avLst/>
          </a:prstGeom>
        </p:spPr>
      </p:pic>
    </p:spTree>
    <p:extLst>
      <p:ext uri="{BB962C8B-B14F-4D97-AF65-F5344CB8AC3E}">
        <p14:creationId xmlns:p14="http://schemas.microsoft.com/office/powerpoint/2010/main" val="1894079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Annotation</a:t>
            </a:r>
          </a:p>
        </p:txBody>
      </p:sp>
      <p:pic>
        <p:nvPicPr>
          <p:cNvPr id="3" name="Picture 2">
            <a:extLst>
              <a:ext uri="{FF2B5EF4-FFF2-40B4-BE49-F238E27FC236}">
                <a16:creationId xmlns:a16="http://schemas.microsoft.com/office/drawing/2014/main" id="{C07D9768-71B7-F047-A4F9-EFDD83B397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445" y="2748441"/>
            <a:ext cx="1922529" cy="1280160"/>
          </a:xfrm>
          <a:prstGeom prst="rect">
            <a:avLst/>
          </a:prstGeom>
        </p:spPr>
      </p:pic>
      <p:pic>
        <p:nvPicPr>
          <p:cNvPr id="6" name="Picture 5">
            <a:extLst>
              <a:ext uri="{FF2B5EF4-FFF2-40B4-BE49-F238E27FC236}">
                <a16:creationId xmlns:a16="http://schemas.microsoft.com/office/drawing/2014/main" id="{F4F4B2E4-9BE9-1D40-910F-4CE9D387BB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5725" y="726913"/>
            <a:ext cx="1789470" cy="1280160"/>
          </a:xfrm>
          <a:prstGeom prst="rect">
            <a:avLst/>
          </a:prstGeom>
          <a:ln>
            <a:solidFill>
              <a:schemeClr val="tx1"/>
            </a:solidFill>
          </a:ln>
        </p:spPr>
      </p:pic>
      <p:pic>
        <p:nvPicPr>
          <p:cNvPr id="7" name="Picture 6">
            <a:extLst>
              <a:ext uri="{FF2B5EF4-FFF2-40B4-BE49-F238E27FC236}">
                <a16:creationId xmlns:a16="http://schemas.microsoft.com/office/drawing/2014/main" id="{9588F6E2-17FB-D04F-9274-BCB3C42504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0477" y="726914"/>
            <a:ext cx="1789470" cy="1280160"/>
          </a:xfrm>
          <a:prstGeom prst="rect">
            <a:avLst/>
          </a:prstGeom>
          <a:ln>
            <a:solidFill>
              <a:schemeClr val="tx1"/>
            </a:solidFill>
          </a:ln>
        </p:spPr>
      </p:pic>
      <p:pic>
        <p:nvPicPr>
          <p:cNvPr id="8" name="Picture 7">
            <a:extLst>
              <a:ext uri="{FF2B5EF4-FFF2-40B4-BE49-F238E27FC236}">
                <a16:creationId xmlns:a16="http://schemas.microsoft.com/office/drawing/2014/main" id="{FF817223-E3E4-0642-A173-87E24D317A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9947" y="718810"/>
            <a:ext cx="1789470" cy="1288263"/>
          </a:xfrm>
          <a:prstGeom prst="rect">
            <a:avLst/>
          </a:prstGeom>
          <a:ln>
            <a:solidFill>
              <a:schemeClr val="tx1"/>
            </a:solidFill>
          </a:ln>
        </p:spPr>
      </p:pic>
      <p:sp>
        <p:nvSpPr>
          <p:cNvPr id="13" name="TextBox 12">
            <a:extLst>
              <a:ext uri="{FF2B5EF4-FFF2-40B4-BE49-F238E27FC236}">
                <a16:creationId xmlns:a16="http://schemas.microsoft.com/office/drawing/2014/main" id="{9CD545D8-D411-4E44-83A2-CFBA104595FB}"/>
              </a:ext>
            </a:extLst>
          </p:cNvPr>
          <p:cNvSpPr txBox="1"/>
          <p:nvPr/>
        </p:nvSpPr>
        <p:spPr>
          <a:xfrm>
            <a:off x="3768476" y="447512"/>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Rectangle Tool</a:t>
            </a:r>
          </a:p>
        </p:txBody>
      </p:sp>
      <p:sp>
        <p:nvSpPr>
          <p:cNvPr id="14" name="TextBox 13">
            <a:extLst>
              <a:ext uri="{FF2B5EF4-FFF2-40B4-BE49-F238E27FC236}">
                <a16:creationId xmlns:a16="http://schemas.microsoft.com/office/drawing/2014/main" id="{AB72B555-D728-FB45-892B-6A4DFC124A8B}"/>
              </a:ext>
            </a:extLst>
          </p:cNvPr>
          <p:cNvSpPr txBox="1"/>
          <p:nvPr/>
        </p:nvSpPr>
        <p:spPr>
          <a:xfrm>
            <a:off x="5557946" y="439368"/>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Elliptical  Tool</a:t>
            </a:r>
          </a:p>
        </p:txBody>
      </p:sp>
      <p:sp>
        <p:nvSpPr>
          <p:cNvPr id="15" name="TextBox 14">
            <a:extLst>
              <a:ext uri="{FF2B5EF4-FFF2-40B4-BE49-F238E27FC236}">
                <a16:creationId xmlns:a16="http://schemas.microsoft.com/office/drawing/2014/main" id="{F39C9B8E-A218-1141-A0BB-C6479C7964D7}"/>
              </a:ext>
            </a:extLst>
          </p:cNvPr>
          <p:cNvSpPr txBox="1"/>
          <p:nvPr/>
        </p:nvSpPr>
        <p:spPr>
          <a:xfrm>
            <a:off x="7333681" y="449096"/>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Pen Tool</a:t>
            </a:r>
          </a:p>
        </p:txBody>
      </p:sp>
      <p:pic>
        <p:nvPicPr>
          <p:cNvPr id="17" name="Picture 16">
            <a:extLst>
              <a:ext uri="{FF2B5EF4-FFF2-40B4-BE49-F238E27FC236}">
                <a16:creationId xmlns:a16="http://schemas.microsoft.com/office/drawing/2014/main" id="{D68D1E7A-D080-544E-8DE3-A7CB9C2548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0460" y="2534180"/>
            <a:ext cx="3475248" cy="1363878"/>
          </a:xfrm>
          <a:prstGeom prst="rect">
            <a:avLst/>
          </a:prstGeom>
        </p:spPr>
      </p:pic>
      <p:pic>
        <p:nvPicPr>
          <p:cNvPr id="18" name="Picture 17">
            <a:extLst>
              <a:ext uri="{FF2B5EF4-FFF2-40B4-BE49-F238E27FC236}">
                <a16:creationId xmlns:a16="http://schemas.microsoft.com/office/drawing/2014/main" id="{C52DDCD1-141A-2C47-A04D-38722F41151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0233" y="4673140"/>
            <a:ext cx="1926650" cy="1280160"/>
          </a:xfrm>
          <a:prstGeom prst="rect">
            <a:avLst/>
          </a:prstGeom>
          <a:ln>
            <a:solidFill>
              <a:schemeClr val="tx1"/>
            </a:solidFill>
          </a:ln>
        </p:spPr>
      </p:pic>
      <p:pic>
        <p:nvPicPr>
          <p:cNvPr id="19" name="Picture 18">
            <a:extLst>
              <a:ext uri="{FF2B5EF4-FFF2-40B4-BE49-F238E27FC236}">
                <a16:creationId xmlns:a16="http://schemas.microsoft.com/office/drawing/2014/main" id="{40384618-3E57-834B-BD5F-27C25641812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86883" y="4670167"/>
            <a:ext cx="1830863" cy="1280160"/>
          </a:xfrm>
          <a:prstGeom prst="rect">
            <a:avLst/>
          </a:prstGeom>
          <a:ln>
            <a:solidFill>
              <a:schemeClr val="tx1"/>
            </a:solidFill>
          </a:ln>
        </p:spPr>
      </p:pic>
      <p:pic>
        <p:nvPicPr>
          <p:cNvPr id="20" name="Picture 19">
            <a:extLst>
              <a:ext uri="{FF2B5EF4-FFF2-40B4-BE49-F238E27FC236}">
                <a16:creationId xmlns:a16="http://schemas.microsoft.com/office/drawing/2014/main" id="{07E3CEC1-D42C-4041-A6B7-753154159F9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17746" y="4670167"/>
            <a:ext cx="1718619" cy="1280160"/>
          </a:xfrm>
          <a:prstGeom prst="rect">
            <a:avLst/>
          </a:prstGeom>
          <a:ln>
            <a:solidFill>
              <a:schemeClr val="tx1"/>
            </a:solidFill>
          </a:ln>
        </p:spPr>
      </p:pic>
      <p:sp>
        <p:nvSpPr>
          <p:cNvPr id="26" name="TextBox 25">
            <a:extLst>
              <a:ext uri="{FF2B5EF4-FFF2-40B4-BE49-F238E27FC236}">
                <a16:creationId xmlns:a16="http://schemas.microsoft.com/office/drawing/2014/main" id="{CCFDA810-A653-1140-969D-E111876E0C2C}"/>
              </a:ext>
            </a:extLst>
          </p:cNvPr>
          <p:cNvSpPr txBox="1"/>
          <p:nvPr/>
        </p:nvSpPr>
        <p:spPr>
          <a:xfrm>
            <a:off x="199105" y="822628"/>
            <a:ext cx="3355258" cy="923330"/>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800100" lvl="1" indent="-342900"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Region of the annotation is selected using the rectangle, ellipsis and pen tool. </a:t>
            </a:r>
          </a:p>
        </p:txBody>
      </p:sp>
      <p:sp>
        <p:nvSpPr>
          <p:cNvPr id="27" name="TextBox 26">
            <a:extLst>
              <a:ext uri="{FF2B5EF4-FFF2-40B4-BE49-F238E27FC236}">
                <a16:creationId xmlns:a16="http://schemas.microsoft.com/office/drawing/2014/main" id="{CF1CDB07-D582-C546-846E-02D4E2AA1990}"/>
              </a:ext>
            </a:extLst>
          </p:cNvPr>
          <p:cNvSpPr txBox="1"/>
          <p:nvPr/>
        </p:nvSpPr>
        <p:spPr>
          <a:xfrm>
            <a:off x="5928852" y="4439265"/>
            <a:ext cx="3029168" cy="2123767"/>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800100" lvl="1" indent="-342900"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An annotation is created by a pathologist by describing the event</a:t>
            </a:r>
            <a:br>
              <a:rPr lang="en-US" dirty="0"/>
            </a:br>
            <a:r>
              <a:rPr lang="en-US" dirty="0"/>
              <a:t>(e.g., the type of cancer).</a:t>
            </a:r>
          </a:p>
          <a:p>
            <a:r>
              <a:rPr lang="en-US" dirty="0"/>
              <a:t>We are early in the process of developing annotation standards.</a:t>
            </a:r>
          </a:p>
        </p:txBody>
      </p:sp>
      <p:cxnSp>
        <p:nvCxnSpPr>
          <p:cNvPr id="46" name="Straight Arrow Connector 45">
            <a:extLst>
              <a:ext uri="{FF2B5EF4-FFF2-40B4-BE49-F238E27FC236}">
                <a16:creationId xmlns:a16="http://schemas.microsoft.com/office/drawing/2014/main" id="{61AA3564-BF22-4B12-AD88-74E6B3F902E1}"/>
              </a:ext>
            </a:extLst>
          </p:cNvPr>
          <p:cNvCxnSpPr>
            <a:cxnSpLocks/>
          </p:cNvCxnSpPr>
          <p:nvPr/>
        </p:nvCxnSpPr>
        <p:spPr>
          <a:xfrm flipV="1">
            <a:off x="2452702" y="1963901"/>
            <a:ext cx="1253478" cy="1266984"/>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DB64FC7-3EE4-42E0-B56B-1DD55A78DC5E}"/>
              </a:ext>
            </a:extLst>
          </p:cNvPr>
          <p:cNvCxnSpPr>
            <a:stCxn id="7" idx="2"/>
            <a:endCxn id="17" idx="0"/>
          </p:cNvCxnSpPr>
          <p:nvPr/>
        </p:nvCxnSpPr>
        <p:spPr>
          <a:xfrm>
            <a:off x="6425212" y="2007074"/>
            <a:ext cx="2872" cy="527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Connector: Elbow 53">
            <a:extLst>
              <a:ext uri="{FF2B5EF4-FFF2-40B4-BE49-F238E27FC236}">
                <a16:creationId xmlns:a16="http://schemas.microsoft.com/office/drawing/2014/main" id="{485B7ADE-A3E7-4A82-A33E-ACB748921F46}"/>
              </a:ext>
            </a:extLst>
          </p:cNvPr>
          <p:cNvCxnSpPr>
            <a:cxnSpLocks/>
            <a:stCxn id="17" idx="1"/>
            <a:endCxn id="19" idx="0"/>
          </p:cNvCxnSpPr>
          <p:nvPr/>
        </p:nvCxnSpPr>
        <p:spPr>
          <a:xfrm rot="10800000" flipV="1">
            <a:off x="3102316" y="3216119"/>
            <a:ext cx="1588145" cy="1454048"/>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03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3FFA449-4ED4-4EBC-A036-FEF7ADD21FA7}"/>
              </a:ext>
            </a:extLst>
          </p:cNvPr>
          <p:cNvGraphicFramePr>
            <a:graphicFrameLocks noGrp="1"/>
          </p:cNvGraphicFramePr>
          <p:nvPr>
            <p:extLst>
              <p:ext uri="{D42A27DB-BD31-4B8C-83A1-F6EECF244321}">
                <p14:modId xmlns:p14="http://schemas.microsoft.com/office/powerpoint/2010/main" val="4196668811"/>
              </p:ext>
            </p:extLst>
          </p:nvPr>
        </p:nvGraphicFramePr>
        <p:xfrm>
          <a:off x="228600" y="662071"/>
          <a:ext cx="8551688" cy="5803923"/>
        </p:xfrm>
        <a:graphic>
          <a:graphicData uri="http://schemas.openxmlformats.org/drawingml/2006/table">
            <a:tbl>
              <a:tblPr firstRow="1" bandRow="1">
                <a:tableStyleId>{284E427A-3D55-4303-BF80-6455036E1DE7}</a:tableStyleId>
              </a:tblPr>
              <a:tblGrid>
                <a:gridCol w="803839">
                  <a:extLst>
                    <a:ext uri="{9D8B030D-6E8A-4147-A177-3AD203B41FA5}">
                      <a16:colId xmlns:a16="http://schemas.microsoft.com/office/drawing/2014/main" val="324372470"/>
                    </a:ext>
                  </a:extLst>
                </a:gridCol>
                <a:gridCol w="1452665">
                  <a:extLst>
                    <a:ext uri="{9D8B030D-6E8A-4147-A177-3AD203B41FA5}">
                      <a16:colId xmlns:a16="http://schemas.microsoft.com/office/drawing/2014/main" val="1266035524"/>
                    </a:ext>
                  </a:extLst>
                </a:gridCol>
                <a:gridCol w="6295184">
                  <a:extLst>
                    <a:ext uri="{9D8B030D-6E8A-4147-A177-3AD203B41FA5}">
                      <a16:colId xmlns:a16="http://schemas.microsoft.com/office/drawing/2014/main" val="2312974329"/>
                    </a:ext>
                  </a:extLst>
                </a:gridCol>
              </a:tblGrid>
              <a:tr h="408963">
                <a:tc>
                  <a:txBody>
                    <a:bodyPr/>
                    <a:lstStyle/>
                    <a:p>
                      <a:r>
                        <a:rPr lang="en-US" sz="1100" b="1" dirty="0">
                          <a:latin typeface="Arial" panose="020B0604020202020204" pitchFamily="34" charset="0"/>
                          <a:cs typeface="Arial" panose="020B0604020202020204" pitchFamily="34" charset="0"/>
                        </a:rPr>
                        <a:t>Button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latin typeface="Arial" panose="020B0604020202020204" pitchFamily="34" charset="0"/>
                          <a:cs typeface="Arial" panose="020B0604020202020204" pitchFamily="34" charset="0"/>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latin typeface="Arial" panose="020B0604020202020204" pitchFamily="34" charset="0"/>
                          <a:cs typeface="Arial" panose="020B0604020202020204" pitchFamily="34" charset="0"/>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728812"/>
                  </a:ext>
                </a:extLst>
              </a:tr>
              <a:tr h="487818">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Pen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Click and drag to draw a free-form shape to indicate an area of interest or to enclose an area to </a:t>
                      </a:r>
                      <a:r>
                        <a:rPr lang="en-GB" sz="1400" b="1" dirty="0" err="1">
                          <a:latin typeface="Arial" panose="020B0604020202020204" pitchFamily="34" charset="0"/>
                          <a:cs typeface="Arial" panose="020B0604020202020204" pitchFamily="34" charset="0"/>
                        </a:rPr>
                        <a:t>analyze</a:t>
                      </a:r>
                      <a:r>
                        <a:rPr lang="en-GB" sz="1400" b="1" dirty="0">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3125346"/>
                  </a:ext>
                </a:extLst>
              </a:tr>
              <a:tr h="487818">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Negative Pen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Click and drag to draw a free-form shape around an area you want to exclude from analysis. </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6063862"/>
                  </a:ext>
                </a:extLst>
              </a:tr>
              <a:tr h="487818">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Ruler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Click and drag to measure an object on the </a:t>
                      </a:r>
                      <a:r>
                        <a:rPr lang="en-GB" sz="1400" b="1" dirty="0" err="1">
                          <a:latin typeface="Arial" panose="020B0604020202020204" pitchFamily="34" charset="0"/>
                          <a:cs typeface="Arial" panose="020B0604020202020204" pitchFamily="34" charset="0"/>
                        </a:rPr>
                        <a:t>eSlide</a:t>
                      </a:r>
                      <a:r>
                        <a:rPr lang="en-GB" sz="1400" b="1" dirty="0">
                          <a:latin typeface="Arial" panose="020B0604020202020204" pitchFamily="34" charset="0"/>
                          <a:cs typeface="Arial" panose="020B0604020202020204" pitchFamily="34" charset="0"/>
                        </a:rPr>
                        <a:t>.</a:t>
                      </a:r>
                    </a:p>
                    <a:p>
                      <a:r>
                        <a:rPr lang="en-GB" sz="1400" b="1" dirty="0">
                          <a:latin typeface="Arial" panose="020B0604020202020204" pitchFamily="34" charset="0"/>
                          <a:cs typeface="Arial" panose="020B0604020202020204" pitchFamily="34" charset="0"/>
                        </a:rPr>
                        <a:t>The unit of measure adjusts to the current resolution.</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6214405"/>
                  </a:ext>
                </a:extLst>
              </a:tr>
              <a:tr h="487818">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1400" b="1" dirty="0">
                          <a:latin typeface="Arial" panose="020B0604020202020204" pitchFamily="34" charset="0"/>
                          <a:cs typeface="Arial" panose="020B0604020202020204" pitchFamily="34" charset="0"/>
                        </a:rPr>
                        <a:t>Rectangle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Click and drag to draw a rectangle. To draw a square, press and hold the Shift key as you draw.</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0569926"/>
                  </a:ext>
                </a:extLst>
              </a:tr>
              <a:tr h="487818">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pPr>
                      <a:r>
                        <a:rPr lang="en-US" sz="1400" b="1" dirty="0">
                          <a:latin typeface="Arial" panose="020B0604020202020204" pitchFamily="34" charset="0"/>
                          <a:cs typeface="Arial" panose="020B0604020202020204" pitchFamily="34" charset="0"/>
                        </a:rPr>
                        <a:t>Ellipsis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Click and drag to draw an ellipsis. To draw a circle, press and hold the Shift key as you draw.</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4428452"/>
                  </a:ext>
                </a:extLst>
              </a:tr>
              <a:tr h="286952">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Arrow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Click and drag to draw an arrow.</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3941778"/>
                  </a:ext>
                </a:extLst>
              </a:tr>
              <a:tr h="487818">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Counter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Click to mark the </a:t>
                      </a:r>
                      <a:r>
                        <a:rPr lang="en-GB" sz="1400" b="1" dirty="0" err="1">
                          <a:latin typeface="Arial" panose="020B0604020202020204" pitchFamily="34" charset="0"/>
                          <a:cs typeface="Arial" panose="020B0604020202020204" pitchFamily="34" charset="0"/>
                        </a:rPr>
                        <a:t>eSlide</a:t>
                      </a:r>
                      <a:r>
                        <a:rPr lang="en-GB" sz="1400" b="1" dirty="0">
                          <a:latin typeface="Arial" panose="020B0604020202020204" pitchFamily="34" charset="0"/>
                          <a:cs typeface="Arial" panose="020B0604020202020204" pitchFamily="34" charset="0"/>
                        </a:rPr>
                        <a:t> image with a numbered annotation. Counters are numbered automatically in the order they were placed.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2569671"/>
                  </a:ext>
                </a:extLst>
              </a:tr>
              <a:tr h="688684">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Report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Click the area of the image to include in a report. You can only create one report image per report. To draw an area of a fixed size, press the Ctrl key while you draw.</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802400"/>
                  </a:ext>
                </a:extLst>
              </a:tr>
              <a:tr h="487818">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Distance Measurements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Enables you to measure the distance (in microns) between two free-hand line annotations.</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9649302"/>
                  </a:ext>
                </a:extLst>
              </a:tr>
              <a:tr h="688684">
                <a:tc>
                  <a:txBody>
                    <a:bodyPr/>
                    <a:lstStyle/>
                    <a:p>
                      <a:endParaRPr lang="en-US" sz="11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Copy/Paste Annotations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latin typeface="Arial" panose="020B0604020202020204" pitchFamily="34" charset="0"/>
                          <a:cs typeface="Arial" panose="020B0604020202020204" pitchFamily="34" charset="0"/>
                        </a:rPr>
                        <a:t>Select the annotation you want to copy, and click the Copy Annotations button. Click the Paste Annotations button, and then click to place the annotation in the </a:t>
                      </a:r>
                      <a:r>
                        <a:rPr lang="en-GB" sz="1400" b="1" dirty="0" err="1">
                          <a:latin typeface="Arial" panose="020B0604020202020204" pitchFamily="34" charset="0"/>
                          <a:cs typeface="Arial" panose="020B0604020202020204" pitchFamily="34" charset="0"/>
                        </a:rPr>
                        <a:t>eSlide</a:t>
                      </a:r>
                      <a:r>
                        <a:rPr lang="en-GB" sz="1400" b="1" dirty="0">
                          <a:latin typeface="Arial" panose="020B0604020202020204" pitchFamily="34" charset="0"/>
                          <a:cs typeface="Arial" panose="020B0604020202020204" pitchFamily="34" charset="0"/>
                        </a:rPr>
                        <a:t> image.</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035088"/>
                  </a:ext>
                </a:extLst>
              </a:tr>
            </a:tbl>
          </a:graphicData>
        </a:graphic>
      </p:graphicFrame>
      <p:pic>
        <p:nvPicPr>
          <p:cNvPr id="7" name="Picture 6">
            <a:extLst>
              <a:ext uri="{FF2B5EF4-FFF2-40B4-BE49-F238E27FC236}">
                <a16:creationId xmlns:a16="http://schemas.microsoft.com/office/drawing/2014/main" id="{53C541ED-2212-42DB-8B6D-CD62E3DC93F3}"/>
              </a:ext>
            </a:extLst>
          </p:cNvPr>
          <p:cNvPicPr>
            <a:picLocks noChangeAspect="1"/>
          </p:cNvPicPr>
          <p:nvPr/>
        </p:nvPicPr>
        <p:blipFill>
          <a:blip r:embed="rId2"/>
          <a:stretch>
            <a:fillRect/>
          </a:stretch>
        </p:blipFill>
        <p:spPr>
          <a:xfrm>
            <a:off x="417822" y="1150372"/>
            <a:ext cx="422836" cy="359625"/>
          </a:xfrm>
          <a:prstGeom prst="rect">
            <a:avLst/>
          </a:prstGeom>
        </p:spPr>
      </p:pic>
      <p:pic>
        <p:nvPicPr>
          <p:cNvPr id="8" name="Picture 7">
            <a:extLst>
              <a:ext uri="{FF2B5EF4-FFF2-40B4-BE49-F238E27FC236}">
                <a16:creationId xmlns:a16="http://schemas.microsoft.com/office/drawing/2014/main" id="{1742514A-55BD-4677-BC00-33DE5DFC68CF}"/>
              </a:ext>
            </a:extLst>
          </p:cNvPr>
          <p:cNvPicPr>
            <a:picLocks noChangeAspect="1"/>
          </p:cNvPicPr>
          <p:nvPr/>
        </p:nvPicPr>
        <p:blipFill>
          <a:blip r:embed="rId3"/>
          <a:stretch>
            <a:fillRect/>
          </a:stretch>
        </p:blipFill>
        <p:spPr>
          <a:xfrm>
            <a:off x="435774" y="1662837"/>
            <a:ext cx="382145" cy="357690"/>
          </a:xfrm>
          <a:prstGeom prst="rect">
            <a:avLst/>
          </a:prstGeom>
        </p:spPr>
      </p:pic>
      <p:pic>
        <p:nvPicPr>
          <p:cNvPr id="9" name="Picture 8">
            <a:extLst>
              <a:ext uri="{FF2B5EF4-FFF2-40B4-BE49-F238E27FC236}">
                <a16:creationId xmlns:a16="http://schemas.microsoft.com/office/drawing/2014/main" id="{105546AF-0ABD-4053-B9AE-74302DAD04B4}"/>
              </a:ext>
            </a:extLst>
          </p:cNvPr>
          <p:cNvPicPr>
            <a:picLocks noChangeAspect="1"/>
          </p:cNvPicPr>
          <p:nvPr/>
        </p:nvPicPr>
        <p:blipFill>
          <a:blip r:embed="rId4"/>
          <a:stretch>
            <a:fillRect/>
          </a:stretch>
        </p:blipFill>
        <p:spPr>
          <a:xfrm>
            <a:off x="403074" y="2187408"/>
            <a:ext cx="449215" cy="349312"/>
          </a:xfrm>
          <a:prstGeom prst="rect">
            <a:avLst/>
          </a:prstGeom>
        </p:spPr>
      </p:pic>
      <p:pic>
        <p:nvPicPr>
          <p:cNvPr id="10" name="Picture 9">
            <a:extLst>
              <a:ext uri="{FF2B5EF4-FFF2-40B4-BE49-F238E27FC236}">
                <a16:creationId xmlns:a16="http://schemas.microsoft.com/office/drawing/2014/main" id="{9C9940E6-6ACE-4ACF-96F8-138667B69700}"/>
              </a:ext>
            </a:extLst>
          </p:cNvPr>
          <p:cNvPicPr>
            <a:picLocks noChangeAspect="1"/>
          </p:cNvPicPr>
          <p:nvPr/>
        </p:nvPicPr>
        <p:blipFill>
          <a:blip r:embed="rId5"/>
          <a:stretch>
            <a:fillRect/>
          </a:stretch>
        </p:blipFill>
        <p:spPr>
          <a:xfrm>
            <a:off x="359272" y="2687805"/>
            <a:ext cx="504783" cy="379860"/>
          </a:xfrm>
          <a:prstGeom prst="rect">
            <a:avLst/>
          </a:prstGeom>
        </p:spPr>
      </p:pic>
      <p:pic>
        <p:nvPicPr>
          <p:cNvPr id="11" name="Picture 10">
            <a:extLst>
              <a:ext uri="{FF2B5EF4-FFF2-40B4-BE49-F238E27FC236}">
                <a16:creationId xmlns:a16="http://schemas.microsoft.com/office/drawing/2014/main" id="{72006B53-7D20-4938-AEF9-24E1A3276E86}"/>
              </a:ext>
            </a:extLst>
          </p:cNvPr>
          <p:cNvPicPr>
            <a:picLocks noChangeAspect="1"/>
          </p:cNvPicPr>
          <p:nvPr/>
        </p:nvPicPr>
        <p:blipFill>
          <a:blip r:embed="rId6"/>
          <a:stretch>
            <a:fillRect/>
          </a:stretch>
        </p:blipFill>
        <p:spPr>
          <a:xfrm>
            <a:off x="379327" y="3223424"/>
            <a:ext cx="461331" cy="347161"/>
          </a:xfrm>
          <a:prstGeom prst="rect">
            <a:avLst/>
          </a:prstGeom>
        </p:spPr>
      </p:pic>
      <p:pic>
        <p:nvPicPr>
          <p:cNvPr id="13" name="Picture 12">
            <a:extLst>
              <a:ext uri="{FF2B5EF4-FFF2-40B4-BE49-F238E27FC236}">
                <a16:creationId xmlns:a16="http://schemas.microsoft.com/office/drawing/2014/main" id="{E232A866-B056-4709-A37F-DC1441752BF1}"/>
              </a:ext>
            </a:extLst>
          </p:cNvPr>
          <p:cNvPicPr>
            <a:picLocks noChangeAspect="1"/>
          </p:cNvPicPr>
          <p:nvPr/>
        </p:nvPicPr>
        <p:blipFill>
          <a:blip r:embed="rId7"/>
          <a:stretch>
            <a:fillRect/>
          </a:stretch>
        </p:blipFill>
        <p:spPr>
          <a:xfrm>
            <a:off x="398859" y="4026310"/>
            <a:ext cx="406821" cy="383075"/>
          </a:xfrm>
          <a:prstGeom prst="rect">
            <a:avLst/>
          </a:prstGeom>
        </p:spPr>
      </p:pic>
      <p:pic>
        <p:nvPicPr>
          <p:cNvPr id="14" name="Picture 13">
            <a:extLst>
              <a:ext uri="{FF2B5EF4-FFF2-40B4-BE49-F238E27FC236}">
                <a16:creationId xmlns:a16="http://schemas.microsoft.com/office/drawing/2014/main" id="{40C8D8BD-6BE2-4ED6-A192-6F8135BCC860}"/>
              </a:ext>
            </a:extLst>
          </p:cNvPr>
          <p:cNvPicPr>
            <a:picLocks noChangeAspect="1"/>
          </p:cNvPicPr>
          <p:nvPr/>
        </p:nvPicPr>
        <p:blipFill>
          <a:blip r:embed="rId8"/>
          <a:stretch>
            <a:fillRect/>
          </a:stretch>
        </p:blipFill>
        <p:spPr>
          <a:xfrm>
            <a:off x="357607" y="4576521"/>
            <a:ext cx="497799" cy="522575"/>
          </a:xfrm>
          <a:prstGeom prst="rect">
            <a:avLst/>
          </a:prstGeom>
        </p:spPr>
      </p:pic>
      <p:pic>
        <p:nvPicPr>
          <p:cNvPr id="15" name="Picture 14">
            <a:extLst>
              <a:ext uri="{FF2B5EF4-FFF2-40B4-BE49-F238E27FC236}">
                <a16:creationId xmlns:a16="http://schemas.microsoft.com/office/drawing/2014/main" id="{E8FBFFF0-8EC8-4F9B-BC39-CE73822DED31}"/>
              </a:ext>
            </a:extLst>
          </p:cNvPr>
          <p:cNvPicPr>
            <a:picLocks noChangeAspect="1"/>
          </p:cNvPicPr>
          <p:nvPr/>
        </p:nvPicPr>
        <p:blipFill>
          <a:blip r:embed="rId9"/>
          <a:stretch>
            <a:fillRect/>
          </a:stretch>
        </p:blipFill>
        <p:spPr>
          <a:xfrm>
            <a:off x="397620" y="5278993"/>
            <a:ext cx="398792" cy="401986"/>
          </a:xfrm>
          <a:prstGeom prst="rect">
            <a:avLst/>
          </a:prstGeom>
        </p:spPr>
      </p:pic>
      <p:pic>
        <p:nvPicPr>
          <p:cNvPr id="16" name="Picture 15">
            <a:extLst>
              <a:ext uri="{FF2B5EF4-FFF2-40B4-BE49-F238E27FC236}">
                <a16:creationId xmlns:a16="http://schemas.microsoft.com/office/drawing/2014/main" id="{ADF05F70-F5CD-4B9E-A1A2-4D74BC5009B6}"/>
              </a:ext>
            </a:extLst>
          </p:cNvPr>
          <p:cNvPicPr>
            <a:picLocks noChangeAspect="1"/>
          </p:cNvPicPr>
          <p:nvPr/>
        </p:nvPicPr>
        <p:blipFill>
          <a:blip r:embed="rId10"/>
          <a:stretch>
            <a:fillRect/>
          </a:stretch>
        </p:blipFill>
        <p:spPr>
          <a:xfrm>
            <a:off x="329652" y="5947093"/>
            <a:ext cx="559896" cy="276724"/>
          </a:xfrm>
          <a:prstGeom prst="rect">
            <a:avLst/>
          </a:prstGeom>
        </p:spPr>
      </p:pic>
      <p:pic>
        <p:nvPicPr>
          <p:cNvPr id="22" name="Picture 21">
            <a:extLst>
              <a:ext uri="{FF2B5EF4-FFF2-40B4-BE49-F238E27FC236}">
                <a16:creationId xmlns:a16="http://schemas.microsoft.com/office/drawing/2014/main" id="{9FE9B91C-6544-4B1A-919C-3644E97ACFA2}"/>
              </a:ext>
            </a:extLst>
          </p:cNvPr>
          <p:cNvPicPr>
            <a:picLocks noChangeAspect="1"/>
          </p:cNvPicPr>
          <p:nvPr/>
        </p:nvPicPr>
        <p:blipFill>
          <a:blip r:embed="rId11"/>
          <a:stretch>
            <a:fillRect/>
          </a:stretch>
        </p:blipFill>
        <p:spPr>
          <a:xfrm>
            <a:off x="503531" y="3719915"/>
            <a:ext cx="212137" cy="183907"/>
          </a:xfrm>
          <a:prstGeom prst="rect">
            <a:avLst/>
          </a:prstGeom>
        </p:spPr>
      </p:pic>
      <p:sp>
        <p:nvSpPr>
          <p:cNvPr id="24"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Annotation tools</a:t>
            </a:r>
          </a:p>
        </p:txBody>
      </p:sp>
    </p:spTree>
    <p:extLst>
      <p:ext uri="{BB962C8B-B14F-4D97-AF65-F5344CB8AC3E}">
        <p14:creationId xmlns:p14="http://schemas.microsoft.com/office/powerpoint/2010/main" val="2815627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D7EAF8-4D53-4479-BF06-E68145B39CCE}"/>
              </a:ext>
            </a:extLst>
          </p:cNvPr>
          <p:cNvSpPr txBox="1"/>
          <p:nvPr/>
        </p:nvSpPr>
        <p:spPr>
          <a:xfrm>
            <a:off x="228600" y="742728"/>
            <a:ext cx="8695141" cy="1779244"/>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800100" lvl="1" indent="-342900"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To open the annotation window, go to the view menu and select annotations. </a:t>
            </a:r>
          </a:p>
          <a:p>
            <a:pPr marL="349250" lvl="1" indent="-174625"/>
            <a:r>
              <a:rPr lang="en-GB" dirty="0"/>
              <a:t>Layers – lists all layers for the </a:t>
            </a:r>
            <a:r>
              <a:rPr lang="en-GB" dirty="0" err="1"/>
              <a:t>eSlide</a:t>
            </a:r>
            <a:r>
              <a:rPr lang="en-GB" dirty="0"/>
              <a:t>. </a:t>
            </a:r>
          </a:p>
          <a:p>
            <a:pPr marL="349250" lvl="1" indent="-174625"/>
            <a:r>
              <a:rPr lang="en-GB" dirty="0"/>
              <a:t>Layer Attributes – enables you to add and delete attributes for a layer.</a:t>
            </a:r>
          </a:p>
          <a:p>
            <a:pPr marL="349250" lvl="1" indent="-174625"/>
            <a:r>
              <a:rPr lang="en-GB" dirty="0"/>
              <a:t>Layer Regions – enables you to add and delete attributes for an annotation. </a:t>
            </a:r>
          </a:p>
          <a:p>
            <a:pPr marL="349250" lvl="1" indent="-174625"/>
            <a:r>
              <a:rPr lang="en-US" dirty="0"/>
              <a:t>Annotation information is accessible in the layer region.</a:t>
            </a:r>
          </a:p>
          <a:p>
            <a:pPr lvl="1"/>
            <a:endParaRPr lang="en-US" dirty="0"/>
          </a:p>
        </p:txBody>
      </p:sp>
      <p:pic>
        <p:nvPicPr>
          <p:cNvPr id="5" name="Picture 4">
            <a:extLst>
              <a:ext uri="{FF2B5EF4-FFF2-40B4-BE49-F238E27FC236}">
                <a16:creationId xmlns:a16="http://schemas.microsoft.com/office/drawing/2014/main" id="{1303C5E1-F944-4A69-8C05-A548411E6150}"/>
              </a:ext>
            </a:extLst>
          </p:cNvPr>
          <p:cNvPicPr>
            <a:picLocks noChangeAspect="1"/>
          </p:cNvPicPr>
          <p:nvPr/>
        </p:nvPicPr>
        <p:blipFill>
          <a:blip r:embed="rId2"/>
          <a:stretch>
            <a:fillRect/>
          </a:stretch>
        </p:blipFill>
        <p:spPr>
          <a:xfrm>
            <a:off x="228600" y="2772697"/>
            <a:ext cx="8737227" cy="3760838"/>
          </a:xfrm>
          <a:prstGeom prst="rect">
            <a:avLst/>
          </a:prstGeom>
        </p:spPr>
      </p:pic>
      <p:sp>
        <p:nvSpPr>
          <p:cNvPr id="7" name="Rectangle 6">
            <a:extLst>
              <a:ext uri="{FF2B5EF4-FFF2-40B4-BE49-F238E27FC236}">
                <a16:creationId xmlns:a16="http://schemas.microsoft.com/office/drawing/2014/main" id="{EADA4965-8613-486D-9E8C-BCEEEAE31F80}"/>
              </a:ext>
            </a:extLst>
          </p:cNvPr>
          <p:cNvSpPr/>
          <p:nvPr/>
        </p:nvSpPr>
        <p:spPr>
          <a:xfrm>
            <a:off x="5484146" y="3704097"/>
            <a:ext cx="2435738" cy="277968"/>
          </a:xfrm>
          <a:prstGeom prst="rect">
            <a:avLst/>
          </a:prstGeom>
          <a:solidFill>
            <a:schemeClr val="bg1">
              <a:alpha val="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7F327F-D7D5-44B2-9644-C7FF970A59C3}"/>
              </a:ext>
            </a:extLst>
          </p:cNvPr>
          <p:cNvSpPr/>
          <p:nvPr/>
        </p:nvSpPr>
        <p:spPr>
          <a:xfrm>
            <a:off x="7871905" y="3718846"/>
            <a:ext cx="564171" cy="277967"/>
          </a:xfrm>
          <a:prstGeom prst="rect">
            <a:avLst/>
          </a:prstGeom>
          <a:solidFill>
            <a:schemeClr val="bg1">
              <a:alpha val="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24AC3C-4428-4E63-8CF0-B75CE4501656}"/>
              </a:ext>
            </a:extLst>
          </p:cNvPr>
          <p:cNvSpPr/>
          <p:nvPr/>
        </p:nvSpPr>
        <p:spPr>
          <a:xfrm>
            <a:off x="2690350" y="3541866"/>
            <a:ext cx="1439197" cy="410702"/>
          </a:xfrm>
          <a:prstGeom prst="rect">
            <a:avLst/>
          </a:prstGeom>
          <a:solidFill>
            <a:schemeClr val="tx1">
              <a:alpha val="0"/>
            </a:schemeClr>
          </a:solidFill>
          <a:ln cmpd="sng">
            <a:solidFill>
              <a:srgbClr val="00B05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4C718C-C1C4-4968-9C5A-ACEE4173E1AA}"/>
              </a:ext>
            </a:extLst>
          </p:cNvPr>
          <p:cNvSpPr/>
          <p:nvPr/>
        </p:nvSpPr>
        <p:spPr>
          <a:xfrm>
            <a:off x="8450826" y="3704098"/>
            <a:ext cx="464574" cy="307464"/>
          </a:xfrm>
          <a:prstGeom prst="rect">
            <a:avLst/>
          </a:prstGeom>
          <a:solidFill>
            <a:schemeClr val="bg1">
              <a:alpha val="0"/>
            </a:scheme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Annotation View Window</a:t>
            </a:r>
          </a:p>
        </p:txBody>
      </p:sp>
    </p:spTree>
    <p:extLst>
      <p:ext uri="{BB962C8B-B14F-4D97-AF65-F5344CB8AC3E}">
        <p14:creationId xmlns:p14="http://schemas.microsoft.com/office/powerpoint/2010/main" val="750939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Anonymization</a:t>
            </a:r>
          </a:p>
        </p:txBody>
      </p:sp>
      <p:sp>
        <p:nvSpPr>
          <p:cNvPr id="3" name="Content Placeholder 2">
            <a:extLst>
              <a:ext uri="{FF2B5EF4-FFF2-40B4-BE49-F238E27FC236}">
                <a16:creationId xmlns:a16="http://schemas.microsoft.com/office/drawing/2014/main" id="{69EBCD1B-E34E-C64A-A20F-C8ABC48C44CA}"/>
              </a:ext>
            </a:extLst>
          </p:cNvPr>
          <p:cNvSpPr txBox="1">
            <a:spLocks/>
          </p:cNvSpPr>
          <p:nvPr/>
        </p:nvSpPr>
        <p:spPr>
          <a:xfrm>
            <a:off x="228600" y="713231"/>
            <a:ext cx="8686800" cy="1350155"/>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Under the Health Insurance Probability and Accountability Act (HIPAA), patient identity is kept anonymous. </a:t>
            </a:r>
          </a:p>
          <a:p>
            <a:r>
              <a:rPr lang="en-GB" dirty="0"/>
              <a:t>The scanner and slides resides at the hospital. The digital images are also stored on a secure HIPAA network until the data is anonymized.</a:t>
            </a:r>
          </a:p>
        </p:txBody>
      </p:sp>
      <p:grpSp>
        <p:nvGrpSpPr>
          <p:cNvPr id="2" name="Group 1"/>
          <p:cNvGrpSpPr/>
          <p:nvPr/>
        </p:nvGrpSpPr>
        <p:grpSpPr>
          <a:xfrm>
            <a:off x="939432" y="2481697"/>
            <a:ext cx="7358069" cy="3745645"/>
            <a:chOff x="392869" y="1716063"/>
            <a:chExt cx="8391044" cy="4539608"/>
          </a:xfrm>
        </p:grpSpPr>
        <p:pic>
          <p:nvPicPr>
            <p:cNvPr id="4" name="Picture 3">
              <a:extLst>
                <a:ext uri="{FF2B5EF4-FFF2-40B4-BE49-F238E27FC236}">
                  <a16:creationId xmlns:a16="http://schemas.microsoft.com/office/drawing/2014/main" id="{E8D62DBC-852D-A740-9251-75B1A0B26D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7758" y="3318979"/>
              <a:ext cx="1874258" cy="1280160"/>
            </a:xfrm>
            <a:prstGeom prst="rect">
              <a:avLst/>
            </a:prstGeom>
          </p:spPr>
        </p:pic>
        <p:pic>
          <p:nvPicPr>
            <p:cNvPr id="5" name="Picture 4">
              <a:extLst>
                <a:ext uri="{FF2B5EF4-FFF2-40B4-BE49-F238E27FC236}">
                  <a16:creationId xmlns:a16="http://schemas.microsoft.com/office/drawing/2014/main" id="{897DD583-A8BC-3C4D-B5D2-58BD218AF9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2065" y="3326469"/>
              <a:ext cx="1901848" cy="1280160"/>
            </a:xfrm>
            <a:prstGeom prst="rect">
              <a:avLst/>
            </a:prstGeom>
          </p:spPr>
        </p:pic>
        <p:sp>
          <p:nvSpPr>
            <p:cNvPr id="6" name="TextBox 5">
              <a:extLst>
                <a:ext uri="{FF2B5EF4-FFF2-40B4-BE49-F238E27FC236}">
                  <a16:creationId xmlns:a16="http://schemas.microsoft.com/office/drawing/2014/main" id="{BCFDCC67-6DC7-794B-B428-941E73795A67}"/>
                </a:ext>
              </a:extLst>
            </p:cNvPr>
            <p:cNvSpPr txBox="1"/>
            <p:nvPr/>
          </p:nvSpPr>
          <p:spPr>
            <a:xfrm>
              <a:off x="2647124" y="1716063"/>
              <a:ext cx="3657600" cy="44761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b="1" dirty="0">
                  <a:latin typeface="Arial" panose="020B0604020202020204" pitchFamily="34" charset="0"/>
                  <a:cs typeface="Arial" panose="020B0604020202020204" pitchFamily="34" charset="0"/>
                </a:rPr>
                <a:t>Data Anonymization</a:t>
              </a:r>
            </a:p>
          </p:txBody>
        </p:sp>
        <p:pic>
          <p:nvPicPr>
            <p:cNvPr id="7" name="Picture 6">
              <a:extLst>
                <a:ext uri="{FF2B5EF4-FFF2-40B4-BE49-F238E27FC236}">
                  <a16:creationId xmlns:a16="http://schemas.microsoft.com/office/drawing/2014/main" id="{B98307E8-703F-9149-B2E5-C343F7E4EEAD}"/>
                </a:ext>
              </a:extLst>
            </p:cNvPr>
            <p:cNvPicPr>
              <a:picLocks noChangeAspect="1"/>
            </p:cNvPicPr>
            <p:nvPr/>
          </p:nvPicPr>
          <p:blipFill>
            <a:blip r:embed="rId5"/>
            <a:stretch>
              <a:fillRect/>
            </a:stretch>
          </p:blipFill>
          <p:spPr>
            <a:xfrm>
              <a:off x="470604" y="3152633"/>
              <a:ext cx="3679918" cy="1777505"/>
            </a:xfrm>
            <a:prstGeom prst="rect">
              <a:avLst/>
            </a:prstGeom>
          </p:spPr>
        </p:pic>
        <p:cxnSp>
          <p:nvCxnSpPr>
            <p:cNvPr id="8" name="Straight Connector 7">
              <a:extLst>
                <a:ext uri="{FF2B5EF4-FFF2-40B4-BE49-F238E27FC236}">
                  <a16:creationId xmlns:a16="http://schemas.microsoft.com/office/drawing/2014/main" id="{93307D84-C43E-F04D-A8FC-2A09D8F55D33}"/>
                </a:ext>
              </a:extLst>
            </p:cNvPr>
            <p:cNvCxnSpPr>
              <a:cxnSpLocks/>
              <a:stCxn id="6" idx="2"/>
            </p:cNvCxnSpPr>
            <p:nvPr/>
          </p:nvCxnSpPr>
          <p:spPr>
            <a:xfrm>
              <a:off x="4475924" y="2163682"/>
              <a:ext cx="0" cy="155022"/>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234B952-87AC-F840-B96C-54F91FE08335}"/>
                </a:ext>
              </a:extLst>
            </p:cNvPr>
            <p:cNvCxnSpPr>
              <a:cxnSpLocks/>
            </p:cNvCxnSpPr>
            <p:nvPr/>
          </p:nvCxnSpPr>
          <p:spPr>
            <a:xfrm flipH="1">
              <a:off x="2390274" y="2318704"/>
              <a:ext cx="2836308"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8026599-FF6E-3B4B-9B49-B2F8841B9FA4}"/>
                </a:ext>
              </a:extLst>
            </p:cNvPr>
            <p:cNvCxnSpPr>
              <a:cxnSpLocks/>
            </p:cNvCxnSpPr>
            <p:nvPr/>
          </p:nvCxnSpPr>
          <p:spPr>
            <a:xfrm>
              <a:off x="5224882" y="2314224"/>
              <a:ext cx="1494022"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E75A7F9-EFC2-C745-A9AF-6FB15E46DD96}"/>
                </a:ext>
              </a:extLst>
            </p:cNvPr>
            <p:cNvSpPr txBox="1"/>
            <p:nvPr/>
          </p:nvSpPr>
          <p:spPr>
            <a:xfrm>
              <a:off x="1301553" y="2506804"/>
              <a:ext cx="2277979" cy="447619"/>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Case Reports</a:t>
              </a:r>
            </a:p>
          </p:txBody>
        </p:sp>
        <p:cxnSp>
          <p:nvCxnSpPr>
            <p:cNvPr id="13" name="Straight Connector 12">
              <a:extLst>
                <a:ext uri="{FF2B5EF4-FFF2-40B4-BE49-F238E27FC236}">
                  <a16:creationId xmlns:a16="http://schemas.microsoft.com/office/drawing/2014/main" id="{361CA445-C2CC-9E49-9D68-6CA35FE74B53}"/>
                </a:ext>
              </a:extLst>
            </p:cNvPr>
            <p:cNvCxnSpPr/>
            <p:nvPr/>
          </p:nvCxnSpPr>
          <p:spPr>
            <a:xfrm>
              <a:off x="2390275" y="2314225"/>
              <a:ext cx="0" cy="194679"/>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8BCEE9E-E4B5-E646-ADFD-DBE512831494}"/>
                </a:ext>
              </a:extLst>
            </p:cNvPr>
            <p:cNvSpPr txBox="1"/>
            <p:nvPr/>
          </p:nvSpPr>
          <p:spPr>
            <a:xfrm>
              <a:off x="5708252" y="2508903"/>
              <a:ext cx="2021301" cy="369325"/>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Digital Slides</a:t>
              </a:r>
            </a:p>
          </p:txBody>
        </p:sp>
        <p:cxnSp>
          <p:nvCxnSpPr>
            <p:cNvPr id="15" name="Straight Connector 14">
              <a:extLst>
                <a:ext uri="{FF2B5EF4-FFF2-40B4-BE49-F238E27FC236}">
                  <a16:creationId xmlns:a16="http://schemas.microsoft.com/office/drawing/2014/main" id="{A8369583-FE2F-604D-9AEC-F1281E1D3C19}"/>
                </a:ext>
              </a:extLst>
            </p:cNvPr>
            <p:cNvCxnSpPr>
              <a:cxnSpLocks/>
              <a:endCxn id="14" idx="0"/>
            </p:cNvCxnSpPr>
            <p:nvPr/>
          </p:nvCxnSpPr>
          <p:spPr>
            <a:xfrm>
              <a:off x="6718903" y="2318704"/>
              <a:ext cx="0" cy="190199"/>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887530F-2906-C14C-BC26-DFB99EBDFD67}"/>
                </a:ext>
              </a:extLst>
            </p:cNvPr>
            <p:cNvSpPr txBox="1"/>
            <p:nvPr/>
          </p:nvSpPr>
          <p:spPr>
            <a:xfrm>
              <a:off x="833673" y="5360433"/>
              <a:ext cx="2753128" cy="8952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latin typeface="Arial" panose="020B0604020202020204" pitchFamily="34" charset="0"/>
                  <a:cs typeface="Arial" panose="020B0604020202020204" pitchFamily="34" charset="0"/>
                </a:rPr>
                <a:t>Patient’s name</a:t>
              </a:r>
            </a:p>
            <a:p>
              <a:r>
                <a:rPr lang="en-US" sz="1400" b="1" dirty="0">
                  <a:latin typeface="Arial" panose="020B0604020202020204" pitchFamily="34" charset="0"/>
                  <a:cs typeface="Arial" panose="020B0604020202020204" pitchFamily="34" charset="0"/>
                </a:rPr>
                <a:t>MRN </a:t>
              </a:r>
            </a:p>
            <a:p>
              <a:r>
                <a:rPr lang="en-US" sz="1400" b="1" dirty="0">
                  <a:latin typeface="Arial" panose="020B0604020202020204" pitchFamily="34" charset="0"/>
                  <a:cs typeface="Arial" panose="020B0604020202020204" pitchFamily="34" charset="0"/>
                </a:rPr>
                <a:t>Specimen ID</a:t>
              </a:r>
            </a:p>
          </p:txBody>
        </p:sp>
        <p:cxnSp>
          <p:nvCxnSpPr>
            <p:cNvPr id="17" name="Connector: Elbow 51">
              <a:extLst>
                <a:ext uri="{FF2B5EF4-FFF2-40B4-BE49-F238E27FC236}">
                  <a16:creationId xmlns:a16="http://schemas.microsoft.com/office/drawing/2014/main" id="{E20BB7E9-AFBA-034C-877A-DB9A7040A41D}"/>
                </a:ext>
              </a:extLst>
            </p:cNvPr>
            <p:cNvCxnSpPr>
              <a:cxnSpLocks/>
              <a:stCxn id="21" idx="2"/>
              <a:endCxn id="16" idx="2"/>
            </p:cNvCxnSpPr>
            <p:nvPr/>
          </p:nvCxnSpPr>
          <p:spPr>
            <a:xfrm rot="10800000" flipH="1" flipV="1">
              <a:off x="392869" y="3611089"/>
              <a:ext cx="1817368" cy="2644582"/>
            </a:xfrm>
            <a:prstGeom prst="bentConnector4">
              <a:avLst>
                <a:gd name="adj1" fmla="val -14345"/>
                <a:gd name="adj2" fmla="val 110476"/>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ctor: Elbow 57">
              <a:extLst>
                <a:ext uri="{FF2B5EF4-FFF2-40B4-BE49-F238E27FC236}">
                  <a16:creationId xmlns:a16="http://schemas.microsoft.com/office/drawing/2014/main" id="{0325C351-9A2A-0F4F-A8C8-07C97F7D2247}"/>
                </a:ext>
              </a:extLst>
            </p:cNvPr>
            <p:cNvCxnSpPr>
              <a:cxnSpLocks/>
              <a:stCxn id="22" idx="2"/>
              <a:endCxn id="16" idx="1"/>
            </p:cNvCxnSpPr>
            <p:nvPr/>
          </p:nvCxnSpPr>
          <p:spPr>
            <a:xfrm rot="10800000" flipH="1" flipV="1">
              <a:off x="437822" y="3964918"/>
              <a:ext cx="395851" cy="1843134"/>
            </a:xfrm>
            <a:prstGeom prst="bentConnector3">
              <a:avLst>
                <a:gd name="adj1" fmla="val -65856"/>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ctor: Elbow 59">
              <a:extLst>
                <a:ext uri="{FF2B5EF4-FFF2-40B4-BE49-F238E27FC236}">
                  <a16:creationId xmlns:a16="http://schemas.microsoft.com/office/drawing/2014/main" id="{AABE0A7C-CD45-4043-A98A-31E3B9771B5F}"/>
                </a:ext>
              </a:extLst>
            </p:cNvPr>
            <p:cNvCxnSpPr>
              <a:cxnSpLocks/>
              <a:stCxn id="20" idx="6"/>
              <a:endCxn id="16" idx="3"/>
            </p:cNvCxnSpPr>
            <p:nvPr/>
          </p:nvCxnSpPr>
          <p:spPr>
            <a:xfrm>
              <a:off x="878474" y="3309053"/>
              <a:ext cx="2708327" cy="2499000"/>
            </a:xfrm>
            <a:prstGeom prst="bentConnector3">
              <a:avLst>
                <a:gd name="adj1" fmla="val 109626"/>
              </a:avLst>
            </a:prstGeom>
            <a:ln>
              <a:tailEnd type="triangle"/>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6E1C541A-F1DA-7646-B1C7-08DE368EDC7C}"/>
                </a:ext>
              </a:extLst>
            </p:cNvPr>
            <p:cNvSpPr/>
            <p:nvPr/>
          </p:nvSpPr>
          <p:spPr>
            <a:xfrm>
              <a:off x="408070" y="3190678"/>
              <a:ext cx="470404" cy="236748"/>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24472B78-2D59-6E4E-A907-496F43BAEEE6}"/>
                </a:ext>
              </a:extLst>
            </p:cNvPr>
            <p:cNvSpPr/>
            <p:nvPr/>
          </p:nvSpPr>
          <p:spPr>
            <a:xfrm>
              <a:off x="392869" y="3526009"/>
              <a:ext cx="399382" cy="170163"/>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717BC495-6C1D-634D-9FFF-99438FCD69FA}"/>
                </a:ext>
              </a:extLst>
            </p:cNvPr>
            <p:cNvSpPr/>
            <p:nvPr/>
          </p:nvSpPr>
          <p:spPr>
            <a:xfrm>
              <a:off x="437822" y="3879836"/>
              <a:ext cx="346446" cy="170165"/>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7DC0700-A108-484A-9DE3-4AFD56114232}"/>
                </a:ext>
              </a:extLst>
            </p:cNvPr>
            <p:cNvSpPr txBox="1"/>
            <p:nvPr/>
          </p:nvSpPr>
          <p:spPr>
            <a:xfrm>
              <a:off x="6161335" y="5475358"/>
              <a:ext cx="2544842" cy="6341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latin typeface="Arial" panose="020B0604020202020204" pitchFamily="34" charset="0"/>
                  <a:cs typeface="Arial" panose="020B0604020202020204" pitchFamily="34" charset="0"/>
                </a:rPr>
                <a:t>Anonymizing slide labels’ information</a:t>
              </a:r>
            </a:p>
          </p:txBody>
        </p:sp>
        <p:cxnSp>
          <p:nvCxnSpPr>
            <p:cNvPr id="24" name="Connector: Elbow 68">
              <a:extLst>
                <a:ext uri="{FF2B5EF4-FFF2-40B4-BE49-F238E27FC236}">
                  <a16:creationId xmlns:a16="http://schemas.microsoft.com/office/drawing/2014/main" id="{3D7F9EB1-D958-D644-815F-2C22483198DE}"/>
                </a:ext>
              </a:extLst>
            </p:cNvPr>
            <p:cNvCxnSpPr>
              <a:cxnSpLocks/>
              <a:stCxn id="26" idx="4"/>
              <a:endCxn id="23" idx="1"/>
            </p:cNvCxnSpPr>
            <p:nvPr/>
          </p:nvCxnSpPr>
          <p:spPr>
            <a:xfrm rot="16200000" flipH="1">
              <a:off x="4507773" y="4138858"/>
              <a:ext cx="2088419" cy="121870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or: Elbow 70">
              <a:extLst>
                <a:ext uri="{FF2B5EF4-FFF2-40B4-BE49-F238E27FC236}">
                  <a16:creationId xmlns:a16="http://schemas.microsoft.com/office/drawing/2014/main" id="{9A563D20-213E-854A-8F24-2E49D1A71BA3}"/>
                </a:ext>
              </a:extLst>
            </p:cNvPr>
            <p:cNvCxnSpPr>
              <a:cxnSpLocks/>
              <a:stCxn id="27" idx="0"/>
              <a:endCxn id="23" idx="3"/>
            </p:cNvCxnSpPr>
            <p:nvPr/>
          </p:nvCxnSpPr>
          <p:spPr>
            <a:xfrm rot="16200000" flipH="1">
              <a:off x="6620402" y="3706645"/>
              <a:ext cx="2599971" cy="1571581"/>
            </a:xfrm>
            <a:prstGeom prst="bentConnector4">
              <a:avLst>
                <a:gd name="adj1" fmla="val -10656"/>
                <a:gd name="adj2" fmla="val 116588"/>
              </a:avLst>
            </a:prstGeom>
            <a:ln>
              <a:tailEnd type="triangle"/>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DA79ACC0-07BA-F74F-B112-F65979024747}"/>
                </a:ext>
              </a:extLst>
            </p:cNvPr>
            <p:cNvSpPr/>
            <p:nvPr/>
          </p:nvSpPr>
          <p:spPr>
            <a:xfrm>
              <a:off x="4660374" y="3164230"/>
              <a:ext cx="564508" cy="539772"/>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C79FCB4E-CD68-1A45-BAD7-BD7ED9A3DB41}"/>
                </a:ext>
              </a:extLst>
            </p:cNvPr>
            <p:cNvSpPr/>
            <p:nvPr/>
          </p:nvSpPr>
          <p:spPr>
            <a:xfrm>
              <a:off x="6852342" y="3192450"/>
              <a:ext cx="564508" cy="51155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8856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Algorithm Development</a:t>
            </a:r>
          </a:p>
        </p:txBody>
      </p:sp>
      <p:sp>
        <p:nvSpPr>
          <p:cNvPr id="4" name="TextBox 3">
            <a:extLst>
              <a:ext uri="{FF2B5EF4-FFF2-40B4-BE49-F238E27FC236}">
                <a16:creationId xmlns:a16="http://schemas.microsoft.com/office/drawing/2014/main" id="{6035DA20-2775-4946-9CFD-BF1D6751AD62}"/>
              </a:ext>
            </a:extLst>
          </p:cNvPr>
          <p:cNvSpPr txBox="1"/>
          <p:nvPr/>
        </p:nvSpPr>
        <p:spPr>
          <a:xfrm>
            <a:off x="257950" y="4037018"/>
            <a:ext cx="8657450" cy="2481765"/>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Baseline system developed for the seizure detection project, CNN-LSTM, was partially adapted for this project.</a:t>
            </a:r>
          </a:p>
          <a:p>
            <a:r>
              <a:rPr lang="en-US" dirty="0"/>
              <a:t>Once a baseline system is in place,</a:t>
            </a:r>
            <a:r>
              <a:rPr lang="en-GB" dirty="0"/>
              <a:t> our analysis will be compared with physician feedback and the system will be adjusted accordingly.</a:t>
            </a:r>
          </a:p>
          <a:p>
            <a:r>
              <a:rPr lang="en-GB" dirty="0"/>
              <a:t>Our software was developed using Python and executes on general purpose processors and high-speed GPUs.</a:t>
            </a:r>
          </a:p>
          <a:p>
            <a:r>
              <a:rPr lang="en-GB" dirty="0"/>
              <a:t>For faster software integration and model development, we use deep learning tools such as TensorFlow and Keras.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0727" y="712922"/>
            <a:ext cx="6459372" cy="3161868"/>
          </a:xfrm>
          <a:prstGeom prst="rect">
            <a:avLst/>
          </a:prstGeom>
        </p:spPr>
      </p:pic>
    </p:spTree>
    <p:extLst>
      <p:ext uri="{BB962C8B-B14F-4D97-AF65-F5344CB8AC3E}">
        <p14:creationId xmlns:p14="http://schemas.microsoft.com/office/powerpoint/2010/main" val="405204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Storage Demands</a:t>
            </a:r>
          </a:p>
        </p:txBody>
      </p:sp>
      <p:sp>
        <p:nvSpPr>
          <p:cNvPr id="3" name="Content Placeholder 2">
            <a:extLst>
              <a:ext uri="{FF2B5EF4-FFF2-40B4-BE49-F238E27FC236}">
                <a16:creationId xmlns:a16="http://schemas.microsoft.com/office/drawing/2014/main" id="{77A4401C-3F77-4540-89FE-15B00E5DFDAD}"/>
              </a:ext>
            </a:extLst>
          </p:cNvPr>
          <p:cNvSpPr txBox="1">
            <a:spLocks/>
          </p:cNvSpPr>
          <p:nvPr/>
        </p:nvSpPr>
        <p:spPr>
          <a:xfrm>
            <a:off x="201168" y="713231"/>
            <a:ext cx="8765032" cy="5820303"/>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1200"/>
              </a:spcAft>
            </a:pPr>
            <a:r>
              <a:rPr lang="en-GB" dirty="0"/>
              <a:t>A single image from a clinical-grade digital</a:t>
            </a:r>
            <a:br>
              <a:rPr lang="en-GB" dirty="0"/>
            </a:br>
            <a:r>
              <a:rPr lang="en-GB" dirty="0"/>
              <a:t>pathology scanner can range in size from</a:t>
            </a:r>
            <a:br>
              <a:rPr lang="en-GB" dirty="0"/>
            </a:br>
            <a:r>
              <a:rPr lang="en-GB" dirty="0"/>
              <a:t>hundreds of megabytes to five gigabytes.</a:t>
            </a:r>
          </a:p>
          <a:p>
            <a:pPr>
              <a:spcAft>
                <a:spcPts val="1200"/>
              </a:spcAft>
            </a:pPr>
            <a:r>
              <a:rPr lang="en-GB" dirty="0"/>
              <a:t>A 1M image database requires over a </a:t>
            </a:r>
            <a:br>
              <a:rPr lang="en-GB" dirty="0"/>
            </a:br>
            <a:r>
              <a:rPr lang="en-GB" dirty="0"/>
              <a:t>petabyte (PB) of disk space. To do meaningful </a:t>
            </a:r>
            <a:br>
              <a:rPr lang="en-GB" dirty="0"/>
            </a:br>
            <a:r>
              <a:rPr lang="en-GB" dirty="0"/>
              <a:t>work in this problem space requires a </a:t>
            </a:r>
            <a:br>
              <a:rPr lang="en-GB" dirty="0"/>
            </a:br>
            <a:r>
              <a:rPr lang="en-GB" dirty="0"/>
              <a:t>significant allocation of computing resources.</a:t>
            </a:r>
          </a:p>
          <a:p>
            <a:pPr>
              <a:spcAft>
                <a:spcPts val="1200"/>
              </a:spcAft>
            </a:pPr>
            <a:r>
              <a:rPr lang="en-GB" dirty="0"/>
              <a:t>The improvements and expansions to our </a:t>
            </a:r>
            <a:br>
              <a:rPr lang="en-GB" dirty="0"/>
            </a:br>
            <a:r>
              <a:rPr lang="en-GB" dirty="0"/>
              <a:t>HPC (high performance computing) cluster, </a:t>
            </a:r>
            <a:br>
              <a:rPr lang="en-GB" dirty="0"/>
            </a:br>
            <a:r>
              <a:rPr lang="en-GB" dirty="0"/>
              <a:t>known as Neuronix, required to support working with digital pathology fall into two broad categories: computation and storage.</a:t>
            </a:r>
          </a:p>
          <a:p>
            <a:pPr>
              <a:spcAft>
                <a:spcPts val="1200"/>
              </a:spcAft>
            </a:pPr>
            <a:r>
              <a:rPr lang="en-GB" dirty="0"/>
              <a:t>For storage, we have designed and implemented a multi-layer filesystem architecture to distribute a filesystem across multiple machines.</a:t>
            </a:r>
          </a:p>
          <a:p>
            <a:pPr>
              <a:spcAft>
                <a:spcPts val="1200"/>
              </a:spcAft>
            </a:pPr>
            <a:r>
              <a:rPr lang="en-GB" dirty="0"/>
              <a:t>To handle the increased computational burden, we are using Slurm, an open source workload manager, as our scheduler and resource manager. </a:t>
            </a:r>
          </a:p>
          <a:p>
            <a:pPr>
              <a:spcAft>
                <a:spcPts val="1200"/>
              </a:spcAft>
            </a:pPr>
            <a:r>
              <a:rPr lang="en-GB" dirty="0"/>
              <a:t>These enhancements, which are entirely based on open source software, have extended the capabilities of our cluster and increased its cost-effectiveness. For example, our storage costs are a very respectable $40K/Petabyte.</a:t>
            </a:r>
            <a:endParaRPr lang="en-US" dirty="0"/>
          </a:p>
        </p:txBody>
      </p:sp>
      <p:pic>
        <p:nvPicPr>
          <p:cNvPr id="2" name="Picture 1">
            <a:extLst>
              <a:ext uri="{FF2B5EF4-FFF2-40B4-BE49-F238E27FC236}">
                <a16:creationId xmlns:a16="http://schemas.microsoft.com/office/drawing/2014/main" id="{A2E81E60-E84D-4043-B81E-1FDDF4006AC2}"/>
              </a:ext>
            </a:extLst>
          </p:cNvPr>
          <p:cNvPicPr>
            <a:picLocks noChangeAspect="1"/>
          </p:cNvPicPr>
          <p:nvPr/>
        </p:nvPicPr>
        <p:blipFill>
          <a:blip r:embed="rId3"/>
          <a:stretch>
            <a:fillRect/>
          </a:stretch>
        </p:blipFill>
        <p:spPr>
          <a:xfrm>
            <a:off x="5576053" y="722055"/>
            <a:ext cx="3339347" cy="2153879"/>
          </a:xfrm>
          <a:prstGeom prst="roundRect">
            <a:avLst>
              <a:gd name="adj" fmla="val 8594"/>
            </a:avLst>
          </a:prstGeom>
          <a:solidFill>
            <a:srgbClr val="FFFFFF">
              <a:shade val="85000"/>
            </a:srgbClr>
          </a:solidFill>
          <a:ln>
            <a:noFill/>
          </a:ln>
          <a:effectLst>
            <a:outerShdw blurRad="127000" dist="76200" dir="2700000" algn="tl"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3235040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Storage Hardware</a:t>
            </a:r>
          </a:p>
        </p:txBody>
      </p:sp>
      <p:sp>
        <p:nvSpPr>
          <p:cNvPr id="2" name="Slide Number Placeholder 1">
            <a:extLst>
              <a:ext uri="{FF2B5EF4-FFF2-40B4-BE49-F238E27FC236}">
                <a16:creationId xmlns:a16="http://schemas.microsoft.com/office/drawing/2014/main" id="{D7B1A02F-6AD4-094A-B837-F74091921BEC}"/>
              </a:ext>
            </a:extLst>
          </p:cNvPr>
          <p:cNvSpPr>
            <a:spLocks noGrp="1"/>
          </p:cNvSpPr>
          <p:nvPr>
            <p:ph type="sldNum" sz="quarter" idx="4"/>
          </p:nvPr>
        </p:nvSpPr>
        <p:spPr/>
        <p:txBody>
          <a:bodyPr/>
          <a:lstStyle/>
          <a:p>
            <a:fld id="{CAC36DC0-CB90-4730-A688-285CC47A5567}" type="slidenum">
              <a:rPr lang="en-US" smtClean="0"/>
              <a:t>17</a:t>
            </a:fld>
            <a:endParaRPr lang="en-US"/>
          </a:p>
        </p:txBody>
      </p:sp>
      <p:pic>
        <p:nvPicPr>
          <p:cNvPr id="4" name="Picture 3">
            <a:extLst>
              <a:ext uri="{FF2B5EF4-FFF2-40B4-BE49-F238E27FC236}">
                <a16:creationId xmlns:a16="http://schemas.microsoft.com/office/drawing/2014/main" id="{51625063-FA70-614C-8C0A-814074AF54D7}"/>
              </a:ext>
            </a:extLst>
          </p:cNvPr>
          <p:cNvPicPr>
            <a:picLocks noChangeAspect="1"/>
          </p:cNvPicPr>
          <p:nvPr/>
        </p:nvPicPr>
        <p:blipFill>
          <a:blip r:embed="rId3"/>
          <a:stretch>
            <a:fillRect/>
          </a:stretch>
        </p:blipFill>
        <p:spPr>
          <a:xfrm>
            <a:off x="81120" y="717799"/>
            <a:ext cx="2677242" cy="1772603"/>
          </a:xfrm>
          <a:prstGeom prst="rect">
            <a:avLst/>
          </a:prstGeom>
        </p:spPr>
      </p:pic>
      <p:sp>
        <p:nvSpPr>
          <p:cNvPr id="5" name="TextBox 4">
            <a:extLst>
              <a:ext uri="{FF2B5EF4-FFF2-40B4-BE49-F238E27FC236}">
                <a16:creationId xmlns:a16="http://schemas.microsoft.com/office/drawing/2014/main" id="{D8DC2D43-B9AB-3B4C-9B69-5F24C93890B3}"/>
              </a:ext>
            </a:extLst>
          </p:cNvPr>
          <p:cNvSpPr txBox="1"/>
          <p:nvPr/>
        </p:nvSpPr>
        <p:spPr>
          <a:xfrm>
            <a:off x="3159908" y="808989"/>
            <a:ext cx="5755492" cy="181622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The Leica Aperio </a:t>
            </a:r>
            <a:r>
              <a:rPr lang="en-GB" dirty="0" err="1"/>
              <a:t>eSlide</a:t>
            </a:r>
            <a:r>
              <a:rPr lang="en-GB" dirty="0"/>
              <a:t> Manager and ImageScope applications are hosted on a Windows app server.</a:t>
            </a:r>
          </a:p>
          <a:p>
            <a:r>
              <a:rPr lang="en-GB" dirty="0"/>
              <a:t>eSM runs as a web application.</a:t>
            </a:r>
          </a:p>
          <a:p>
            <a:r>
              <a:rPr lang="en-GB"/>
              <a:t>Pathologists are </a:t>
            </a:r>
            <a:r>
              <a:rPr lang="en-GB" dirty="0"/>
              <a:t>authenticated using their standard Temple Hospital accounts.</a:t>
            </a:r>
            <a:endParaRPr lang="en-US" dirty="0"/>
          </a:p>
        </p:txBody>
      </p:sp>
      <p:pic>
        <p:nvPicPr>
          <p:cNvPr id="6" name="Picture 5">
            <a:extLst>
              <a:ext uri="{FF2B5EF4-FFF2-40B4-BE49-F238E27FC236}">
                <a16:creationId xmlns:a16="http://schemas.microsoft.com/office/drawing/2014/main" id="{A1BDEEC8-21FB-F641-8E4F-55500AC4CA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40133" y="3392129"/>
            <a:ext cx="3003867" cy="2330245"/>
          </a:xfrm>
          <a:prstGeom prst="rect">
            <a:avLst/>
          </a:prstGeom>
        </p:spPr>
      </p:pic>
      <p:sp>
        <p:nvSpPr>
          <p:cNvPr id="7" name="TextBox 6">
            <a:extLst>
              <a:ext uri="{FF2B5EF4-FFF2-40B4-BE49-F238E27FC236}">
                <a16:creationId xmlns:a16="http://schemas.microsoft.com/office/drawing/2014/main" id="{4D6FA103-D272-2649-A163-6267E21131C6}"/>
              </a:ext>
            </a:extLst>
          </p:cNvPr>
          <p:cNvSpPr txBox="1"/>
          <p:nvPr/>
        </p:nvSpPr>
        <p:spPr>
          <a:xfrm>
            <a:off x="201168" y="3001346"/>
            <a:ext cx="5919413" cy="3600986"/>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A Linux Petabyte file server is used to store the image data while the app server manages the database and web applications.</a:t>
            </a:r>
          </a:p>
          <a:p>
            <a:r>
              <a:rPr lang="en-US" dirty="0"/>
              <a:t>The primary file server is mirrored using a second identical server and a virtual file system implemented using Gluster and ZFS.</a:t>
            </a:r>
          </a:p>
          <a:p>
            <a:r>
              <a:rPr lang="en-GB" dirty="0"/>
              <a:t>Each Petabyte machine contains two JBODs with each containing 60 8TB hard drives.</a:t>
            </a:r>
          </a:p>
          <a:p>
            <a:r>
              <a:rPr lang="en-GB" dirty="0"/>
              <a:t>To support these disks, we have two server units, each equipped with Intel Xeon CPUs and 128GB of memory.</a:t>
            </a:r>
            <a:endParaRPr lang="en-US" dirty="0"/>
          </a:p>
        </p:txBody>
      </p:sp>
    </p:spTree>
    <p:extLst>
      <p:ext uri="{BB962C8B-B14F-4D97-AF65-F5344CB8AC3E}">
        <p14:creationId xmlns:p14="http://schemas.microsoft.com/office/powerpoint/2010/main" val="1107486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Network Map</a:t>
            </a:r>
          </a:p>
        </p:txBody>
      </p:sp>
      <p:pic>
        <p:nvPicPr>
          <p:cNvPr id="3" name="Picture 2">
            <a:extLst>
              <a:ext uri="{FF2B5EF4-FFF2-40B4-BE49-F238E27FC236}">
                <a16:creationId xmlns:a16="http://schemas.microsoft.com/office/drawing/2014/main" id="{8763DCDC-E42E-E946-B6DC-2F6596B4C050}"/>
              </a:ext>
            </a:extLst>
          </p:cNvPr>
          <p:cNvPicPr>
            <a:picLocks noChangeAspect="1"/>
          </p:cNvPicPr>
          <p:nvPr/>
        </p:nvPicPr>
        <p:blipFill>
          <a:blip r:embed="rId3"/>
          <a:stretch>
            <a:fillRect/>
          </a:stretch>
        </p:blipFill>
        <p:spPr>
          <a:xfrm>
            <a:off x="3086136" y="1143738"/>
            <a:ext cx="5829264" cy="3767475"/>
          </a:xfrm>
          <a:prstGeom prst="rect">
            <a:avLst/>
          </a:prstGeom>
        </p:spPr>
      </p:pic>
      <p:sp>
        <p:nvSpPr>
          <p:cNvPr id="4" name="TextBox 3">
            <a:extLst>
              <a:ext uri="{FF2B5EF4-FFF2-40B4-BE49-F238E27FC236}">
                <a16:creationId xmlns:a16="http://schemas.microsoft.com/office/drawing/2014/main" id="{52E552F2-4BC9-3A43-8941-0713B1B5B806}"/>
              </a:ext>
            </a:extLst>
          </p:cNvPr>
          <p:cNvSpPr txBox="1"/>
          <p:nvPr/>
        </p:nvSpPr>
        <p:spPr>
          <a:xfrm>
            <a:off x="10478125" y="1528997"/>
            <a:ext cx="1379095" cy="66278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28CA6E93-5AA3-D04E-908D-C84CEF2C25C6}"/>
              </a:ext>
            </a:extLst>
          </p:cNvPr>
          <p:cNvSpPr txBox="1"/>
          <p:nvPr/>
        </p:nvSpPr>
        <p:spPr>
          <a:xfrm>
            <a:off x="213852" y="1194616"/>
            <a:ext cx="2765323" cy="3694472"/>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connects the disks </a:t>
            </a:r>
            <a:br>
              <a:rPr lang="en-GB" dirty="0"/>
            </a:br>
            <a:r>
              <a:rPr lang="en-GB" dirty="0"/>
              <a:t>together into a single </a:t>
            </a:r>
            <a:br>
              <a:rPr lang="en-GB" dirty="0"/>
            </a:br>
            <a:r>
              <a:rPr lang="en-GB" dirty="0"/>
              <a:t>filesystem/mountpoint </a:t>
            </a:r>
            <a:br>
              <a:rPr lang="en-GB" dirty="0"/>
            </a:br>
            <a:r>
              <a:rPr lang="en-GB" dirty="0"/>
              <a:t>using the Zettabyte File</a:t>
            </a:r>
            <a:br>
              <a:rPr lang="en-GB" dirty="0"/>
            </a:br>
            <a:r>
              <a:rPr lang="en-GB" dirty="0"/>
              <a:t>System (ZFS).</a:t>
            </a:r>
          </a:p>
          <a:p>
            <a:r>
              <a:rPr lang="en-GB" dirty="0"/>
              <a:t>connects filesystems </a:t>
            </a:r>
            <a:br>
              <a:rPr lang="en-GB" dirty="0"/>
            </a:br>
            <a:r>
              <a:rPr lang="en-GB" dirty="0"/>
              <a:t>on multiple machines </a:t>
            </a:r>
            <a:br>
              <a:rPr lang="en-GB" dirty="0"/>
            </a:br>
            <a:r>
              <a:rPr lang="en-GB" dirty="0"/>
              <a:t>together to form a </a:t>
            </a:r>
            <a:br>
              <a:rPr lang="en-GB" dirty="0"/>
            </a:br>
            <a:r>
              <a:rPr lang="en-GB" dirty="0"/>
              <a:t>single mountpoint </a:t>
            </a:r>
            <a:br>
              <a:rPr lang="en-GB" dirty="0"/>
            </a:br>
            <a:r>
              <a:rPr lang="en-GB" dirty="0"/>
              <a:t>using Gluster.</a:t>
            </a:r>
          </a:p>
          <a:p>
            <a:r>
              <a:rPr lang="en-US" dirty="0"/>
              <a:t>ZFS and Gluster are open source packages.</a:t>
            </a:r>
          </a:p>
        </p:txBody>
      </p:sp>
      <p:sp>
        <p:nvSpPr>
          <p:cNvPr id="6" name="TextBox 5">
            <a:extLst>
              <a:ext uri="{FF2B5EF4-FFF2-40B4-BE49-F238E27FC236}">
                <a16:creationId xmlns:a16="http://schemas.microsoft.com/office/drawing/2014/main" id="{04B0CD05-97A9-6040-B0BE-2C35EBFD357F}"/>
              </a:ext>
            </a:extLst>
          </p:cNvPr>
          <p:cNvSpPr txBox="1"/>
          <p:nvPr/>
        </p:nvSpPr>
        <p:spPr>
          <a:xfrm>
            <a:off x="194893" y="668590"/>
            <a:ext cx="8904863" cy="378543"/>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4287" indent="0">
              <a:buNone/>
            </a:pPr>
            <a:r>
              <a:rPr lang="en-GB" dirty="0"/>
              <a:t>We have implemented a multi-layer solution that:</a:t>
            </a:r>
          </a:p>
        </p:txBody>
      </p:sp>
      <p:sp>
        <p:nvSpPr>
          <p:cNvPr id="7" name="TextBox 6">
            <a:extLst>
              <a:ext uri="{FF2B5EF4-FFF2-40B4-BE49-F238E27FC236}">
                <a16:creationId xmlns:a16="http://schemas.microsoft.com/office/drawing/2014/main" id="{AB484D03-880B-2E49-AC46-013826747E5F}"/>
              </a:ext>
            </a:extLst>
          </p:cNvPr>
          <p:cNvSpPr txBox="1"/>
          <p:nvPr/>
        </p:nvSpPr>
        <p:spPr>
          <a:xfrm>
            <a:off x="228600" y="5058697"/>
            <a:ext cx="8686800" cy="1563329"/>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There are three secure networks that must communicate: Temple Hospital’s HIPAA network, Temple Main Campus HIPAA network and Temple University’s main network.</a:t>
            </a:r>
          </a:p>
          <a:p>
            <a:r>
              <a:rPr lang="en-US" dirty="0"/>
              <a:t>Satisfying all of the necessary security constraints was not trivial and took about 9 months work by dozens of people.</a:t>
            </a:r>
          </a:p>
        </p:txBody>
      </p:sp>
    </p:spTree>
    <p:extLst>
      <p:ext uri="{BB962C8B-B14F-4D97-AF65-F5344CB8AC3E}">
        <p14:creationId xmlns:p14="http://schemas.microsoft.com/office/powerpoint/2010/main" val="332204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Abstract</a:t>
            </a:r>
          </a:p>
        </p:txBody>
      </p:sp>
      <p:sp>
        <p:nvSpPr>
          <p:cNvPr id="3" name="Text Placeholder 2"/>
          <p:cNvSpPr>
            <a:spLocks noGrp="1"/>
          </p:cNvSpPr>
          <p:nvPr>
            <p:ph type="body" idx="1"/>
          </p:nvPr>
        </p:nvSpPr>
        <p:spPr>
          <a:xfrm>
            <a:off x="199104" y="712837"/>
            <a:ext cx="8716296" cy="5796118"/>
          </a:xfrm>
        </p:spPr>
        <p:txBody>
          <a:bodyPr lIns="0" tIns="0" rIns="0" bIns="0"/>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Digital pathology, often referred to as whole slide imaging (WSI), is a relatively new field that will benefit from big data and machine learning.</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In the United States alone, millions of pathology slides are created and interpreted by a human expert each year, suggesting that there is ample data available to support machine learning research.</a:t>
            </a:r>
          </a:p>
          <a:p>
            <a:pPr marL="285750" indent="-271463">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relevant corpora, however, contain only hundreds of images which is insufficient in developing a deep learning method. There is also the added hindrance of the lack of publicly accessible data.</a:t>
            </a:r>
          </a:p>
          <a:p>
            <a:pPr marL="285750" indent="-271463">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goal of our digital pathology corpus is to place a large amount of clinical pathology slides obtained from Temple University Hospital into the public domain to support the development of automatic interpretation technology.</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goal of this ambitious project is to create a corpus of 1M images within a period of 3 years.</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We have currently released over 10,000 images from over 600 clinical cases.</a:t>
            </a:r>
          </a:p>
          <a:p>
            <a:pPr marL="290513" indent="-276225">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data is open source:</a:t>
            </a:r>
          </a:p>
          <a:p>
            <a:pPr marL="641350" indent="-174625">
              <a:spcBef>
                <a:spcPts val="0"/>
              </a:spcBef>
              <a:spcAft>
                <a:spcPts val="1200"/>
              </a:spcAft>
            </a:pPr>
            <a:r>
              <a:rPr lang="en-GB" sz="1800" b="1" i="1" dirty="0">
                <a:latin typeface="Arial" panose="020B0604020202020204" pitchFamily="34" charset="0"/>
                <a:cs typeface="Arial" panose="020B0604020202020204" pitchFamily="34" charset="0"/>
                <a:hlinkClick r:id="rId3"/>
              </a:rPr>
              <a:t>https://www.isip.piconepress.com/projects/nsf_dpath/</a:t>
            </a:r>
            <a:endParaRPr lang="en-GB" sz="1800" b="1" i="1" dirty="0">
              <a:latin typeface="Arial" panose="020B0604020202020204" pitchFamily="34" charset="0"/>
              <a:cs typeface="Arial" panose="020B0604020202020204" pitchFamily="34" charset="0"/>
            </a:endParaRPr>
          </a:p>
          <a:p>
            <a:pPr marL="285750" indent="-271463">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Join our listserv: </a:t>
            </a:r>
            <a:r>
              <a:rPr lang="en-US" sz="1800" b="1" i="1" dirty="0" err="1">
                <a:latin typeface="Arial" panose="020B0604020202020204" pitchFamily="34" charset="0"/>
                <a:cs typeface="Arial" panose="020B0604020202020204" pitchFamily="34" charset="0"/>
              </a:rPr>
              <a:t>nedc_tuh_dpath@googlegroups.com</a:t>
            </a:r>
            <a:r>
              <a:rPr lang="en-US" sz="1800" b="1" dirty="0">
                <a:latin typeface="Arial" panose="020B0604020202020204" pitchFamily="34" charset="0"/>
                <a:cs typeface="Arial" panose="020B0604020202020204" pitchFamily="34" charset="0"/>
              </a:rPr>
              <a:t>.</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110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Corpus Development Workflow</a:t>
            </a:r>
          </a:p>
        </p:txBody>
      </p:sp>
      <p:pic>
        <p:nvPicPr>
          <p:cNvPr id="3" name="Picture 2" descr="A picture containing text&#10;&#10;Description automatically generated">
            <a:extLst>
              <a:ext uri="{FF2B5EF4-FFF2-40B4-BE49-F238E27FC236}">
                <a16:creationId xmlns:a16="http://schemas.microsoft.com/office/drawing/2014/main" id="{CCB98254-5A0C-7744-BEC5-50594EDD71E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4185" y="748117"/>
            <a:ext cx="2078652" cy="1442702"/>
          </a:xfrm>
          <a:prstGeom prst="rect">
            <a:avLst/>
          </a:prstGeom>
        </p:spPr>
      </p:pic>
      <p:pic>
        <p:nvPicPr>
          <p:cNvPr id="4" name="Picture 3">
            <a:extLst>
              <a:ext uri="{FF2B5EF4-FFF2-40B4-BE49-F238E27FC236}">
                <a16:creationId xmlns:a16="http://schemas.microsoft.com/office/drawing/2014/main" id="{ACB11B13-6DAA-B845-BCA5-C7F089B934AF}"/>
              </a:ext>
            </a:extLst>
          </p:cNvPr>
          <p:cNvPicPr>
            <a:picLocks noChangeAspect="1"/>
          </p:cNvPicPr>
          <p:nvPr/>
        </p:nvPicPr>
        <p:blipFill>
          <a:blip r:embed="rId5"/>
          <a:stretch>
            <a:fillRect/>
          </a:stretch>
        </p:blipFill>
        <p:spPr>
          <a:xfrm>
            <a:off x="3156583" y="1112845"/>
            <a:ext cx="2370221" cy="1509916"/>
          </a:xfrm>
          <a:prstGeom prst="rect">
            <a:avLst/>
          </a:prstGeom>
        </p:spPr>
      </p:pic>
      <p:cxnSp>
        <p:nvCxnSpPr>
          <p:cNvPr id="5" name="Straight Arrow Connector 4">
            <a:extLst>
              <a:ext uri="{FF2B5EF4-FFF2-40B4-BE49-F238E27FC236}">
                <a16:creationId xmlns:a16="http://schemas.microsoft.com/office/drawing/2014/main" id="{03CDDA27-5C89-934A-BAA4-83CB446B636E}"/>
              </a:ext>
            </a:extLst>
          </p:cNvPr>
          <p:cNvCxnSpPr>
            <a:cxnSpLocks/>
          </p:cNvCxnSpPr>
          <p:nvPr/>
        </p:nvCxnSpPr>
        <p:spPr>
          <a:xfrm flipV="1">
            <a:off x="1918096" y="1887268"/>
            <a:ext cx="98074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1AC7E69-0749-2B40-9BBD-A5AE2990BBF4}"/>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342417" y="1647140"/>
            <a:ext cx="1489531" cy="1087358"/>
          </a:xfrm>
          <a:prstGeom prst="rect">
            <a:avLst/>
          </a:prstGeom>
        </p:spPr>
      </p:pic>
      <p:cxnSp>
        <p:nvCxnSpPr>
          <p:cNvPr id="7" name="Straight Arrow Connector 6">
            <a:extLst>
              <a:ext uri="{FF2B5EF4-FFF2-40B4-BE49-F238E27FC236}">
                <a16:creationId xmlns:a16="http://schemas.microsoft.com/office/drawing/2014/main" id="{89A20655-2F4C-C544-A959-95E90DC47EFF}"/>
              </a:ext>
            </a:extLst>
          </p:cNvPr>
          <p:cNvCxnSpPr>
            <a:cxnSpLocks/>
          </p:cNvCxnSpPr>
          <p:nvPr/>
        </p:nvCxnSpPr>
        <p:spPr>
          <a:xfrm flipV="1">
            <a:off x="5605517" y="1887360"/>
            <a:ext cx="153970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A666AA1-1876-9943-9B0F-794D8EEF13B4}"/>
              </a:ext>
            </a:extLst>
          </p:cNvPr>
          <p:cNvPicPr>
            <a:picLocks noChangeAspect="1"/>
          </p:cNvPicPr>
          <p:nvPr/>
        </p:nvPicPr>
        <p:blipFill>
          <a:blip r:embed="rId8"/>
          <a:stretch>
            <a:fillRect/>
          </a:stretch>
        </p:blipFill>
        <p:spPr>
          <a:xfrm>
            <a:off x="5615245" y="3930813"/>
            <a:ext cx="3458276" cy="1495425"/>
          </a:xfrm>
          <a:prstGeom prst="rect">
            <a:avLst/>
          </a:prstGeom>
        </p:spPr>
      </p:pic>
      <p:cxnSp>
        <p:nvCxnSpPr>
          <p:cNvPr id="9" name="Straight Arrow Connector 8">
            <a:extLst>
              <a:ext uri="{FF2B5EF4-FFF2-40B4-BE49-F238E27FC236}">
                <a16:creationId xmlns:a16="http://schemas.microsoft.com/office/drawing/2014/main" id="{DF48325A-6F35-7A4C-B456-2BEC2F01494B}"/>
              </a:ext>
            </a:extLst>
          </p:cNvPr>
          <p:cNvCxnSpPr>
            <a:cxnSpLocks/>
          </p:cNvCxnSpPr>
          <p:nvPr/>
        </p:nvCxnSpPr>
        <p:spPr>
          <a:xfrm>
            <a:off x="7974132" y="2824990"/>
            <a:ext cx="0" cy="953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9" descr="Team">
            <a:extLst>
              <a:ext uri="{FF2B5EF4-FFF2-40B4-BE49-F238E27FC236}">
                <a16:creationId xmlns:a16="http://schemas.microsoft.com/office/drawing/2014/main" id="{F6AD5B45-AF2C-D148-82AE-546A0A62459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5309" y="4390858"/>
            <a:ext cx="914400" cy="914400"/>
          </a:xfrm>
          <a:prstGeom prst="rect">
            <a:avLst/>
          </a:prstGeom>
        </p:spPr>
      </p:pic>
      <p:pic>
        <p:nvPicPr>
          <p:cNvPr id="11" name="Graphic 10" descr="Team">
            <a:extLst>
              <a:ext uri="{FF2B5EF4-FFF2-40B4-BE49-F238E27FC236}">
                <a16:creationId xmlns:a16="http://schemas.microsoft.com/office/drawing/2014/main" id="{D71737DD-9692-1E46-A1DE-5D7169B163B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573851" y="4390858"/>
            <a:ext cx="914400" cy="914400"/>
          </a:xfrm>
          <a:prstGeom prst="rect">
            <a:avLst/>
          </a:prstGeom>
        </p:spPr>
      </p:pic>
      <p:pic>
        <p:nvPicPr>
          <p:cNvPr id="14" name="Graphic 13" descr="Gears">
            <a:extLst>
              <a:ext uri="{FF2B5EF4-FFF2-40B4-BE49-F238E27FC236}">
                <a16:creationId xmlns:a16="http://schemas.microsoft.com/office/drawing/2014/main" id="{B668A637-9BCC-2F49-81FD-EF0F23A1B32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39355" y="3778013"/>
            <a:ext cx="612845" cy="612845"/>
          </a:xfrm>
          <a:prstGeom prst="rect">
            <a:avLst/>
          </a:prstGeom>
        </p:spPr>
      </p:pic>
      <p:cxnSp>
        <p:nvCxnSpPr>
          <p:cNvPr id="15" name="Straight Arrow Connector 14">
            <a:extLst>
              <a:ext uri="{FF2B5EF4-FFF2-40B4-BE49-F238E27FC236}">
                <a16:creationId xmlns:a16="http://schemas.microsoft.com/office/drawing/2014/main" id="{91287268-9AFF-E441-A20B-F939A1145A94}"/>
              </a:ext>
            </a:extLst>
          </p:cNvPr>
          <p:cNvCxnSpPr>
            <a:cxnSpLocks/>
          </p:cNvCxnSpPr>
          <p:nvPr/>
        </p:nvCxnSpPr>
        <p:spPr>
          <a:xfrm flipH="1">
            <a:off x="4637958" y="4720330"/>
            <a:ext cx="6927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C2F1E7-C495-D041-9FFC-E410DBBD0116}"/>
              </a:ext>
            </a:extLst>
          </p:cNvPr>
          <p:cNvCxnSpPr>
            <a:cxnSpLocks/>
          </p:cNvCxnSpPr>
          <p:nvPr/>
        </p:nvCxnSpPr>
        <p:spPr>
          <a:xfrm flipH="1">
            <a:off x="1833950" y="4714246"/>
            <a:ext cx="1239990" cy="6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8A3CC0-0742-CB4F-96B1-5C79031C53EC}"/>
              </a:ext>
            </a:extLst>
          </p:cNvPr>
          <p:cNvSpPr txBox="1"/>
          <p:nvPr/>
        </p:nvSpPr>
        <p:spPr>
          <a:xfrm>
            <a:off x="1635571" y="2111857"/>
            <a:ext cx="1498936" cy="912331"/>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sz="1400" dirty="0"/>
              <a:t>Slides are loaded onto the Digital Slide Scanner (DSS)</a:t>
            </a:r>
          </a:p>
        </p:txBody>
      </p:sp>
      <p:sp>
        <p:nvSpPr>
          <p:cNvPr id="18" name="TextBox 17">
            <a:extLst>
              <a:ext uri="{FF2B5EF4-FFF2-40B4-BE49-F238E27FC236}">
                <a16:creationId xmlns:a16="http://schemas.microsoft.com/office/drawing/2014/main" id="{B6F8FAB1-1F51-E945-96F3-D1D06B6648CF}"/>
              </a:ext>
            </a:extLst>
          </p:cNvPr>
          <p:cNvSpPr txBox="1"/>
          <p:nvPr/>
        </p:nvSpPr>
        <p:spPr>
          <a:xfrm>
            <a:off x="5723311" y="1068600"/>
            <a:ext cx="1840332" cy="73070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sz="1400"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Scanned slides are uploaded to the petabyte server</a:t>
            </a:r>
          </a:p>
        </p:txBody>
      </p:sp>
      <p:sp>
        <p:nvSpPr>
          <p:cNvPr id="19" name="TextBox 18">
            <a:extLst>
              <a:ext uri="{FF2B5EF4-FFF2-40B4-BE49-F238E27FC236}">
                <a16:creationId xmlns:a16="http://schemas.microsoft.com/office/drawing/2014/main" id="{2326D5BA-675E-FC44-AC91-1B08E9ACBDC0}"/>
              </a:ext>
            </a:extLst>
          </p:cNvPr>
          <p:cNvSpPr txBox="1"/>
          <p:nvPr/>
        </p:nvSpPr>
        <p:spPr>
          <a:xfrm>
            <a:off x="5605517" y="2887298"/>
            <a:ext cx="2189039"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Slides from the server are uploaded to the electronic slide manager (</a:t>
            </a:r>
            <a:r>
              <a:rPr lang="en-US" sz="1400" b="1" dirty="0" err="1">
                <a:latin typeface="Arial" panose="020B0604020202020204" pitchFamily="34" charset="0"/>
                <a:cs typeface="Arial" panose="020B0604020202020204" pitchFamily="34" charset="0"/>
              </a:rPr>
              <a:t>eSM</a:t>
            </a:r>
            <a:r>
              <a:rPr lang="en-US" sz="1400" b="1"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333804D4-1BA8-154F-AFD1-A234258FB8EF}"/>
              </a:ext>
            </a:extLst>
          </p:cNvPr>
          <p:cNvSpPr txBox="1"/>
          <p:nvPr/>
        </p:nvSpPr>
        <p:spPr>
          <a:xfrm>
            <a:off x="4583572" y="5140915"/>
            <a:ext cx="1330845"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Pathologists review and annotate the slides </a:t>
            </a:r>
          </a:p>
        </p:txBody>
      </p:sp>
      <p:sp>
        <p:nvSpPr>
          <p:cNvPr id="21" name="TextBox 20">
            <a:extLst>
              <a:ext uri="{FF2B5EF4-FFF2-40B4-BE49-F238E27FC236}">
                <a16:creationId xmlns:a16="http://schemas.microsoft.com/office/drawing/2014/main" id="{FCFD1249-30CC-4D46-B42C-98AB9E9597B6}"/>
              </a:ext>
            </a:extLst>
          </p:cNvPr>
          <p:cNvSpPr txBox="1"/>
          <p:nvPr/>
        </p:nvSpPr>
        <p:spPr>
          <a:xfrm>
            <a:off x="1739103" y="5131947"/>
            <a:ext cx="1695354" cy="138499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Annotated slides are now available to be anonymized before being available in the public domain</a:t>
            </a:r>
          </a:p>
        </p:txBody>
      </p:sp>
    </p:spTree>
    <p:extLst>
      <p:ext uri="{BB962C8B-B14F-4D97-AF65-F5344CB8AC3E}">
        <p14:creationId xmlns:p14="http://schemas.microsoft.com/office/powerpoint/2010/main" val="329625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8"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Preliminary Statistics For A Pilot Corpus</a:t>
            </a:r>
          </a:p>
        </p:txBody>
      </p:sp>
      <p:graphicFrame>
        <p:nvGraphicFramePr>
          <p:cNvPr id="2" name="Table 1">
            <a:extLst>
              <a:ext uri="{FF2B5EF4-FFF2-40B4-BE49-F238E27FC236}">
                <a16:creationId xmlns:a16="http://schemas.microsoft.com/office/drawing/2014/main" id="{AD45909B-58DC-49CF-801F-42E95209628C}"/>
              </a:ext>
            </a:extLst>
          </p:cNvPr>
          <p:cNvGraphicFramePr>
            <a:graphicFrameLocks noGrp="1"/>
          </p:cNvGraphicFramePr>
          <p:nvPr>
            <p:extLst>
              <p:ext uri="{D42A27DB-BD31-4B8C-83A1-F6EECF244321}">
                <p14:modId xmlns:p14="http://schemas.microsoft.com/office/powerpoint/2010/main" val="2219781019"/>
              </p:ext>
            </p:extLst>
          </p:nvPr>
        </p:nvGraphicFramePr>
        <p:xfrm>
          <a:off x="228601" y="833491"/>
          <a:ext cx="8686800" cy="4114800"/>
        </p:xfrm>
        <a:graphic>
          <a:graphicData uri="http://schemas.openxmlformats.org/drawingml/2006/table">
            <a:tbl>
              <a:tblPr firstRow="1" bandRow="1">
                <a:tableStyleId>{21E4AEA4-8DFA-4A89-87EB-49C32662AFE0}</a:tableStyleId>
              </a:tblPr>
              <a:tblGrid>
                <a:gridCol w="1939412">
                  <a:extLst>
                    <a:ext uri="{9D8B030D-6E8A-4147-A177-3AD203B41FA5}">
                      <a16:colId xmlns:a16="http://schemas.microsoft.com/office/drawing/2014/main" val="2233980044"/>
                    </a:ext>
                  </a:extLst>
                </a:gridCol>
                <a:gridCol w="1383492">
                  <a:extLst>
                    <a:ext uri="{9D8B030D-6E8A-4147-A177-3AD203B41FA5}">
                      <a16:colId xmlns:a16="http://schemas.microsoft.com/office/drawing/2014/main" val="133709449"/>
                    </a:ext>
                  </a:extLst>
                </a:gridCol>
                <a:gridCol w="1745481">
                  <a:extLst>
                    <a:ext uri="{9D8B030D-6E8A-4147-A177-3AD203B41FA5}">
                      <a16:colId xmlns:a16="http://schemas.microsoft.com/office/drawing/2014/main" val="2922006607"/>
                    </a:ext>
                  </a:extLst>
                </a:gridCol>
                <a:gridCol w="1732569">
                  <a:extLst>
                    <a:ext uri="{9D8B030D-6E8A-4147-A177-3AD203B41FA5}">
                      <a16:colId xmlns:a16="http://schemas.microsoft.com/office/drawing/2014/main" val="2492525727"/>
                    </a:ext>
                  </a:extLst>
                </a:gridCol>
                <a:gridCol w="1885846">
                  <a:extLst>
                    <a:ext uri="{9D8B030D-6E8A-4147-A177-3AD203B41FA5}">
                      <a16:colId xmlns:a16="http://schemas.microsoft.com/office/drawing/2014/main" val="1306043693"/>
                    </a:ext>
                  </a:extLst>
                </a:gridCol>
              </a:tblGrid>
              <a:tr h="516458">
                <a:tc>
                  <a:txBody>
                    <a:bodyPr/>
                    <a:lstStyle/>
                    <a:p>
                      <a:pPr algn="ctr"/>
                      <a:r>
                        <a:rPr lang="en-US" sz="1800" b="1" dirty="0">
                          <a:latin typeface="Arial" panose="020B0604020202020204" pitchFamily="34" charset="0"/>
                          <a:cs typeface="Arial" panose="020B0604020202020204" pitchFamily="34" charset="0"/>
                        </a:rPr>
                        <a:t>Spec Type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Number of Patients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Number of Cases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Number of Slides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Average Number of Slides per Patient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753177"/>
                  </a:ext>
                </a:extLst>
              </a:tr>
              <a:tr h="356243">
                <a:tc>
                  <a:txBody>
                    <a:bodyPr/>
                    <a:lstStyle/>
                    <a:p>
                      <a:pPr algn="l"/>
                      <a:r>
                        <a:rPr lang="en-US" sz="1800" b="1" dirty="0">
                          <a:latin typeface="Arial" panose="020B0604020202020204" pitchFamily="34" charset="0"/>
                          <a:cs typeface="Arial" panose="020B0604020202020204" pitchFamily="34" charset="0"/>
                        </a:rPr>
                        <a:t>Breast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292</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304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3,224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11.0</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635824"/>
                  </a:ext>
                </a:extLst>
              </a:tr>
              <a:tr h="356243">
                <a:tc>
                  <a:txBody>
                    <a:bodyPr/>
                    <a:lstStyle/>
                    <a:p>
                      <a:pPr algn="l"/>
                      <a:r>
                        <a:rPr lang="en-US" sz="1800" b="1" dirty="0">
                          <a:latin typeface="Arial" panose="020B0604020202020204" pitchFamily="34" charset="0"/>
                          <a:cs typeface="Arial" panose="020B0604020202020204" pitchFamily="34" charset="0"/>
                        </a:rPr>
                        <a:t>Endocrine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7</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11</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136</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19.4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39999"/>
                  </a:ext>
                </a:extLst>
              </a:tr>
              <a:tr h="356243">
                <a:tc>
                  <a:txBody>
                    <a:bodyPr/>
                    <a:lstStyle/>
                    <a:p>
                      <a:pPr algn="l"/>
                      <a:r>
                        <a:rPr lang="en-US" sz="1800" b="1" dirty="0">
                          <a:latin typeface="Arial" panose="020B0604020202020204" pitchFamily="34" charset="0"/>
                          <a:cs typeface="Arial" panose="020B0604020202020204" pitchFamily="34" charset="0"/>
                        </a:rPr>
                        <a:t>Gastrointestinal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109</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109</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1,966</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18.0</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6536462"/>
                  </a:ext>
                </a:extLst>
              </a:tr>
              <a:tr h="356243">
                <a:tc>
                  <a:txBody>
                    <a:bodyPr/>
                    <a:lstStyle/>
                    <a:p>
                      <a:pPr algn="l"/>
                      <a:r>
                        <a:rPr lang="en-US" sz="1800" b="1" dirty="0" err="1">
                          <a:latin typeface="Arial" panose="020B0604020202020204" pitchFamily="34" charset="0"/>
                          <a:cs typeface="Arial" panose="020B0604020202020204" pitchFamily="34" charset="0"/>
                        </a:rPr>
                        <a:t>Head_Neck</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75</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18.8</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595134"/>
                  </a:ext>
                </a:extLst>
              </a:tr>
              <a:tr h="356243">
                <a:tc>
                  <a:txBody>
                    <a:bodyPr/>
                    <a:lstStyle/>
                    <a:p>
                      <a:pPr algn="l"/>
                      <a:r>
                        <a:rPr lang="en-US" sz="1800" b="1" dirty="0">
                          <a:latin typeface="Arial" panose="020B0604020202020204" pitchFamily="34" charset="0"/>
                          <a:cs typeface="Arial" panose="020B0604020202020204" pitchFamily="34" charset="0"/>
                        </a:rPr>
                        <a:t>Pulmonary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55</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13.8</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0855430"/>
                  </a:ext>
                </a:extLst>
              </a:tr>
              <a:tr h="356243">
                <a:tc>
                  <a:txBody>
                    <a:bodyPr/>
                    <a:lstStyle/>
                    <a:p>
                      <a:pPr algn="l"/>
                      <a:r>
                        <a:rPr lang="en-US" sz="1800" b="1" dirty="0">
                          <a:latin typeface="Arial" panose="020B0604020202020204" pitchFamily="34" charset="0"/>
                          <a:cs typeface="Arial" panose="020B0604020202020204" pitchFamily="34" charset="0"/>
                        </a:rPr>
                        <a:t>Urology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180</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194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5,083</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28.2</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8523791"/>
                  </a:ext>
                </a:extLst>
              </a:tr>
              <a:tr h="356243">
                <a:tc>
                  <a:txBody>
                    <a:bodyPr/>
                    <a:lstStyle/>
                    <a:p>
                      <a:pPr algn="l"/>
                      <a:r>
                        <a:rPr lang="en-US" sz="1800" b="1" dirty="0">
                          <a:latin typeface="Arial" panose="020B0604020202020204" pitchFamily="34" charset="0"/>
                          <a:cs typeface="Arial" panose="020B0604020202020204" pitchFamily="34" charset="0"/>
                        </a:rPr>
                        <a:t>Miscellaneous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8</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25</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684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85.5</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767471"/>
                  </a:ext>
                </a:extLst>
              </a:tr>
              <a:tr h="356243">
                <a:tc>
                  <a:txBody>
                    <a:bodyPr/>
                    <a:lstStyle/>
                    <a:p>
                      <a:pPr algn="l"/>
                      <a:r>
                        <a:rPr lang="en-US" sz="1800" b="1" dirty="0">
                          <a:latin typeface="Arial" panose="020B0604020202020204" pitchFamily="34" charset="0"/>
                          <a:cs typeface="Arial" panose="020B0604020202020204" pitchFamily="34" charset="0"/>
                        </a:rPr>
                        <a:t>Total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604</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651</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11,223</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800" b="1" dirty="0">
                          <a:latin typeface="Arial" panose="020B0604020202020204" pitchFamily="34" charset="0"/>
                          <a:cs typeface="Arial" panose="020B0604020202020204" pitchFamily="34" charset="0"/>
                        </a:rPr>
                        <a:t>18.6</a:t>
                      </a:r>
                    </a:p>
                  </a:txBody>
                  <a:tcPr marR="457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908670"/>
                  </a:ext>
                </a:extLst>
              </a:tr>
            </a:tbl>
          </a:graphicData>
        </a:graphic>
      </p:graphicFrame>
      <p:sp>
        <p:nvSpPr>
          <p:cNvPr id="4" name="TextBox 3">
            <a:extLst>
              <a:ext uri="{FF2B5EF4-FFF2-40B4-BE49-F238E27FC236}">
                <a16:creationId xmlns:a16="http://schemas.microsoft.com/office/drawing/2014/main" id="{2C1393D4-A614-554E-B315-1EC265365827}"/>
              </a:ext>
            </a:extLst>
          </p:cNvPr>
          <p:cNvSpPr txBox="1"/>
          <p:nvPr/>
        </p:nvSpPr>
        <p:spPr>
          <a:xfrm>
            <a:off x="228600" y="5219701"/>
            <a:ext cx="8686800" cy="78289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We have currently scanned over 16,000 slides.</a:t>
            </a:r>
          </a:p>
          <a:p>
            <a:r>
              <a:rPr lang="en-US" dirty="0"/>
              <a:t>Our goal is to scan every slide available at Temple Hospital.</a:t>
            </a:r>
          </a:p>
        </p:txBody>
      </p:sp>
    </p:spTree>
    <p:extLst>
      <p:ext uri="{BB962C8B-B14F-4D97-AF65-F5344CB8AC3E}">
        <p14:creationId xmlns:p14="http://schemas.microsoft.com/office/powerpoint/2010/main" val="3533012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Summary</a:t>
            </a:r>
          </a:p>
        </p:txBody>
      </p:sp>
      <p:sp>
        <p:nvSpPr>
          <p:cNvPr id="3" name="Content Placeholder 2">
            <a:extLst>
              <a:ext uri="{FF2B5EF4-FFF2-40B4-BE49-F238E27FC236}">
                <a16:creationId xmlns:a16="http://schemas.microsoft.com/office/drawing/2014/main" id="{3459F225-2B2D-C34D-9647-7489E903CA5C}"/>
              </a:ext>
            </a:extLst>
          </p:cNvPr>
          <p:cNvSpPr txBox="1">
            <a:spLocks/>
          </p:cNvSpPr>
          <p:nvPr/>
        </p:nvSpPr>
        <p:spPr>
          <a:xfrm>
            <a:off x="228600" y="613118"/>
            <a:ext cx="8686800" cy="594991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The ability </a:t>
            </a:r>
            <a:r>
              <a:rPr lang="en-GB" dirty="0"/>
              <a:t>to scan slides into digital images and place them on a secure HIPPA network accessible to pathologists promotes remote accessibility and collaboration on </a:t>
            </a:r>
            <a:r>
              <a:rPr lang="en-US" dirty="0"/>
              <a:t>patient cases.</a:t>
            </a:r>
          </a:p>
          <a:p>
            <a:r>
              <a:rPr lang="en-GB" dirty="0"/>
              <a:t>The physical storage required to manage such a large archive electronically is now affordable and can be implemented using a relatively simple architecture.</a:t>
            </a:r>
          </a:p>
          <a:p>
            <a:r>
              <a:rPr lang="en-GB" dirty="0"/>
              <a:t>Our primary goal in this three-year project is to scan and annotate 1M slides, where each image will have an associated </a:t>
            </a:r>
            <a:r>
              <a:rPr lang="en-US" dirty="0"/>
              <a:t>clinical report.</a:t>
            </a:r>
          </a:p>
          <a:p>
            <a:r>
              <a:rPr lang="en-GB" dirty="0"/>
              <a:t>This corpus will enable the development of state-of-the art machine learning systems, which require vast amounts of training data, for pathology applications such as cancer identification.</a:t>
            </a:r>
          </a:p>
          <a:p>
            <a:r>
              <a:rPr lang="en-GB" dirty="0"/>
              <a:t>This project will also enable the development of software systems to assist diagnosis and accelerate the diagnostic process, thereby easing pathologist workloads. This is important since the industry expects there will be a severe shortage of pathologists over the next 20 years.</a:t>
            </a:r>
          </a:p>
          <a:p>
            <a:r>
              <a:rPr lang="en-GB" dirty="0"/>
              <a:t>Digital pathology is also enhancing educational practice by providing access to a large, open source pathology corpus that can be easily searched.</a:t>
            </a:r>
          </a:p>
          <a:p>
            <a:pPr>
              <a:spcAft>
                <a:spcPts val="600"/>
              </a:spcAft>
            </a:pPr>
            <a:r>
              <a:rPr lang="en-GB" dirty="0"/>
              <a:t>More information about our project can be found at:</a:t>
            </a:r>
          </a:p>
          <a:p>
            <a:pPr marL="466725" indent="-58738">
              <a:buNone/>
            </a:pPr>
            <a:r>
              <a:rPr lang="en-GB" sz="1400" dirty="0">
                <a:hlinkClick r:id="rId3"/>
              </a:rPr>
              <a:t>https://www.isip.piconepress.com/projects/nsf_dpath/</a:t>
            </a:r>
            <a:endParaRPr lang="en-US" sz="1400" dirty="0"/>
          </a:p>
        </p:txBody>
      </p:sp>
    </p:spTree>
    <p:extLst>
      <p:ext uri="{BB962C8B-B14F-4D97-AF65-F5344CB8AC3E}">
        <p14:creationId xmlns:p14="http://schemas.microsoft.com/office/powerpoint/2010/main" val="2364054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Acknowledgements</a:t>
            </a:r>
          </a:p>
        </p:txBody>
      </p:sp>
      <p:sp>
        <p:nvSpPr>
          <p:cNvPr id="3" name="Content Placeholder 2">
            <a:extLst>
              <a:ext uri="{FF2B5EF4-FFF2-40B4-BE49-F238E27FC236}">
                <a16:creationId xmlns:a16="http://schemas.microsoft.com/office/drawing/2014/main" id="{0EEA81CC-5A82-F943-9F90-B2D65483D479}"/>
              </a:ext>
            </a:extLst>
          </p:cNvPr>
          <p:cNvSpPr txBox="1">
            <a:spLocks/>
          </p:cNvSpPr>
          <p:nvPr/>
        </p:nvSpPr>
        <p:spPr>
          <a:xfrm>
            <a:off x="228600" y="767471"/>
            <a:ext cx="8686800" cy="1696454"/>
          </a:xfrm>
          <a:prstGeom prst="rect">
            <a:avLst/>
          </a:prstGeom>
        </p:spPr>
        <p:txBody>
          <a:bodyPr lIns="0" tIns="0" rIns="0" bIns="0">
            <a:normAutofit/>
          </a:bodyPr>
          <a:lstStyle>
            <a:defPPr>
              <a:defRPr lang="en-US"/>
            </a:defPPr>
            <a:lvl1pPr marL="185738" indent="-185738" defTabSz="457200">
              <a:spcBef>
                <a:spcPct val="20000"/>
              </a:spcBef>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This material is based upon work supported by the National Science Foundation under Grant No. CNS- 1726188. Any opinions, findings, and conclusions or recommendations expressed in this material are those of the author(s) and do not necessarily reflect the views of the </a:t>
            </a:r>
            <a:r>
              <a:rPr lang="en-US" dirty="0"/>
              <a:t>National Science Foundation.</a:t>
            </a:r>
          </a:p>
        </p:txBody>
      </p:sp>
    </p:spTree>
    <p:extLst>
      <p:ext uri="{BB962C8B-B14F-4D97-AF65-F5344CB8AC3E}">
        <p14:creationId xmlns:p14="http://schemas.microsoft.com/office/powerpoint/2010/main" val="1183332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References</a:t>
            </a:r>
          </a:p>
        </p:txBody>
      </p:sp>
      <p:sp>
        <p:nvSpPr>
          <p:cNvPr id="3" name="Content Placeholder 2">
            <a:extLst>
              <a:ext uri="{FF2B5EF4-FFF2-40B4-BE49-F238E27FC236}">
                <a16:creationId xmlns:a16="http://schemas.microsoft.com/office/drawing/2014/main" id="{5A56BAD6-1294-EB4C-9E1E-64EFAA56895C}"/>
              </a:ext>
            </a:extLst>
          </p:cNvPr>
          <p:cNvSpPr txBox="1">
            <a:spLocks/>
          </p:cNvSpPr>
          <p:nvPr/>
        </p:nvSpPr>
        <p:spPr>
          <a:xfrm>
            <a:off x="247972" y="699294"/>
            <a:ext cx="8667428" cy="5811837"/>
          </a:xfrm>
          <a:prstGeom prst="rect">
            <a:avLst/>
          </a:prstGeom>
        </p:spPr>
        <p:txBody>
          <a:bodyPr lIns="0" tIns="0" rIns="0" bIns="0">
            <a:noAutofit/>
          </a:bodyPr>
          <a:lstStyle>
            <a:defPPr>
              <a:defRPr lang="en-US"/>
            </a:defPPr>
            <a:lvl1pPr indent="0" defTabSz="457200">
              <a:spcBef>
                <a:spcPct val="20000"/>
              </a:spcBef>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85738" indent="-185738">
              <a:buFont typeface="Arial" panose="020B0604020202020204" pitchFamily="34" charset="0"/>
              <a:buChar char="•"/>
            </a:pPr>
            <a:r>
              <a:rPr lang="en-US" sz="1400" dirty="0"/>
              <a:t>“Mounting Tissue Sections,” National Diagnostics, 2011. </a:t>
            </a:r>
            <a:r>
              <a:rPr lang="en-US" sz="1400" i="1" dirty="0"/>
              <a:t>https://</a:t>
            </a:r>
            <a:r>
              <a:rPr lang="en-US" sz="1400" i="1" dirty="0" err="1"/>
              <a:t>www.nationaldiagnostics.com</a:t>
            </a:r>
            <a:r>
              <a:rPr lang="en-US" sz="1400" i="1" dirty="0"/>
              <a:t>/histology/article/mounting-tissue-sections</a:t>
            </a:r>
            <a:r>
              <a:rPr lang="en-US" sz="1400" dirty="0"/>
              <a:t>.</a:t>
            </a:r>
          </a:p>
          <a:p>
            <a:pPr marL="185738" indent="-185738">
              <a:buFont typeface="Arial" panose="020B0604020202020204" pitchFamily="34" charset="0"/>
              <a:buChar char="•"/>
            </a:pPr>
            <a:r>
              <a:rPr lang="sv-SE" sz="1400" dirty="0"/>
              <a:t>D. </a:t>
            </a:r>
            <a:r>
              <a:rPr lang="sv-SE" sz="1400" dirty="0" err="1"/>
              <a:t>Gutman</a:t>
            </a:r>
            <a:r>
              <a:rPr lang="sv-SE" sz="1400" dirty="0"/>
              <a:t>, J. Cobb, D. Somanna, Y. Park, F. Wang, T. </a:t>
            </a:r>
            <a:r>
              <a:rPr lang="sv-SE" sz="1400" dirty="0" err="1"/>
              <a:t>Kurc</a:t>
            </a:r>
            <a:r>
              <a:rPr lang="sv-SE" sz="1400" dirty="0"/>
              <a:t>, J. </a:t>
            </a:r>
            <a:r>
              <a:rPr lang="en-GB" sz="1400" dirty="0"/>
              <a:t>Saltz, D. Brat, L. Cooper, and J. Kong, “Cancer Digital Slide Archive: an informatics resource to support integrated in silico analysis of TCGA pathology data,” </a:t>
            </a:r>
            <a:r>
              <a:rPr lang="en-GB" sz="1400" i="1" dirty="0"/>
              <a:t>J. Am. Med. Informatics Assoc.</a:t>
            </a:r>
            <a:r>
              <a:rPr lang="en-GB" sz="1400" dirty="0"/>
              <a:t>, </a:t>
            </a:r>
            <a:r>
              <a:rPr lang="en-US" sz="1400" dirty="0"/>
              <a:t>vol. 20, no. 6, pp. 1091–1098, 2013.</a:t>
            </a:r>
          </a:p>
          <a:p>
            <a:pPr marL="185738" indent="-185738">
              <a:buFont typeface="Arial" panose="020B0604020202020204" pitchFamily="34" charset="0"/>
              <a:buChar char="•"/>
            </a:pPr>
            <a:r>
              <a:rPr lang="en-US" sz="1400" dirty="0"/>
              <a:t>J. Barker, A. Hoogi, A. Depeursinge, and D. Rubin, “Automated classification of brain tumor type in whole-slide digital pathology images using local representative tiles,” </a:t>
            </a:r>
            <a:r>
              <a:rPr lang="en-US" sz="1400" i="1" dirty="0"/>
              <a:t>Med. Image Anal.</a:t>
            </a:r>
            <a:r>
              <a:rPr lang="en-US" sz="1400" dirty="0"/>
              <a:t>, vol. 30, no. 1, pp. 60–71, 2016.</a:t>
            </a:r>
          </a:p>
          <a:p>
            <a:pPr marL="185738" indent="-185738">
              <a:buFont typeface="Arial" panose="020B0604020202020204" pitchFamily="34" charset="0"/>
              <a:buChar char="•"/>
            </a:pPr>
            <a:r>
              <a:rPr lang="en-GB" sz="1400" dirty="0"/>
              <a:t>J. Picone, T. Farkas, I. Obeid, and Y. Persidsky, “MRI: High Performance Digital Pathology Using Big Data and Machine Learning,” Major Research Instrumentation (MRI), Division of Computer and Network Systems, National Science Foundation, January </a:t>
            </a:r>
            <a:r>
              <a:rPr lang="en-US" sz="1400" dirty="0"/>
              <a:t>1, 2018.</a:t>
            </a:r>
          </a:p>
          <a:p>
            <a:pPr marL="185738" indent="-185738">
              <a:buFont typeface="Arial" panose="020B0604020202020204" pitchFamily="34" charset="0"/>
              <a:buChar char="•"/>
            </a:pPr>
            <a:r>
              <a:rPr lang="en-US" sz="1400" dirty="0"/>
              <a:t>M. Satyanarayanan, A. Goode, B. Gilbert, J. Harkes, and D. Jukic, </a:t>
            </a:r>
            <a:r>
              <a:rPr lang="en-GB" sz="1400" dirty="0"/>
              <a:t>“OpenSlide: A vendor-neutral software foundation for digital pathology,” </a:t>
            </a:r>
            <a:r>
              <a:rPr lang="nl-NL" sz="1400" i="1" dirty="0"/>
              <a:t>J. Pathol. </a:t>
            </a:r>
            <a:r>
              <a:rPr lang="nl-NL" sz="1400" i="1" dirty="0" err="1"/>
              <a:t>Inform</a:t>
            </a:r>
            <a:r>
              <a:rPr lang="nl-NL" sz="1400" i="1" dirty="0"/>
              <a:t>.</a:t>
            </a:r>
            <a:r>
              <a:rPr lang="nl-NL" sz="1400" dirty="0"/>
              <a:t>, vol. 4, no. 1, p. 27, 2013.</a:t>
            </a:r>
          </a:p>
          <a:p>
            <a:pPr marL="185738" indent="-185738">
              <a:buFont typeface="Arial" panose="020B0604020202020204" pitchFamily="34" charset="0"/>
              <a:buChar char="•"/>
            </a:pPr>
            <a:r>
              <a:rPr lang="en-GB" sz="1400" dirty="0"/>
              <a:t>R. Brzezinski</a:t>
            </a:r>
            <a:r>
              <a:rPr lang="en-GB" sz="1400" i="1" dirty="0"/>
              <a:t>, HIPAA Privacy and Security Compliance - Simplified: Practical Guide for Healthcare Providers and Managers </a:t>
            </a:r>
            <a:r>
              <a:rPr lang="en-GB" sz="1400" dirty="0"/>
              <a:t>2016 Edition, 3rd ed. Seattle, Washington, USA: CreateSpace Independent </a:t>
            </a:r>
            <a:r>
              <a:rPr lang="en-US" sz="1400" dirty="0"/>
              <a:t>Publishing Platform, 2016.</a:t>
            </a:r>
          </a:p>
          <a:p>
            <a:pPr marL="185738" indent="-185738">
              <a:buFont typeface="Arial" panose="020B0604020202020204" pitchFamily="34" charset="0"/>
              <a:buChar char="•"/>
            </a:pPr>
            <a:r>
              <a:rPr lang="en-GB" sz="1400" dirty="0"/>
              <a:t>I. Obeid and J. Picone, “The Temple University Hospital EEG </a:t>
            </a:r>
            <a:r>
              <a:rPr lang="fr-FR" sz="1400" dirty="0"/>
              <a:t>Data Corpus,” </a:t>
            </a:r>
            <a:r>
              <a:rPr lang="fr-FR" sz="1400" i="1" dirty="0"/>
              <a:t>Front. Neurosci. Sect. Neural </a:t>
            </a:r>
            <a:r>
              <a:rPr lang="fr-FR" sz="1400" i="1" dirty="0" err="1"/>
              <a:t>Technol</a:t>
            </a:r>
            <a:r>
              <a:rPr lang="fr-FR" sz="1400" i="1" dirty="0"/>
              <a:t>.</a:t>
            </a:r>
            <a:r>
              <a:rPr lang="fr-FR" sz="1400" dirty="0"/>
              <a:t>, vol. 10, p. </a:t>
            </a:r>
            <a:r>
              <a:rPr lang="en-US" sz="1400" dirty="0"/>
              <a:t>00196, 2016.</a:t>
            </a:r>
          </a:p>
          <a:p>
            <a:pPr marL="185738" indent="-185738">
              <a:buFont typeface="Arial" panose="020B0604020202020204" pitchFamily="34" charset="0"/>
              <a:buChar char="•"/>
            </a:pPr>
            <a:r>
              <a:rPr lang="en-GB" sz="1400" dirty="0"/>
              <a:t>“Simple Monthly Calculator,” Amazon Web Services, 2018. </a:t>
            </a:r>
            <a:r>
              <a:rPr lang="en-US" sz="1400" i="1" dirty="0"/>
              <a:t>http://calculator.s3.amazonaws.com/index.html</a:t>
            </a:r>
          </a:p>
          <a:p>
            <a:pPr marL="185738" indent="-185738">
              <a:buFont typeface="Arial" panose="020B0604020202020204" pitchFamily="34" charset="0"/>
              <a:buChar char="•"/>
            </a:pPr>
            <a:r>
              <a:rPr lang="en-US" sz="1400" dirty="0"/>
              <a:t>C. Campbell, N. Mecca, T. Duong, I. Obeid, and J. Picone, “Expanding an HPC Cluster to Support the Computational Demands of Digital Pathology,” in </a:t>
            </a:r>
            <a:r>
              <a:rPr lang="en-US" sz="1400" i="1" dirty="0"/>
              <a:t>IEEE Signal Processing in Medicine and Biology Symposium</a:t>
            </a:r>
            <a:r>
              <a:rPr lang="en-US" sz="1400" dirty="0"/>
              <a:t>, 2018, pp. 1–2.</a:t>
            </a:r>
          </a:p>
          <a:p>
            <a:pPr marL="185738" indent="-185738">
              <a:buFont typeface="Arial" panose="020B0604020202020204" pitchFamily="34" charset="0"/>
              <a:buChar char="•"/>
            </a:pPr>
            <a:r>
              <a:rPr lang="en-US" sz="1400" dirty="0"/>
              <a:t>N. Jhala, “Digital pathology: Advancing frontiers,” in </a:t>
            </a:r>
            <a:r>
              <a:rPr lang="en-US" sz="1400" i="1" dirty="0"/>
              <a:t>IEEE Signal Processing in Medicine and Biology Symposium</a:t>
            </a:r>
            <a:r>
              <a:rPr lang="en-US" sz="1400" dirty="0"/>
              <a:t> (SPMB), 2017.</a:t>
            </a:r>
          </a:p>
          <a:p>
            <a:pPr marL="185738" indent="-185738">
              <a:buFont typeface="Arial" panose="020B0604020202020204" pitchFamily="34" charset="0"/>
              <a:buChar char="•"/>
            </a:pPr>
            <a:endParaRPr lang="en-US" sz="1400" dirty="0"/>
          </a:p>
        </p:txBody>
      </p:sp>
    </p:spTree>
    <p:extLst>
      <p:ext uri="{BB962C8B-B14F-4D97-AF65-F5344CB8AC3E}">
        <p14:creationId xmlns:p14="http://schemas.microsoft.com/office/powerpoint/2010/main" val="86611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Introduction to Digital Pathology</a:t>
            </a:r>
          </a:p>
        </p:txBody>
      </p:sp>
      <p:pic>
        <p:nvPicPr>
          <p:cNvPr id="10" name="Picture 9">
            <a:extLst>
              <a:ext uri="{FF2B5EF4-FFF2-40B4-BE49-F238E27FC236}">
                <a16:creationId xmlns:a16="http://schemas.microsoft.com/office/drawing/2014/main" id="{6CC62C34-9CB9-384F-84B5-66F9C044F71E}"/>
              </a:ext>
            </a:extLst>
          </p:cNvPr>
          <p:cNvPicPr>
            <a:picLocks noChangeAspect="1"/>
          </p:cNvPicPr>
          <p:nvPr/>
        </p:nvPicPr>
        <p:blipFill>
          <a:blip r:embed="rId3"/>
          <a:stretch>
            <a:fillRect/>
          </a:stretch>
        </p:blipFill>
        <p:spPr>
          <a:xfrm>
            <a:off x="508819" y="2940252"/>
            <a:ext cx="3332717" cy="1351529"/>
          </a:xfrm>
          <a:prstGeom prst="rect">
            <a:avLst/>
          </a:prstGeom>
        </p:spPr>
      </p:pic>
      <p:pic>
        <p:nvPicPr>
          <p:cNvPr id="11" name="Picture 10">
            <a:extLst>
              <a:ext uri="{FF2B5EF4-FFF2-40B4-BE49-F238E27FC236}">
                <a16:creationId xmlns:a16="http://schemas.microsoft.com/office/drawing/2014/main" id="{8D59E2E5-6FD0-6B4B-ADF3-79AF5500815A}"/>
              </a:ext>
            </a:extLst>
          </p:cNvPr>
          <p:cNvPicPr>
            <a:picLocks noChangeAspect="1"/>
          </p:cNvPicPr>
          <p:nvPr/>
        </p:nvPicPr>
        <p:blipFill>
          <a:blip r:embed="rId4"/>
          <a:stretch>
            <a:fillRect/>
          </a:stretch>
        </p:blipFill>
        <p:spPr>
          <a:xfrm>
            <a:off x="4660490" y="2769745"/>
            <a:ext cx="3583858" cy="1433543"/>
          </a:xfrm>
          <a:prstGeom prst="rect">
            <a:avLst/>
          </a:prstGeom>
        </p:spPr>
      </p:pic>
      <p:cxnSp>
        <p:nvCxnSpPr>
          <p:cNvPr id="13" name="Straight Arrow Connector 12">
            <a:extLst>
              <a:ext uri="{FF2B5EF4-FFF2-40B4-BE49-F238E27FC236}">
                <a16:creationId xmlns:a16="http://schemas.microsoft.com/office/drawing/2014/main" id="{9EE2D890-FF1A-6240-9E3F-E08E3558C771}"/>
              </a:ext>
            </a:extLst>
          </p:cNvPr>
          <p:cNvCxnSpPr>
            <a:cxnSpLocks/>
          </p:cNvCxnSpPr>
          <p:nvPr/>
        </p:nvCxnSpPr>
        <p:spPr>
          <a:xfrm>
            <a:off x="4040906" y="3832848"/>
            <a:ext cx="60483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34942685-DB82-5B4D-9A9C-E83E74FBA9CB}"/>
              </a:ext>
            </a:extLst>
          </p:cNvPr>
          <p:cNvSpPr txBox="1"/>
          <p:nvPr/>
        </p:nvSpPr>
        <p:spPr>
          <a:xfrm>
            <a:off x="372397" y="1828800"/>
            <a:ext cx="3598606" cy="990861"/>
          </a:xfrm>
          <a:prstGeom prst="rect">
            <a:avLst/>
          </a:prstGeom>
        </p:spPr>
        <p:txBody>
          <a:bodyPr lIns="0" tIns="0" rIns="0" bIns="0">
            <a:normAutofit/>
          </a:bodyPr>
          <a:lstStyle>
            <a:defPPr>
              <a:defRPr lang="en-US"/>
            </a:defPPr>
            <a:lvl1pPr marL="174625" indent="-174625" defTabSz="457200">
              <a:lnSpc>
                <a:spcPct val="110000"/>
              </a:lnSpc>
              <a:spcBef>
                <a:spcPts val="0"/>
              </a:spcBef>
              <a:spcAft>
                <a:spcPts val="1200"/>
              </a:spcAft>
              <a:buFont typeface="Arial"/>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indent="0">
              <a:buNone/>
            </a:pPr>
            <a:r>
              <a:rPr lang="en-US" sz="1400" dirty="0"/>
              <a:t>Tissues are prepared by preventing them from deteriorating from autolysis. These samples are then transferred to the cassettes and stored into thin sections.  </a:t>
            </a:r>
          </a:p>
        </p:txBody>
      </p:sp>
      <p:sp>
        <p:nvSpPr>
          <p:cNvPr id="23" name="TextBox 22">
            <a:extLst>
              <a:ext uri="{FF2B5EF4-FFF2-40B4-BE49-F238E27FC236}">
                <a16:creationId xmlns:a16="http://schemas.microsoft.com/office/drawing/2014/main" id="{48AA1A64-9116-9F4B-A55E-A1B27F4220C1}"/>
              </a:ext>
            </a:extLst>
          </p:cNvPr>
          <p:cNvSpPr txBox="1"/>
          <p:nvPr/>
        </p:nvSpPr>
        <p:spPr>
          <a:xfrm>
            <a:off x="4632221" y="1828800"/>
            <a:ext cx="3642853" cy="979141"/>
          </a:xfrm>
          <a:prstGeom prst="rect">
            <a:avLst/>
          </a:prstGeom>
        </p:spPr>
        <p:txBody>
          <a:bodyPr lIns="0" tIns="0" rIns="0" bIns="0">
            <a:normAutofit/>
          </a:bodyPr>
          <a:lstStyle>
            <a:defPPr>
              <a:defRPr lang="en-US"/>
            </a:defPPr>
            <a:lvl1pPr marL="174625" indent="-174625" defTabSz="457200">
              <a:lnSpc>
                <a:spcPct val="110000"/>
              </a:lnSpc>
              <a:spcBef>
                <a:spcPts val="0"/>
              </a:spcBef>
              <a:spcAft>
                <a:spcPts val="1200"/>
              </a:spcAft>
              <a:buFont typeface="Arial"/>
              <a:buChar char="•"/>
              <a:defRPr sz="1400"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indent="0">
              <a:buNone/>
            </a:pPr>
            <a:r>
              <a:rPr lang="en-US" dirty="0"/>
              <a:t>The slide is prepared by mounting the specimen on a glass slide. A stain is applied on top and cover slip is placed to generate a single sample.</a:t>
            </a:r>
          </a:p>
        </p:txBody>
      </p:sp>
      <p:sp>
        <p:nvSpPr>
          <p:cNvPr id="24" name="TextBox 23">
            <a:extLst>
              <a:ext uri="{FF2B5EF4-FFF2-40B4-BE49-F238E27FC236}">
                <a16:creationId xmlns:a16="http://schemas.microsoft.com/office/drawing/2014/main" id="{7C84DD13-C78D-A74D-856A-94D7ADEE6F73}"/>
              </a:ext>
            </a:extLst>
          </p:cNvPr>
          <p:cNvSpPr txBox="1"/>
          <p:nvPr/>
        </p:nvSpPr>
        <p:spPr>
          <a:xfrm>
            <a:off x="4943320" y="5638798"/>
            <a:ext cx="3330526" cy="938783"/>
          </a:xfrm>
          <a:prstGeom prst="rect">
            <a:avLst/>
          </a:prstGeom>
        </p:spPr>
        <p:txBody>
          <a:bodyPr lIns="0" tIns="0" rIns="0" bIns="0">
            <a:normAutofit/>
          </a:bodyPr>
          <a:lstStyle>
            <a:defPPr>
              <a:defRPr lang="en-US"/>
            </a:defPPr>
            <a:lvl1pPr indent="0" defTabSz="457200">
              <a:lnSpc>
                <a:spcPct val="110000"/>
              </a:lnSpc>
              <a:spcBef>
                <a:spcPts val="0"/>
              </a:spcBef>
              <a:spcAft>
                <a:spcPts val="1200"/>
              </a:spcAft>
              <a:buFont typeface="Arial"/>
              <a:buNone/>
              <a:defRPr sz="1400"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A board-certified pathologist views the stained specimen through an analog microscope to determine a diagnosis.</a:t>
            </a:r>
            <a:endParaRPr lang="en-US" dirty="0"/>
          </a:p>
        </p:txBody>
      </p:sp>
      <p:sp>
        <p:nvSpPr>
          <p:cNvPr id="25" name="TextBox 24">
            <a:extLst>
              <a:ext uri="{FF2B5EF4-FFF2-40B4-BE49-F238E27FC236}">
                <a16:creationId xmlns:a16="http://schemas.microsoft.com/office/drawing/2014/main" id="{B23AC061-2DEB-C54C-AE64-8EF817A00565}"/>
              </a:ext>
            </a:extLst>
          </p:cNvPr>
          <p:cNvSpPr txBox="1"/>
          <p:nvPr/>
        </p:nvSpPr>
        <p:spPr>
          <a:xfrm>
            <a:off x="366251" y="5621592"/>
            <a:ext cx="3030793" cy="784895"/>
          </a:xfrm>
          <a:prstGeom prst="rect">
            <a:avLst/>
          </a:prstGeom>
        </p:spPr>
        <p:txBody>
          <a:bodyPr lIns="0" tIns="0" rIns="0" bIns="0">
            <a:normAutofit/>
          </a:bodyPr>
          <a:lstStyle>
            <a:defPPr>
              <a:defRPr lang="en-US"/>
            </a:defPPr>
            <a:lvl1pPr indent="0" defTabSz="457200">
              <a:lnSpc>
                <a:spcPct val="110000"/>
              </a:lnSpc>
              <a:spcBef>
                <a:spcPts val="0"/>
              </a:spcBef>
              <a:spcAft>
                <a:spcPts val="1200"/>
              </a:spcAft>
              <a:buFont typeface="Arial"/>
              <a:buNone/>
              <a:defRPr sz="1400"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The glass slides are then sorted by their respective tissue type and archived at an off site location.</a:t>
            </a:r>
            <a:endParaRPr lang="en-US" dirty="0"/>
          </a:p>
        </p:txBody>
      </p:sp>
      <p:cxnSp>
        <p:nvCxnSpPr>
          <p:cNvPr id="28" name="Straight Arrow Connector 27">
            <a:extLst>
              <a:ext uri="{FF2B5EF4-FFF2-40B4-BE49-F238E27FC236}">
                <a16:creationId xmlns:a16="http://schemas.microsoft.com/office/drawing/2014/main" id="{9EE2D890-FF1A-6240-9E3F-E08E3558C771}"/>
              </a:ext>
            </a:extLst>
          </p:cNvPr>
          <p:cNvCxnSpPr>
            <a:cxnSpLocks/>
          </p:cNvCxnSpPr>
          <p:nvPr/>
        </p:nvCxnSpPr>
        <p:spPr>
          <a:xfrm flipH="1" flipV="1">
            <a:off x="3938456" y="4784296"/>
            <a:ext cx="604836" cy="2569"/>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Content Placeholder 2">
            <a:extLst>
              <a:ext uri="{FF2B5EF4-FFF2-40B4-BE49-F238E27FC236}">
                <a16:creationId xmlns:a16="http://schemas.microsoft.com/office/drawing/2014/main" id="{DEAEF5D8-69E7-D042-8177-698CB5618201}"/>
              </a:ext>
            </a:extLst>
          </p:cNvPr>
          <p:cNvSpPr txBox="1">
            <a:spLocks/>
          </p:cNvSpPr>
          <p:nvPr/>
        </p:nvSpPr>
        <p:spPr>
          <a:xfrm>
            <a:off x="228600" y="640521"/>
            <a:ext cx="8686800" cy="952305"/>
          </a:xfrm>
          <a:prstGeom prst="rect">
            <a:avLst/>
          </a:prstGeom>
        </p:spPr>
        <p:txBody>
          <a:bodyPr lIns="0" tIns="0" rIns="0" bIns="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indent="-174625">
              <a:lnSpc>
                <a:spcPct val="110000"/>
              </a:lnSpc>
              <a:spcBef>
                <a:spcPts val="0"/>
              </a:spcBef>
              <a:spcAft>
                <a:spcPts val="1200"/>
              </a:spcAft>
            </a:pPr>
            <a:r>
              <a:rPr lang="en-GB" sz="1800" b="1" dirty="0">
                <a:latin typeface="Arial" panose="020B0604020202020204" pitchFamily="34" charset="0"/>
                <a:cs typeface="Arial" panose="020B0604020202020204" pitchFamily="34" charset="0"/>
              </a:rPr>
              <a:t>A branch of medical science which deals with the extraction and storage of cause, origin and nature of disease in digital format.</a:t>
            </a:r>
          </a:p>
          <a:p>
            <a:pPr marL="174625" indent="-174625">
              <a:lnSpc>
                <a:spcPct val="110000"/>
              </a:lnSpc>
              <a:spcBef>
                <a:spcPts val="0"/>
              </a:spcBef>
              <a:spcAft>
                <a:spcPts val="1200"/>
              </a:spcAft>
            </a:pPr>
            <a:r>
              <a:rPr lang="en-GB" sz="1800" b="1" dirty="0">
                <a:latin typeface="Arial" panose="020B0604020202020204" pitchFamily="34" charset="0"/>
                <a:cs typeface="Arial" panose="020B0604020202020204" pitchFamily="34" charset="0"/>
              </a:rPr>
              <a:t>Typical steps in a tissue storage workflow:</a:t>
            </a:r>
            <a:endParaRPr lang="en-US" sz="1800" b="1" dirty="0">
              <a:latin typeface="Arial" panose="020B0604020202020204" pitchFamily="34" charset="0"/>
              <a:cs typeface="Arial" panose="020B0604020202020204" pitchFamily="34" charset="0"/>
            </a:endParaRPr>
          </a:p>
        </p:txBody>
      </p:sp>
      <p:cxnSp>
        <p:nvCxnSpPr>
          <p:cNvPr id="31" name="Connector: Elbow 40">
            <a:extLst>
              <a:ext uri="{FF2B5EF4-FFF2-40B4-BE49-F238E27FC236}">
                <a16:creationId xmlns:a16="http://schemas.microsoft.com/office/drawing/2014/main" id="{2A66397D-4B75-6F45-9CA3-D9EB4185A6A9}"/>
              </a:ext>
            </a:extLst>
          </p:cNvPr>
          <p:cNvCxnSpPr>
            <a:cxnSpLocks/>
          </p:cNvCxnSpPr>
          <p:nvPr/>
        </p:nvCxnSpPr>
        <p:spPr>
          <a:xfrm flipH="1">
            <a:off x="8270706" y="3852653"/>
            <a:ext cx="72953" cy="914400"/>
          </a:xfrm>
          <a:prstGeom prst="bentConnector3">
            <a:avLst>
              <a:gd name="adj1" fmla="val -313352"/>
            </a:avLst>
          </a:prstGeom>
          <a:ln w="57150">
            <a:tailEnd type="triangle"/>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E4047BF6-E0B7-0F41-B5D0-694C528203DE}"/>
              </a:ext>
            </a:extLst>
          </p:cNvPr>
          <p:cNvPicPr>
            <a:picLocks noChangeAspect="1"/>
          </p:cNvPicPr>
          <p:nvPr/>
        </p:nvPicPr>
        <p:blipFill>
          <a:blip r:embed="rId5"/>
          <a:stretch>
            <a:fillRect/>
          </a:stretch>
        </p:blipFill>
        <p:spPr>
          <a:xfrm>
            <a:off x="5776861" y="4203700"/>
            <a:ext cx="1324077" cy="1324077"/>
          </a:xfrm>
          <a:prstGeom prst="rect">
            <a:avLst/>
          </a:prstGeom>
        </p:spPr>
      </p:pic>
      <p:pic>
        <p:nvPicPr>
          <p:cNvPr id="33" name="Picture 32">
            <a:extLst>
              <a:ext uri="{FF2B5EF4-FFF2-40B4-BE49-F238E27FC236}">
                <a16:creationId xmlns:a16="http://schemas.microsoft.com/office/drawing/2014/main" id="{EDBCE93A-9AED-A044-BE76-185F547587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5523" y="4345360"/>
            <a:ext cx="1462753" cy="1139080"/>
          </a:xfrm>
          <a:prstGeom prst="rect">
            <a:avLst/>
          </a:prstGeom>
        </p:spPr>
      </p:pic>
    </p:spTree>
    <p:extLst>
      <p:ext uri="{BB962C8B-B14F-4D97-AF65-F5344CB8AC3E}">
        <p14:creationId xmlns:p14="http://schemas.microsoft.com/office/powerpoint/2010/main" val="1057228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Advantages of Digital Imaging</a:t>
            </a:r>
          </a:p>
        </p:txBody>
      </p:sp>
      <p:pic>
        <p:nvPicPr>
          <p:cNvPr id="5" name="Picture 4">
            <a:extLst>
              <a:ext uri="{FF2B5EF4-FFF2-40B4-BE49-F238E27FC236}">
                <a16:creationId xmlns:a16="http://schemas.microsoft.com/office/drawing/2014/main" id="{6E0196F2-F6E5-FA4A-944E-1B5AA9306F47}"/>
              </a:ext>
            </a:extLst>
          </p:cNvPr>
          <p:cNvPicPr>
            <a:picLocks noChangeAspect="1"/>
          </p:cNvPicPr>
          <p:nvPr/>
        </p:nvPicPr>
        <p:blipFill>
          <a:blip r:embed="rId3"/>
          <a:stretch>
            <a:fillRect/>
          </a:stretch>
        </p:blipFill>
        <p:spPr>
          <a:xfrm>
            <a:off x="3565733" y="2283665"/>
            <a:ext cx="1493936" cy="828391"/>
          </a:xfrm>
          <a:prstGeom prst="rect">
            <a:avLst/>
          </a:prstGeom>
        </p:spPr>
      </p:pic>
      <p:sp>
        <p:nvSpPr>
          <p:cNvPr id="7" name="TextBox 6">
            <a:extLst>
              <a:ext uri="{FF2B5EF4-FFF2-40B4-BE49-F238E27FC236}">
                <a16:creationId xmlns:a16="http://schemas.microsoft.com/office/drawing/2014/main" id="{3B4ECAB9-949C-B241-807E-F706330AA887}"/>
              </a:ext>
            </a:extLst>
          </p:cNvPr>
          <p:cNvSpPr txBox="1"/>
          <p:nvPr/>
        </p:nvSpPr>
        <p:spPr>
          <a:xfrm>
            <a:off x="317164" y="3527541"/>
            <a:ext cx="2366190" cy="276999"/>
          </a:xfrm>
          <a:prstGeom prst="rect">
            <a:avLst/>
          </a:prstGeom>
          <a:no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Slide and tissue preparation</a:t>
            </a:r>
          </a:p>
        </p:txBody>
      </p:sp>
      <p:sp>
        <p:nvSpPr>
          <p:cNvPr id="9" name="TextBox 8">
            <a:extLst>
              <a:ext uri="{FF2B5EF4-FFF2-40B4-BE49-F238E27FC236}">
                <a16:creationId xmlns:a16="http://schemas.microsoft.com/office/drawing/2014/main" id="{A737BBAE-FCD1-7C41-B651-67725CCC7FE3}"/>
              </a:ext>
            </a:extLst>
          </p:cNvPr>
          <p:cNvSpPr txBox="1"/>
          <p:nvPr/>
        </p:nvSpPr>
        <p:spPr>
          <a:xfrm>
            <a:off x="3247444" y="3181249"/>
            <a:ext cx="2357760" cy="646331"/>
          </a:xfrm>
          <a:prstGeom prst="rect">
            <a:avLst/>
          </a:prstGeom>
          <a:noFill/>
          <a:ln w="3175">
            <a:noFill/>
          </a:ln>
        </p:spPr>
        <p:txBody>
          <a:bodyPr wrap="square" rtlCol="0">
            <a:spAutoFit/>
          </a:bodyPr>
          <a:lstStyle/>
          <a:p>
            <a:r>
              <a:rPr lang="en-US" sz="1200" b="1" dirty="0">
                <a:latin typeface="Arial" panose="020B0604020202020204" pitchFamily="34" charset="0"/>
                <a:cs typeface="Arial" panose="020B0604020202020204" pitchFamily="34" charset="0"/>
              </a:rPr>
              <a:t>Slides are converted from analog to digital using digital slide scanner</a:t>
            </a:r>
          </a:p>
        </p:txBody>
      </p:sp>
      <p:sp>
        <p:nvSpPr>
          <p:cNvPr id="13" name="TextBox 12">
            <a:extLst>
              <a:ext uri="{FF2B5EF4-FFF2-40B4-BE49-F238E27FC236}">
                <a16:creationId xmlns:a16="http://schemas.microsoft.com/office/drawing/2014/main" id="{FF2DE6B1-5966-494E-A2F3-0772D25FA496}"/>
              </a:ext>
            </a:extLst>
          </p:cNvPr>
          <p:cNvSpPr txBox="1"/>
          <p:nvPr/>
        </p:nvSpPr>
        <p:spPr>
          <a:xfrm>
            <a:off x="5888665" y="3642517"/>
            <a:ext cx="2094689" cy="1015663"/>
          </a:xfrm>
          <a:prstGeom prst="rect">
            <a:avLst/>
          </a:prstGeom>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Slides are then stored on remote servers where they are automatically uploaded in the public domain. </a:t>
            </a:r>
          </a:p>
        </p:txBody>
      </p:sp>
      <p:pic>
        <p:nvPicPr>
          <p:cNvPr id="17" name="Graphic 16" descr="Disk">
            <a:extLst>
              <a:ext uri="{FF2B5EF4-FFF2-40B4-BE49-F238E27FC236}">
                <a16:creationId xmlns:a16="http://schemas.microsoft.com/office/drawing/2014/main" id="{E7272A51-F1BD-4070-94A2-E4007355BEA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04835" y="2686038"/>
            <a:ext cx="457200" cy="457200"/>
          </a:xfrm>
          <a:prstGeom prst="rect">
            <a:avLst/>
          </a:prstGeom>
        </p:spPr>
      </p:pic>
      <p:pic>
        <p:nvPicPr>
          <p:cNvPr id="27" name="Graphic 26" descr="Computer">
            <a:extLst>
              <a:ext uri="{FF2B5EF4-FFF2-40B4-BE49-F238E27FC236}">
                <a16:creationId xmlns:a16="http://schemas.microsoft.com/office/drawing/2014/main" id="{C1383C0C-E572-4C62-9B37-590B484940E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92629" y="5038262"/>
            <a:ext cx="914400" cy="914400"/>
          </a:xfrm>
          <a:prstGeom prst="rect">
            <a:avLst/>
          </a:prstGeom>
        </p:spPr>
      </p:pic>
      <p:pic>
        <p:nvPicPr>
          <p:cNvPr id="28" name="Picture 27">
            <a:extLst>
              <a:ext uri="{FF2B5EF4-FFF2-40B4-BE49-F238E27FC236}">
                <a16:creationId xmlns:a16="http://schemas.microsoft.com/office/drawing/2014/main" id="{C6E2F5D7-2E5E-466B-86AB-F5BBEC5AAD3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10412" y="2262777"/>
            <a:ext cx="369570" cy="731520"/>
          </a:xfrm>
          <a:prstGeom prst="rect">
            <a:avLst/>
          </a:prstGeom>
        </p:spPr>
      </p:pic>
      <p:pic>
        <p:nvPicPr>
          <p:cNvPr id="29" name="Picture 28">
            <a:extLst>
              <a:ext uri="{FF2B5EF4-FFF2-40B4-BE49-F238E27FC236}">
                <a16:creationId xmlns:a16="http://schemas.microsoft.com/office/drawing/2014/main" id="{CF95EB09-1500-4DEA-A69B-259ED89C83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14195" y="2276836"/>
            <a:ext cx="369570" cy="731520"/>
          </a:xfrm>
          <a:prstGeom prst="rect">
            <a:avLst/>
          </a:prstGeom>
        </p:spPr>
      </p:pic>
      <p:cxnSp>
        <p:nvCxnSpPr>
          <p:cNvPr id="35" name="Straight Connector 34">
            <a:extLst>
              <a:ext uri="{FF2B5EF4-FFF2-40B4-BE49-F238E27FC236}">
                <a16:creationId xmlns:a16="http://schemas.microsoft.com/office/drawing/2014/main" id="{2C1F5628-6375-49CC-BC3C-84E62B9A3B9E}"/>
              </a:ext>
            </a:extLst>
          </p:cNvPr>
          <p:cNvCxnSpPr/>
          <p:nvPr/>
        </p:nvCxnSpPr>
        <p:spPr>
          <a:xfrm>
            <a:off x="6485294" y="2628537"/>
            <a:ext cx="719847" cy="0"/>
          </a:xfrm>
          <a:prstGeom prst="line">
            <a:avLst/>
          </a:prstGeom>
        </p:spPr>
        <p:style>
          <a:lnRef idx="2">
            <a:schemeClr val="dk1"/>
          </a:lnRef>
          <a:fillRef idx="0">
            <a:schemeClr val="dk1"/>
          </a:fillRef>
          <a:effectRef idx="1">
            <a:schemeClr val="dk1"/>
          </a:effectRef>
          <a:fontRef idx="minor">
            <a:schemeClr val="tx1"/>
          </a:fontRef>
        </p:style>
      </p:cxnSp>
      <p:pic>
        <p:nvPicPr>
          <p:cNvPr id="37" name="Graphic 36" descr="Home">
            <a:extLst>
              <a:ext uri="{FF2B5EF4-FFF2-40B4-BE49-F238E27FC236}">
                <a16:creationId xmlns:a16="http://schemas.microsoft.com/office/drawing/2014/main" id="{11BF7576-7F96-48E1-89DA-FA5907CC7F5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21189" y="2620273"/>
            <a:ext cx="449960" cy="449960"/>
          </a:xfrm>
          <a:prstGeom prst="rect">
            <a:avLst/>
          </a:prstGeom>
        </p:spPr>
      </p:pic>
      <p:pic>
        <p:nvPicPr>
          <p:cNvPr id="39" name="Graphic 38" descr="Earth Globe Americas">
            <a:extLst>
              <a:ext uri="{FF2B5EF4-FFF2-40B4-BE49-F238E27FC236}">
                <a16:creationId xmlns:a16="http://schemas.microsoft.com/office/drawing/2014/main" id="{FEC750EF-B5A6-4DCF-99ED-3604C882036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21189" y="2127343"/>
            <a:ext cx="448056" cy="448056"/>
          </a:xfrm>
          <a:prstGeom prst="rect">
            <a:avLst/>
          </a:prstGeom>
        </p:spPr>
      </p:pic>
      <p:cxnSp>
        <p:nvCxnSpPr>
          <p:cNvPr id="41" name="Connector: Elbow 40">
            <a:extLst>
              <a:ext uri="{FF2B5EF4-FFF2-40B4-BE49-F238E27FC236}">
                <a16:creationId xmlns:a16="http://schemas.microsoft.com/office/drawing/2014/main" id="{560BE490-E871-4B19-AC1C-C8BA849FB194}"/>
              </a:ext>
            </a:extLst>
          </p:cNvPr>
          <p:cNvCxnSpPr>
            <a:stCxn id="28" idx="3"/>
            <a:endCxn id="27" idx="3"/>
          </p:cNvCxnSpPr>
          <p:nvPr/>
        </p:nvCxnSpPr>
        <p:spPr>
          <a:xfrm flipH="1">
            <a:off x="7607029" y="2628537"/>
            <a:ext cx="72953" cy="2866925"/>
          </a:xfrm>
          <a:prstGeom prst="bentConnector3">
            <a:avLst>
              <a:gd name="adj1" fmla="val -313352"/>
            </a:avLst>
          </a:prstGeom>
          <a:ln w="57150">
            <a:tailEnd type="triangle"/>
          </a:ln>
        </p:spPr>
        <p:style>
          <a:lnRef idx="1">
            <a:schemeClr val="dk1"/>
          </a:lnRef>
          <a:fillRef idx="0">
            <a:schemeClr val="dk1"/>
          </a:fillRef>
          <a:effectRef idx="0">
            <a:schemeClr val="dk1"/>
          </a:effectRef>
          <a:fontRef idx="minor">
            <a:schemeClr val="tx1"/>
          </a:fontRef>
        </p:style>
      </p:cxnSp>
      <p:pic>
        <p:nvPicPr>
          <p:cNvPr id="43" name="Picture 42">
            <a:extLst>
              <a:ext uri="{FF2B5EF4-FFF2-40B4-BE49-F238E27FC236}">
                <a16:creationId xmlns:a16="http://schemas.microsoft.com/office/drawing/2014/main" id="{14C61DDD-D43B-42C4-9D0E-AFD0605FD34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29425" y="4803847"/>
            <a:ext cx="220693" cy="234415"/>
          </a:xfrm>
          <a:prstGeom prst="rect">
            <a:avLst/>
          </a:prstGeom>
        </p:spPr>
      </p:pic>
      <p:pic>
        <p:nvPicPr>
          <p:cNvPr id="44" name="Graphic 43" descr="Man">
            <a:extLst>
              <a:ext uri="{FF2B5EF4-FFF2-40B4-BE49-F238E27FC236}">
                <a16:creationId xmlns:a16="http://schemas.microsoft.com/office/drawing/2014/main" id="{FBB5ABA9-1C52-4B31-BA5C-F763902EEFF4}"/>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92268" y="4618303"/>
            <a:ext cx="646330" cy="646330"/>
          </a:xfrm>
          <a:prstGeom prst="rect">
            <a:avLst/>
          </a:prstGeom>
        </p:spPr>
      </p:pic>
      <p:pic>
        <p:nvPicPr>
          <p:cNvPr id="54" name="Graphic 53" descr="Single gear">
            <a:extLst>
              <a:ext uri="{FF2B5EF4-FFF2-40B4-BE49-F238E27FC236}">
                <a16:creationId xmlns:a16="http://schemas.microsoft.com/office/drawing/2014/main" id="{EDDDAB2D-A7B0-4D11-A838-DDE7802AF744}"/>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267399" y="5728022"/>
            <a:ext cx="681458" cy="681458"/>
          </a:xfrm>
          <a:prstGeom prst="rect">
            <a:avLst/>
          </a:prstGeom>
        </p:spPr>
      </p:pic>
      <p:pic>
        <p:nvPicPr>
          <p:cNvPr id="56" name="Graphic 55" descr="Gears">
            <a:extLst>
              <a:ext uri="{FF2B5EF4-FFF2-40B4-BE49-F238E27FC236}">
                <a16:creationId xmlns:a16="http://schemas.microsoft.com/office/drawing/2014/main" id="{972C0BB8-66F3-4396-94A6-12DA36747BAE}"/>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090725" y="5611551"/>
            <a:ext cx="457200" cy="457200"/>
          </a:xfrm>
          <a:prstGeom prst="rect">
            <a:avLst/>
          </a:prstGeom>
        </p:spPr>
      </p:pic>
      <p:cxnSp>
        <p:nvCxnSpPr>
          <p:cNvPr id="58" name="Connector: Elbow 57">
            <a:extLst>
              <a:ext uri="{FF2B5EF4-FFF2-40B4-BE49-F238E27FC236}">
                <a16:creationId xmlns:a16="http://schemas.microsoft.com/office/drawing/2014/main" id="{362A6592-BFA4-4836-897C-0C78B4F1BBDB}"/>
              </a:ext>
            </a:extLst>
          </p:cNvPr>
          <p:cNvCxnSpPr>
            <a:stCxn id="27" idx="1"/>
            <a:endCxn id="44" idx="3"/>
          </p:cNvCxnSpPr>
          <p:nvPr/>
        </p:nvCxnSpPr>
        <p:spPr>
          <a:xfrm rot="10800000">
            <a:off x="4938599" y="4941468"/>
            <a:ext cx="1754031" cy="553994"/>
          </a:xfrm>
          <a:prstGeom prst="bentConnector3">
            <a:avLst/>
          </a:prstGeom>
          <a:ln w="57150">
            <a:tailEnd type="triangle"/>
          </a:ln>
        </p:spPr>
        <p:style>
          <a:lnRef idx="1">
            <a:schemeClr val="dk1"/>
          </a:lnRef>
          <a:fillRef idx="0">
            <a:schemeClr val="dk1"/>
          </a:fillRef>
          <a:effectRef idx="0">
            <a:schemeClr val="dk1"/>
          </a:effectRef>
          <a:fontRef idx="minor">
            <a:schemeClr val="tx1"/>
          </a:fontRef>
        </p:style>
      </p:cxnSp>
      <p:pic>
        <p:nvPicPr>
          <p:cNvPr id="61" name="Picture 60">
            <a:extLst>
              <a:ext uri="{FF2B5EF4-FFF2-40B4-BE49-F238E27FC236}">
                <a16:creationId xmlns:a16="http://schemas.microsoft.com/office/drawing/2014/main" id="{8C9AB591-C4B6-4A0F-A698-AF258856F79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38475" y="1820841"/>
            <a:ext cx="1589693" cy="644674"/>
          </a:xfrm>
          <a:prstGeom prst="rect">
            <a:avLst/>
          </a:prstGeom>
        </p:spPr>
      </p:pic>
      <p:pic>
        <p:nvPicPr>
          <p:cNvPr id="62" name="Picture 61">
            <a:extLst>
              <a:ext uri="{FF2B5EF4-FFF2-40B4-BE49-F238E27FC236}">
                <a16:creationId xmlns:a16="http://schemas.microsoft.com/office/drawing/2014/main" id="{1F9DF813-B80F-47C8-94E0-AA8677B31F45}"/>
              </a:ext>
            </a:extLst>
          </p:cNvPr>
          <p:cNvPicPr>
            <a:picLocks noChangeAspect="1"/>
          </p:cNvPicPr>
          <p:nvPr/>
        </p:nvPicPr>
        <p:blipFill>
          <a:blip r:embed="rId21"/>
          <a:stretch>
            <a:fillRect/>
          </a:stretch>
        </p:blipFill>
        <p:spPr>
          <a:xfrm>
            <a:off x="396780" y="2588397"/>
            <a:ext cx="1828269" cy="839918"/>
          </a:xfrm>
          <a:prstGeom prst="rect">
            <a:avLst/>
          </a:prstGeom>
        </p:spPr>
      </p:pic>
      <p:sp>
        <p:nvSpPr>
          <p:cNvPr id="30" name="Text Placeholder 2"/>
          <p:cNvSpPr txBox="1">
            <a:spLocks/>
          </p:cNvSpPr>
          <p:nvPr/>
        </p:nvSpPr>
        <p:spPr>
          <a:xfrm>
            <a:off x="199104" y="712837"/>
            <a:ext cx="8716296" cy="926244"/>
          </a:xfr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In recent days, image based information extraction is used extensively for virtual microscopy which is a practice called digital pathology of converting glass slides in a digital format. </a:t>
            </a:r>
          </a:p>
        </p:txBody>
      </p:sp>
      <p:cxnSp>
        <p:nvCxnSpPr>
          <p:cNvPr id="31" name="Straight Arrow Connector 30">
            <a:extLst>
              <a:ext uri="{FF2B5EF4-FFF2-40B4-BE49-F238E27FC236}">
                <a16:creationId xmlns:a16="http://schemas.microsoft.com/office/drawing/2014/main" id="{9EE2D890-FF1A-6240-9E3F-E08E3558C771}"/>
              </a:ext>
            </a:extLst>
          </p:cNvPr>
          <p:cNvCxnSpPr>
            <a:cxnSpLocks/>
          </p:cNvCxnSpPr>
          <p:nvPr/>
        </p:nvCxnSpPr>
        <p:spPr>
          <a:xfrm>
            <a:off x="2642608" y="2628537"/>
            <a:ext cx="60483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EE2D890-FF1A-6240-9E3F-E08E3558C771}"/>
              </a:ext>
            </a:extLst>
          </p:cNvPr>
          <p:cNvCxnSpPr>
            <a:cxnSpLocks/>
          </p:cNvCxnSpPr>
          <p:nvPr/>
        </p:nvCxnSpPr>
        <p:spPr>
          <a:xfrm>
            <a:off x="5283829" y="2628537"/>
            <a:ext cx="60483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Connector: Elbow 57">
            <a:extLst>
              <a:ext uri="{FF2B5EF4-FFF2-40B4-BE49-F238E27FC236}">
                <a16:creationId xmlns:a16="http://schemas.microsoft.com/office/drawing/2014/main" id="{362A6592-BFA4-4836-897C-0C78B4F1BBDB}"/>
              </a:ext>
            </a:extLst>
          </p:cNvPr>
          <p:cNvCxnSpPr/>
          <p:nvPr/>
        </p:nvCxnSpPr>
        <p:spPr>
          <a:xfrm rot="10800000" flipV="1">
            <a:off x="4900790" y="5504016"/>
            <a:ext cx="1839907" cy="576952"/>
          </a:xfrm>
          <a:prstGeom prst="bentConnector3">
            <a:avLst/>
          </a:prstGeom>
          <a:ln w="57150">
            <a:tailEnd type="triangle"/>
          </a:ln>
        </p:spPr>
        <p:style>
          <a:lnRef idx="1">
            <a:schemeClr val="dk1"/>
          </a:lnRef>
          <a:fillRef idx="0">
            <a:schemeClr val="dk1"/>
          </a:fillRef>
          <a:effectRef idx="0">
            <a:schemeClr val="dk1"/>
          </a:effectRef>
          <a:fontRef idx="minor">
            <a:schemeClr val="tx1"/>
          </a:fontRef>
        </p:style>
      </p:cxnSp>
      <p:sp>
        <p:nvSpPr>
          <p:cNvPr id="40" name="Text Placeholder 2"/>
          <p:cNvSpPr txBox="1">
            <a:spLocks/>
          </p:cNvSpPr>
          <p:nvPr/>
        </p:nvSpPr>
        <p:spPr>
          <a:xfrm>
            <a:off x="197987" y="4194257"/>
            <a:ext cx="4031438" cy="2350982"/>
          </a:xfr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Slides can be accessed remotely where multiple pathologists can analyse specimen concurrently.</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This process is simplified by retrieving WSIs through simple keyboard search of medical records.</a:t>
            </a:r>
          </a:p>
        </p:txBody>
      </p:sp>
    </p:spTree>
    <p:extLst>
      <p:ext uri="{BB962C8B-B14F-4D97-AF65-F5344CB8AC3E}">
        <p14:creationId xmlns:p14="http://schemas.microsoft.com/office/powerpoint/2010/main" val="312822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sf_dpath_img_04.jpg (1650Ã958)">
            <a:extLst>
              <a:ext uri="{FF2B5EF4-FFF2-40B4-BE49-F238E27FC236}">
                <a16:creationId xmlns:a16="http://schemas.microsoft.com/office/drawing/2014/main" id="{2B035D98-365C-3A4D-B792-D322037EF927}"/>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a:ext>
            </a:extLst>
          </a:blip>
          <a:srcRect/>
          <a:stretch/>
        </p:blipFill>
        <p:spPr bwMode="auto">
          <a:xfrm>
            <a:off x="4103737" y="654340"/>
            <a:ext cx="5088194" cy="29164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NSF Major Research Instrumentation Grant</a:t>
            </a:r>
          </a:p>
        </p:txBody>
      </p:sp>
      <p:sp>
        <p:nvSpPr>
          <p:cNvPr id="7" name="Text Placeholder 2"/>
          <p:cNvSpPr txBox="1">
            <a:spLocks/>
          </p:cNvSpPr>
          <p:nvPr/>
        </p:nvSpPr>
        <p:spPr>
          <a:xfrm>
            <a:off x="228600" y="3451122"/>
            <a:ext cx="8716296" cy="2109020"/>
          </a:xfrm>
        </p:spPr>
        <p:txBody>
          <a:bodyPr lIns="0" tIns="0" rIns="0" bIns="0">
            <a:normAutofit/>
          </a:bodyPr>
          <a:lstStyle>
            <a:defPPr>
              <a:defRPr lang="en-US"/>
            </a:defPPr>
            <a:lvl1pPr marL="342900" indent="-342900" defTabSz="457200">
              <a:spcBef>
                <a:spcPct val="20000"/>
              </a:spcBef>
              <a:buFont typeface="Arial"/>
              <a:buChar cha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endParaRPr lang="en-GB" dirty="0"/>
          </a:p>
        </p:txBody>
      </p:sp>
      <p:sp>
        <p:nvSpPr>
          <p:cNvPr id="8" name="Content Placeholder 2">
            <a:extLst>
              <a:ext uri="{FF2B5EF4-FFF2-40B4-BE49-F238E27FC236}">
                <a16:creationId xmlns:a16="http://schemas.microsoft.com/office/drawing/2014/main" id="{A716A90A-2F3C-BC4D-A294-E22A7481A9F8}"/>
              </a:ext>
            </a:extLst>
          </p:cNvPr>
          <p:cNvSpPr txBox="1">
            <a:spLocks/>
          </p:cNvSpPr>
          <p:nvPr/>
        </p:nvSpPr>
        <p:spPr>
          <a:xfrm>
            <a:off x="228600" y="862805"/>
            <a:ext cx="8686800" cy="2896983"/>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GB" sz="1800" b="1" dirty="0">
                <a:latin typeface="Arial" panose="020B0604020202020204" pitchFamily="34" charset="0"/>
                <a:cs typeface="Arial" panose="020B0604020202020204" pitchFamily="34" charset="0"/>
              </a:rPr>
              <a:t>Three goals:</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Integration digital imaging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into Temple University</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Hospital’s clinical operation.</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Establishment of a public</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database of pathology slides.</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Development of an image classification</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system to automatically annotate pathology slides.</a:t>
            </a:r>
          </a:p>
        </p:txBody>
      </p:sp>
      <p:pic>
        <p:nvPicPr>
          <p:cNvPr id="4" name="Picture 3">
            <a:extLst>
              <a:ext uri="{FF2B5EF4-FFF2-40B4-BE49-F238E27FC236}">
                <a16:creationId xmlns:a16="http://schemas.microsoft.com/office/drawing/2014/main" id="{2F591A8E-2B8D-D146-B204-53573A5D14E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8601" y="3733832"/>
            <a:ext cx="4712110" cy="2755457"/>
          </a:xfrm>
          <a:prstGeom prst="rect">
            <a:avLst/>
          </a:prstGeom>
        </p:spPr>
      </p:pic>
      <p:sp>
        <p:nvSpPr>
          <p:cNvPr id="10" name="Content Placeholder 2">
            <a:extLst>
              <a:ext uri="{FF2B5EF4-FFF2-40B4-BE49-F238E27FC236}">
                <a16:creationId xmlns:a16="http://schemas.microsoft.com/office/drawing/2014/main" id="{7EED7044-8006-E448-BB92-DEA62408EE40}"/>
              </a:ext>
            </a:extLst>
          </p:cNvPr>
          <p:cNvSpPr txBox="1">
            <a:spLocks/>
          </p:cNvSpPr>
          <p:nvPr/>
        </p:nvSpPr>
        <p:spPr>
          <a:xfrm>
            <a:off x="5203722" y="3961017"/>
            <a:ext cx="4146755" cy="2896983"/>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GB" sz="1800" b="1" dirty="0">
                <a:latin typeface="Arial" panose="020B0604020202020204" pitchFamily="34" charset="0"/>
                <a:cs typeface="Arial" panose="020B0604020202020204" pitchFamily="34" charset="0"/>
              </a:rPr>
              <a:t>Three-year plan:</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Infrastructure development (complete).</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Data Development: 1M slides requiring 1 Petabyte of storage (underway).</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Algorithm Development: visit our demo at the poster session!</a:t>
            </a:r>
          </a:p>
        </p:txBody>
      </p:sp>
    </p:spTree>
    <p:extLst>
      <p:ext uri="{BB962C8B-B14F-4D97-AF65-F5344CB8AC3E}">
        <p14:creationId xmlns:p14="http://schemas.microsoft.com/office/powerpoint/2010/main" val="1993278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Digital Slide Scanner</a:t>
            </a:r>
          </a:p>
        </p:txBody>
      </p:sp>
      <p:pic>
        <p:nvPicPr>
          <p:cNvPr id="4" name="Picture 3">
            <a:extLst>
              <a:ext uri="{FF2B5EF4-FFF2-40B4-BE49-F238E27FC236}">
                <a16:creationId xmlns:a16="http://schemas.microsoft.com/office/drawing/2014/main" id="{9B0E1C7B-135B-D849-B4A6-1A0D20C368E4}"/>
              </a:ext>
            </a:extLst>
          </p:cNvPr>
          <p:cNvPicPr>
            <a:picLocks noChangeAspect="1"/>
          </p:cNvPicPr>
          <p:nvPr/>
        </p:nvPicPr>
        <p:blipFill>
          <a:blip r:embed="rId3"/>
          <a:stretch>
            <a:fillRect/>
          </a:stretch>
        </p:blipFill>
        <p:spPr>
          <a:xfrm>
            <a:off x="132761" y="779474"/>
            <a:ext cx="4504979" cy="2498022"/>
          </a:xfrm>
          <a:prstGeom prst="rect">
            <a:avLst/>
          </a:prstGeom>
        </p:spPr>
      </p:pic>
      <p:sp>
        <p:nvSpPr>
          <p:cNvPr id="5" name="TextBox 4">
            <a:extLst>
              <a:ext uri="{FF2B5EF4-FFF2-40B4-BE49-F238E27FC236}">
                <a16:creationId xmlns:a16="http://schemas.microsoft.com/office/drawing/2014/main" id="{4A4B45BC-F0D7-D941-94FB-E7789D99FC5C}"/>
              </a:ext>
            </a:extLst>
          </p:cNvPr>
          <p:cNvSpPr txBox="1"/>
          <p:nvPr/>
        </p:nvSpPr>
        <p:spPr>
          <a:xfrm>
            <a:off x="228600" y="3534014"/>
            <a:ext cx="5803490" cy="298477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The AT2 scanner can hold and scan a total of 400 slides arranged into 10 carousels of 40 slides each.</a:t>
            </a:r>
          </a:p>
          <a:p>
            <a:r>
              <a:rPr lang="en-US" dirty="0"/>
              <a:t>The scanning period is approx. 8 hours where the scanning rate is around 50 slides per hour.</a:t>
            </a:r>
          </a:p>
          <a:p>
            <a:r>
              <a:rPr lang="en-GB" dirty="0"/>
              <a:t>The scanning operation runs overnight and the scanned slides are organized using eSM the following day.</a:t>
            </a:r>
          </a:p>
          <a:p>
            <a:r>
              <a:rPr lang="en-GB" dirty="0"/>
              <a:t>Scanning is not completely automated since focus points have to be set manually in many cases.</a:t>
            </a:r>
            <a:endParaRPr lang="en-US" dirty="0"/>
          </a:p>
        </p:txBody>
      </p:sp>
      <p:pic>
        <p:nvPicPr>
          <p:cNvPr id="6" name="Picture 5">
            <a:extLst>
              <a:ext uri="{FF2B5EF4-FFF2-40B4-BE49-F238E27FC236}">
                <a16:creationId xmlns:a16="http://schemas.microsoft.com/office/drawing/2014/main" id="{0E054822-295E-8546-8F72-0D0136AEB0BF}"/>
              </a:ext>
            </a:extLst>
          </p:cNvPr>
          <p:cNvPicPr>
            <a:picLocks noChangeAspect="1"/>
          </p:cNvPicPr>
          <p:nvPr/>
        </p:nvPicPr>
        <p:blipFill>
          <a:blip r:embed="rId4"/>
          <a:stretch>
            <a:fillRect/>
          </a:stretch>
        </p:blipFill>
        <p:spPr>
          <a:xfrm>
            <a:off x="6260843" y="3678940"/>
            <a:ext cx="2543175" cy="2638425"/>
          </a:xfrm>
          <a:prstGeom prst="rect">
            <a:avLst/>
          </a:prstGeom>
        </p:spPr>
      </p:pic>
      <p:sp>
        <p:nvSpPr>
          <p:cNvPr id="8" name="Text Placeholder 2"/>
          <p:cNvSpPr txBox="1">
            <a:spLocks/>
          </p:cNvSpPr>
          <p:nvPr/>
        </p:nvSpPr>
        <p:spPr>
          <a:xfrm>
            <a:off x="4883962" y="789565"/>
            <a:ext cx="4031438" cy="2484580"/>
          </a:xfrm>
        </p:spPr>
        <p:txBody>
          <a:bodyPr wrap="square" lIns="0" tIns="0" rIns="0" bIns="0">
            <a:noAutofit/>
          </a:bodyPr>
          <a:lstStyle>
            <a:defPPr>
              <a:defRPr lang="en-US"/>
            </a:defPPr>
            <a:lvl1pPr indent="0" defTabSz="457200">
              <a:spcBef>
                <a:spcPts val="0"/>
              </a:spcBef>
              <a:spcAft>
                <a:spcPts val="1200"/>
              </a:spcAft>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74625" indent="-160338">
              <a:buFont typeface="Arial" panose="020B0604020202020204" pitchFamily="34" charset="0"/>
              <a:buChar char="•"/>
            </a:pPr>
            <a:r>
              <a:rPr lang="en-GB" dirty="0"/>
              <a:t>Slides </a:t>
            </a:r>
            <a:r>
              <a:rPr lang="en-US" dirty="0"/>
              <a:t>are scanned using a Leica Aperio AT2 high volume scanner.</a:t>
            </a:r>
          </a:p>
          <a:p>
            <a:pPr marL="174625" indent="-160338">
              <a:buFont typeface="Arial" panose="020B0604020202020204" pitchFamily="34" charset="0"/>
              <a:buChar char="•"/>
            </a:pPr>
            <a:r>
              <a:rPr lang="en-US" dirty="0"/>
              <a:t>Maximum resolution: 40x</a:t>
            </a:r>
          </a:p>
          <a:p>
            <a:pPr marL="174625" indent="-160338">
              <a:buFont typeface="Arial" panose="020B0604020202020204" pitchFamily="34" charset="0"/>
              <a:buChar char="•"/>
            </a:pPr>
            <a:r>
              <a:rPr lang="en-US" dirty="0"/>
              <a:t>Includes a Z-stacking feature (up to 25 layers) for 3D scans.</a:t>
            </a:r>
          </a:p>
          <a:p>
            <a:pPr marL="174625" indent="-160338">
              <a:buFont typeface="Arial" panose="020B0604020202020204" pitchFamily="34" charset="0"/>
              <a:buChar char="•"/>
            </a:pPr>
            <a:r>
              <a:rPr lang="en-US" dirty="0"/>
              <a:t>Generates .</a:t>
            </a:r>
            <a:r>
              <a:rPr lang="en-US" dirty="0" err="1"/>
              <a:t>svs</a:t>
            </a:r>
            <a:r>
              <a:rPr lang="en-US" dirty="0"/>
              <a:t> files because the images are too big for JPEG’s.</a:t>
            </a:r>
          </a:p>
        </p:txBody>
      </p:sp>
    </p:spTree>
    <p:extLst>
      <p:ext uri="{BB962C8B-B14F-4D97-AF65-F5344CB8AC3E}">
        <p14:creationId xmlns:p14="http://schemas.microsoft.com/office/powerpoint/2010/main" val="1237585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Image Digitization</a:t>
            </a:r>
          </a:p>
        </p:txBody>
      </p:sp>
      <p:pic>
        <p:nvPicPr>
          <p:cNvPr id="3" name="Picture 2">
            <a:extLst>
              <a:ext uri="{FF2B5EF4-FFF2-40B4-BE49-F238E27FC236}">
                <a16:creationId xmlns:a16="http://schemas.microsoft.com/office/drawing/2014/main" id="{1FF37E8F-69B9-D84D-9DF7-F7139B8DADBE}"/>
              </a:ext>
            </a:extLst>
          </p:cNvPr>
          <p:cNvPicPr>
            <a:picLocks noChangeAspect="1"/>
          </p:cNvPicPr>
          <p:nvPr/>
        </p:nvPicPr>
        <p:blipFill>
          <a:blip r:embed="rId3"/>
          <a:stretch>
            <a:fillRect/>
          </a:stretch>
        </p:blipFill>
        <p:spPr>
          <a:xfrm>
            <a:off x="390396" y="700548"/>
            <a:ext cx="1556388" cy="1742965"/>
          </a:xfrm>
          <a:prstGeom prst="rect">
            <a:avLst/>
          </a:prstGeom>
        </p:spPr>
      </p:pic>
      <p:pic>
        <p:nvPicPr>
          <p:cNvPr id="4" name="Picture 3">
            <a:extLst>
              <a:ext uri="{FF2B5EF4-FFF2-40B4-BE49-F238E27FC236}">
                <a16:creationId xmlns:a16="http://schemas.microsoft.com/office/drawing/2014/main" id="{0D10A77F-05ED-0044-AD85-C16A442352F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632301" y="685661"/>
            <a:ext cx="2286000" cy="1784627"/>
          </a:xfrm>
          <a:prstGeom prst="rect">
            <a:avLst/>
          </a:prstGeom>
        </p:spPr>
      </p:pic>
      <p:pic>
        <p:nvPicPr>
          <p:cNvPr id="5" name="Picture 4">
            <a:extLst>
              <a:ext uri="{FF2B5EF4-FFF2-40B4-BE49-F238E27FC236}">
                <a16:creationId xmlns:a16="http://schemas.microsoft.com/office/drawing/2014/main" id="{8EC1DBFB-20DE-EA4D-B234-B5167724F462}"/>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603517" y="730044"/>
            <a:ext cx="2286000" cy="1717525"/>
          </a:xfrm>
          <a:prstGeom prst="rect">
            <a:avLst/>
          </a:prstGeom>
        </p:spPr>
      </p:pic>
      <p:pic>
        <p:nvPicPr>
          <p:cNvPr id="6" name="Picture 5">
            <a:extLst>
              <a:ext uri="{FF2B5EF4-FFF2-40B4-BE49-F238E27FC236}">
                <a16:creationId xmlns:a16="http://schemas.microsoft.com/office/drawing/2014/main" id="{C1FE959B-2EF0-E440-AED9-8C223D8892B8}"/>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602175" y="3892389"/>
            <a:ext cx="2286000" cy="1587822"/>
          </a:xfrm>
          <a:prstGeom prst="rect">
            <a:avLst/>
          </a:prstGeom>
        </p:spPr>
      </p:pic>
      <p:pic>
        <p:nvPicPr>
          <p:cNvPr id="7" name="Picture 6">
            <a:extLst>
              <a:ext uri="{FF2B5EF4-FFF2-40B4-BE49-F238E27FC236}">
                <a16:creationId xmlns:a16="http://schemas.microsoft.com/office/drawing/2014/main" id="{CD83E157-C9D1-2240-BED7-884F1DC3BED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artisticFilmGrain/>
                    </a14:imgEffect>
                    <a14:imgEffect>
                      <a14:colorTemperature colorTemp="7200"/>
                    </a14:imgEffect>
                    <a14:imgEffect>
                      <a14:saturation sat="400000"/>
                    </a14:imgEffect>
                  </a14:imgLayer>
                </a14:imgProps>
              </a:ext>
              <a:ext uri="{28A0092B-C50C-407E-A947-70E740481C1C}">
                <a14:useLocalDpi xmlns:a14="http://schemas.microsoft.com/office/drawing/2010/main"/>
              </a:ext>
            </a:extLst>
          </a:blip>
          <a:srcRect l="5154"/>
          <a:stretch/>
        </p:blipFill>
        <p:spPr>
          <a:xfrm>
            <a:off x="737419" y="3733800"/>
            <a:ext cx="2661868" cy="1928503"/>
          </a:xfrm>
          <a:prstGeom prst="rect">
            <a:avLst/>
          </a:prstGeom>
        </p:spPr>
      </p:pic>
      <p:cxnSp>
        <p:nvCxnSpPr>
          <p:cNvPr id="8" name="Straight Arrow Connector 7">
            <a:extLst>
              <a:ext uri="{FF2B5EF4-FFF2-40B4-BE49-F238E27FC236}">
                <a16:creationId xmlns:a16="http://schemas.microsoft.com/office/drawing/2014/main" id="{0E606A8F-0791-BD4A-8D35-485E713FDF11}"/>
              </a:ext>
            </a:extLst>
          </p:cNvPr>
          <p:cNvCxnSpPr>
            <a:cxnSpLocks/>
          </p:cNvCxnSpPr>
          <p:nvPr/>
        </p:nvCxnSpPr>
        <p:spPr>
          <a:xfrm>
            <a:off x="2020528" y="1577975"/>
            <a:ext cx="5486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6C35D7-B275-CE43-817B-19C354BA7DD7}"/>
              </a:ext>
            </a:extLst>
          </p:cNvPr>
          <p:cNvCxnSpPr>
            <a:cxnSpLocks/>
          </p:cNvCxnSpPr>
          <p:nvPr/>
        </p:nvCxnSpPr>
        <p:spPr>
          <a:xfrm flipV="1">
            <a:off x="4984274" y="1577975"/>
            <a:ext cx="546371" cy="80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CC45C57-F746-1A40-8389-CFD89CE2B6FB}"/>
              </a:ext>
            </a:extLst>
          </p:cNvPr>
          <p:cNvCxnSpPr>
            <a:cxnSpLocks/>
          </p:cNvCxnSpPr>
          <p:nvPr/>
        </p:nvCxnSpPr>
        <p:spPr>
          <a:xfrm flipH="1">
            <a:off x="3656857" y="4686300"/>
            <a:ext cx="158869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7FD6DB-DC98-6E45-A73D-08D336F62823}"/>
              </a:ext>
            </a:extLst>
          </p:cNvPr>
          <p:cNvSpPr txBox="1"/>
          <p:nvPr/>
        </p:nvSpPr>
        <p:spPr>
          <a:xfrm>
            <a:off x="228600" y="2551678"/>
            <a:ext cx="1895168" cy="64633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Pre-scan snapshots are taken prior to scanning process.</a:t>
            </a:r>
          </a:p>
        </p:txBody>
      </p:sp>
      <p:sp>
        <p:nvSpPr>
          <p:cNvPr id="13" name="TextBox 12">
            <a:extLst>
              <a:ext uri="{FF2B5EF4-FFF2-40B4-BE49-F238E27FC236}">
                <a16:creationId xmlns:a16="http://schemas.microsoft.com/office/drawing/2014/main" id="{9BE867BD-ABF2-C94D-A5BC-40422CBA9585}"/>
              </a:ext>
            </a:extLst>
          </p:cNvPr>
          <p:cNvSpPr txBox="1"/>
          <p:nvPr/>
        </p:nvSpPr>
        <p:spPr>
          <a:xfrm>
            <a:off x="2610465" y="2536930"/>
            <a:ext cx="2271252" cy="86177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Focus points are placed on each snapshot to specify the area of the slide to be scanned.</a:t>
            </a:r>
          </a:p>
        </p:txBody>
      </p:sp>
      <p:cxnSp>
        <p:nvCxnSpPr>
          <p:cNvPr id="14" name="Connector: Elbow 24">
            <a:extLst>
              <a:ext uri="{FF2B5EF4-FFF2-40B4-BE49-F238E27FC236}">
                <a16:creationId xmlns:a16="http://schemas.microsoft.com/office/drawing/2014/main" id="{463AF739-EB5D-7A47-AEC3-97D03939C375}"/>
              </a:ext>
            </a:extLst>
          </p:cNvPr>
          <p:cNvCxnSpPr>
            <a:cxnSpLocks/>
            <a:stCxn id="5" idx="3"/>
            <a:endCxn id="6" idx="3"/>
          </p:cNvCxnSpPr>
          <p:nvPr/>
        </p:nvCxnSpPr>
        <p:spPr>
          <a:xfrm flipH="1">
            <a:off x="7888175" y="1588807"/>
            <a:ext cx="1342" cy="3097493"/>
          </a:xfrm>
          <a:prstGeom prst="bentConnector3">
            <a:avLst>
              <a:gd name="adj1" fmla="val -5659769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627A02-3C2D-F14F-8201-4A776F02CF4B}"/>
              </a:ext>
            </a:extLst>
          </p:cNvPr>
          <p:cNvSpPr txBox="1"/>
          <p:nvPr/>
        </p:nvSpPr>
        <p:spPr>
          <a:xfrm>
            <a:off x="5619135" y="2524139"/>
            <a:ext cx="2256504" cy="86177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In some cases, focus points must be manually added, and the boundaries are adjusted.</a:t>
            </a:r>
          </a:p>
        </p:txBody>
      </p:sp>
      <p:sp>
        <p:nvSpPr>
          <p:cNvPr id="16" name="TextBox 15">
            <a:extLst>
              <a:ext uri="{FF2B5EF4-FFF2-40B4-BE49-F238E27FC236}">
                <a16:creationId xmlns:a16="http://schemas.microsoft.com/office/drawing/2014/main" id="{9084041A-9364-1443-9D55-A546B190EDE5}"/>
              </a:ext>
            </a:extLst>
          </p:cNvPr>
          <p:cNvSpPr txBox="1"/>
          <p:nvPr/>
        </p:nvSpPr>
        <p:spPr>
          <a:xfrm>
            <a:off x="5549080" y="5604388"/>
            <a:ext cx="2389239" cy="64633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After the pre-scan is adjusted, the slides are scanned at high resolution.  </a:t>
            </a:r>
          </a:p>
        </p:txBody>
      </p:sp>
      <p:sp>
        <p:nvSpPr>
          <p:cNvPr id="23" name="TextBox 22">
            <a:extLst>
              <a:ext uri="{FF2B5EF4-FFF2-40B4-BE49-F238E27FC236}">
                <a16:creationId xmlns:a16="http://schemas.microsoft.com/office/drawing/2014/main" id="{C752AFB0-866D-DB44-975F-E26B48DC564F}"/>
              </a:ext>
            </a:extLst>
          </p:cNvPr>
          <p:cNvSpPr txBox="1"/>
          <p:nvPr/>
        </p:nvSpPr>
        <p:spPr>
          <a:xfrm>
            <a:off x="545690" y="5771538"/>
            <a:ext cx="3023419"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The resulting images are databased using Aperio’s eSM software.</a:t>
            </a:r>
          </a:p>
        </p:txBody>
      </p:sp>
    </p:spTree>
    <p:extLst>
      <p:ext uri="{BB962C8B-B14F-4D97-AF65-F5344CB8AC3E}">
        <p14:creationId xmlns:p14="http://schemas.microsoft.com/office/powerpoint/2010/main" val="3524241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FB39B5-B2ED-4363-9489-1F8361B1A949}"/>
              </a:ext>
            </a:extLst>
          </p:cNvPr>
          <p:cNvSpPr>
            <a:spLocks noGrp="1"/>
          </p:cNvSpPr>
          <p:nvPr>
            <p:ph type="body" idx="1"/>
          </p:nvPr>
        </p:nvSpPr>
        <p:spPr>
          <a:xfrm>
            <a:off x="201169" y="654239"/>
            <a:ext cx="8714232" cy="5864549"/>
          </a:xfrm>
        </p:spPr>
        <p:txBody>
          <a:bodyPr wrap="square" lIns="0" tIns="0" rIns="0" bIns="0">
            <a:noAutofit/>
          </a:bodyPr>
          <a:lstStyle/>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After scanning the slide as a digital image,</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the image is stored in a proprietary file format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known as an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This file contains the raw image data and</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some metadata captured during the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scanning process.</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An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is a layered TIFF which uses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JPEG 2000 compression to compress the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actual image.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also contains a thumbnail, which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is a low-quality image of the slide, and the label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image which is a low-resolution picture of the slide’s label.</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Digital slides are scanned at a higher resolution which exceeds the allowable dimensions of a JPEG file.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Therefore, we are using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files as the primary filetype for the corpus because it is efficient and handles full resolution images.</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Slides can be viewed using Aperio’s ImageScope software, which is freely available, or using several open-source tools. Python supports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a:t>
            </a: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SVS File Format</a:t>
            </a:r>
          </a:p>
        </p:txBody>
      </p:sp>
      <p:pic>
        <p:nvPicPr>
          <p:cNvPr id="4" name="Picture 3">
            <a:extLst>
              <a:ext uri="{FF2B5EF4-FFF2-40B4-BE49-F238E27FC236}">
                <a16:creationId xmlns:a16="http://schemas.microsoft.com/office/drawing/2014/main" id="{AF6A950D-C121-8B4A-A2DC-85626D6A23A1}"/>
              </a:ext>
            </a:extLst>
          </p:cNvPr>
          <p:cNvPicPr>
            <a:picLocks noChangeAspect="1"/>
          </p:cNvPicPr>
          <p:nvPr/>
        </p:nvPicPr>
        <p:blipFill>
          <a:blip r:embed="rId2"/>
          <a:stretch>
            <a:fillRect/>
          </a:stretch>
        </p:blipFill>
        <p:spPr>
          <a:xfrm>
            <a:off x="5643785" y="670347"/>
            <a:ext cx="2474894" cy="1419534"/>
          </a:xfrm>
          <a:prstGeom prst="rect">
            <a:avLst/>
          </a:prstGeom>
          <a:ln w="25400">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B0CA3D5-5971-1341-A784-C3A7E8902748}"/>
              </a:ext>
            </a:extLst>
          </p:cNvPr>
          <p:cNvPicPr>
            <a:picLocks noChangeAspect="1"/>
          </p:cNvPicPr>
          <p:nvPr/>
        </p:nvPicPr>
        <p:blipFill>
          <a:blip r:embed="rId3"/>
          <a:stretch>
            <a:fillRect/>
          </a:stretch>
        </p:blipFill>
        <p:spPr>
          <a:xfrm>
            <a:off x="5877213" y="1308168"/>
            <a:ext cx="2861207" cy="1755741"/>
          </a:xfrm>
          <a:prstGeom prst="rect">
            <a:avLst/>
          </a:prstGeom>
          <a:ln w="25400">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EE6D0CD-84C7-9A4A-9BFF-B3F8B4CAF4F5}"/>
              </a:ext>
            </a:extLst>
          </p:cNvPr>
          <p:cNvPicPr>
            <a:picLocks noChangeAspect="1"/>
          </p:cNvPicPr>
          <p:nvPr/>
        </p:nvPicPr>
        <p:blipFill>
          <a:blip r:embed="rId4"/>
          <a:stretch>
            <a:fillRect/>
          </a:stretch>
        </p:blipFill>
        <p:spPr>
          <a:xfrm>
            <a:off x="6229318" y="2214469"/>
            <a:ext cx="2686081" cy="1708602"/>
          </a:xfrm>
          <a:prstGeom prst="rect">
            <a:avLst/>
          </a:prstGeom>
          <a:ln w="25400">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6763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200696-6894-8544-9070-25698CFD7A13}"/>
              </a:ext>
            </a:extLst>
          </p:cNvPr>
          <p:cNvGrpSpPr/>
          <p:nvPr/>
        </p:nvGrpSpPr>
        <p:grpSpPr>
          <a:xfrm>
            <a:off x="228600" y="1413920"/>
            <a:ext cx="8686800" cy="4920937"/>
            <a:chOff x="356125" y="1458165"/>
            <a:chExt cx="8686800" cy="4920937"/>
          </a:xfrm>
        </p:grpSpPr>
        <p:pic>
          <p:nvPicPr>
            <p:cNvPr id="5" name="Picture 4">
              <a:extLst>
                <a:ext uri="{FF2B5EF4-FFF2-40B4-BE49-F238E27FC236}">
                  <a16:creationId xmlns:a16="http://schemas.microsoft.com/office/drawing/2014/main" id="{1064A65F-675E-4900-9AFF-64D827BBE9A4}"/>
                </a:ext>
              </a:extLst>
            </p:cNvPr>
            <p:cNvPicPr>
              <a:picLocks noChangeAspect="1"/>
            </p:cNvPicPr>
            <p:nvPr/>
          </p:nvPicPr>
          <p:blipFill>
            <a:blip r:embed="rId2"/>
            <a:stretch>
              <a:fillRect/>
            </a:stretch>
          </p:blipFill>
          <p:spPr>
            <a:xfrm>
              <a:off x="2088621" y="2055457"/>
              <a:ext cx="5775638" cy="3657600"/>
            </a:xfrm>
            <a:prstGeom prst="rect">
              <a:avLst/>
            </a:prstGeom>
          </p:spPr>
        </p:pic>
        <p:sp>
          <p:nvSpPr>
            <p:cNvPr id="6" name="TextBox 5">
              <a:extLst>
                <a:ext uri="{FF2B5EF4-FFF2-40B4-BE49-F238E27FC236}">
                  <a16:creationId xmlns:a16="http://schemas.microsoft.com/office/drawing/2014/main" id="{F7498E16-52F5-426A-9FCF-B35E3DD66A57}"/>
                </a:ext>
              </a:extLst>
            </p:cNvPr>
            <p:cNvSpPr txBox="1"/>
            <p:nvPr/>
          </p:nvSpPr>
          <p:spPr>
            <a:xfrm>
              <a:off x="647631" y="1806230"/>
              <a:ext cx="1001949"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Toolbar</a:t>
              </a:r>
            </a:p>
          </p:txBody>
        </p:sp>
        <p:cxnSp>
          <p:nvCxnSpPr>
            <p:cNvPr id="10" name="Connector: Elbow 9">
              <a:extLst>
                <a:ext uri="{FF2B5EF4-FFF2-40B4-BE49-F238E27FC236}">
                  <a16:creationId xmlns:a16="http://schemas.microsoft.com/office/drawing/2014/main" id="{C5AAA2FE-28DE-4754-9890-2560DE1763C7}"/>
                </a:ext>
              </a:extLst>
            </p:cNvPr>
            <p:cNvCxnSpPr>
              <a:cxnSpLocks/>
              <a:stCxn id="6" idx="2"/>
            </p:cNvCxnSpPr>
            <p:nvPr/>
          </p:nvCxnSpPr>
          <p:spPr>
            <a:xfrm rot="16200000" flipH="1">
              <a:off x="1445146" y="1817467"/>
              <a:ext cx="127414" cy="72049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0C6C770-CB47-4A13-841F-F759CBCCAE8E}"/>
                </a:ext>
              </a:extLst>
            </p:cNvPr>
            <p:cNvSpPr txBox="1"/>
            <p:nvPr/>
          </p:nvSpPr>
          <p:spPr>
            <a:xfrm>
              <a:off x="1556443" y="1576153"/>
              <a:ext cx="1001949"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Filmstrip</a:t>
              </a:r>
            </a:p>
          </p:txBody>
        </p:sp>
        <p:cxnSp>
          <p:nvCxnSpPr>
            <p:cNvPr id="15" name="Straight Arrow Connector 14">
              <a:extLst>
                <a:ext uri="{FF2B5EF4-FFF2-40B4-BE49-F238E27FC236}">
                  <a16:creationId xmlns:a16="http://schemas.microsoft.com/office/drawing/2014/main" id="{8CB424C9-4884-4BC6-9146-9E618B034F77}"/>
                </a:ext>
              </a:extLst>
            </p:cNvPr>
            <p:cNvCxnSpPr>
              <a:cxnSpLocks/>
              <a:stCxn id="13" idx="2"/>
            </p:cNvCxnSpPr>
            <p:nvPr/>
          </p:nvCxnSpPr>
          <p:spPr>
            <a:xfrm>
              <a:off x="2057418" y="1883930"/>
              <a:ext cx="488842" cy="4610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22B6ED4-6599-4C68-B3B3-152D703F8A2F}"/>
                </a:ext>
              </a:extLst>
            </p:cNvPr>
            <p:cNvSpPr txBox="1"/>
            <p:nvPr/>
          </p:nvSpPr>
          <p:spPr>
            <a:xfrm>
              <a:off x="2536074" y="1570385"/>
              <a:ext cx="1302210" cy="307777"/>
            </a:xfrm>
            <a:prstGeom prst="rect">
              <a:avLst/>
            </a:prstGeom>
            <a:noFill/>
          </p:spPr>
          <p:txBody>
            <a:bodyPr wrap="square" rtlCol="0">
              <a:spAutoFit/>
            </a:bodyPr>
            <a:lstStyle/>
            <a:p>
              <a:pPr algn="ctr"/>
              <a:r>
                <a:rPr lang="en-US" sz="1400" b="1" dirty="0" err="1">
                  <a:latin typeface="Arial" panose="020B0604020202020204" pitchFamily="34" charset="0"/>
                  <a:cs typeface="Arial" panose="020B0604020202020204" pitchFamily="34" charset="0"/>
                </a:rPr>
                <a:t>Zoomslider</a:t>
              </a:r>
              <a:endParaRPr lang="en-US" sz="1400" b="1"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7FBBC623-850E-4B3E-A0EC-88BD7AE78AAA}"/>
                </a:ext>
              </a:extLst>
            </p:cNvPr>
            <p:cNvCxnSpPr>
              <a:cxnSpLocks/>
              <a:stCxn id="16" idx="2"/>
            </p:cNvCxnSpPr>
            <p:nvPr/>
          </p:nvCxnSpPr>
          <p:spPr>
            <a:xfrm flipH="1">
              <a:off x="3128185" y="1878162"/>
              <a:ext cx="58994" cy="4526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1353FE53-09A7-4CEA-A395-106A7895BCC5}"/>
                </a:ext>
              </a:extLst>
            </p:cNvPr>
            <p:cNvSpPr txBox="1"/>
            <p:nvPr/>
          </p:nvSpPr>
          <p:spPr>
            <a:xfrm>
              <a:off x="3881931" y="1458165"/>
              <a:ext cx="1155647"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Eslide Label</a:t>
              </a:r>
            </a:p>
          </p:txBody>
        </p:sp>
        <p:cxnSp>
          <p:nvCxnSpPr>
            <p:cNvPr id="26" name="Straight Arrow Connector 25">
              <a:extLst>
                <a:ext uri="{FF2B5EF4-FFF2-40B4-BE49-F238E27FC236}">
                  <a16:creationId xmlns:a16="http://schemas.microsoft.com/office/drawing/2014/main" id="{F1CDCB24-2EAA-49F1-95CD-DDBE526C18E8}"/>
                </a:ext>
              </a:extLst>
            </p:cNvPr>
            <p:cNvCxnSpPr>
              <a:cxnSpLocks/>
            </p:cNvCxnSpPr>
            <p:nvPr/>
          </p:nvCxnSpPr>
          <p:spPr>
            <a:xfrm flipH="1">
              <a:off x="4347791" y="1944729"/>
              <a:ext cx="83900" cy="2966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5E6F7429-9B62-4F22-8511-2E9F924A964C}"/>
                </a:ext>
              </a:extLst>
            </p:cNvPr>
            <p:cNvSpPr txBox="1"/>
            <p:nvPr/>
          </p:nvSpPr>
          <p:spPr>
            <a:xfrm>
              <a:off x="5096427" y="1516581"/>
              <a:ext cx="2552773"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Main Window</a:t>
              </a:r>
            </a:p>
          </p:txBody>
        </p:sp>
        <p:cxnSp>
          <p:nvCxnSpPr>
            <p:cNvPr id="31" name="Straight Arrow Connector 30">
              <a:extLst>
                <a:ext uri="{FF2B5EF4-FFF2-40B4-BE49-F238E27FC236}">
                  <a16:creationId xmlns:a16="http://schemas.microsoft.com/office/drawing/2014/main" id="{A44AF47A-2EB8-4E98-A4D5-E37293CF4893}"/>
                </a:ext>
              </a:extLst>
            </p:cNvPr>
            <p:cNvCxnSpPr>
              <a:cxnSpLocks/>
              <a:stCxn id="29" idx="2"/>
            </p:cNvCxnSpPr>
            <p:nvPr/>
          </p:nvCxnSpPr>
          <p:spPr>
            <a:xfrm flipH="1">
              <a:off x="5667096" y="1824358"/>
              <a:ext cx="705718" cy="9425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F8A1AC53-7461-4590-9E50-0D7067187E30}"/>
                </a:ext>
              </a:extLst>
            </p:cNvPr>
            <p:cNvSpPr txBox="1"/>
            <p:nvPr/>
          </p:nvSpPr>
          <p:spPr>
            <a:xfrm>
              <a:off x="7817240" y="2087697"/>
              <a:ext cx="1225685"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Thumbnail</a:t>
              </a:r>
            </a:p>
          </p:txBody>
        </p:sp>
        <p:cxnSp>
          <p:nvCxnSpPr>
            <p:cNvPr id="34" name="Connector: Elbow 33">
              <a:extLst>
                <a:ext uri="{FF2B5EF4-FFF2-40B4-BE49-F238E27FC236}">
                  <a16:creationId xmlns:a16="http://schemas.microsoft.com/office/drawing/2014/main" id="{9997A0DD-5392-4D24-AA4D-345FE0935F49}"/>
                </a:ext>
              </a:extLst>
            </p:cNvPr>
            <p:cNvCxnSpPr>
              <a:cxnSpLocks/>
              <a:stCxn id="32" idx="2"/>
            </p:cNvCxnSpPr>
            <p:nvPr/>
          </p:nvCxnSpPr>
          <p:spPr>
            <a:xfrm rot="5400000">
              <a:off x="7983766" y="2282137"/>
              <a:ext cx="332980" cy="55965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D7828F24-7B72-41F3-9EE7-4ACAE9A62BBE}"/>
                </a:ext>
              </a:extLst>
            </p:cNvPr>
            <p:cNvSpPr txBox="1"/>
            <p:nvPr/>
          </p:nvSpPr>
          <p:spPr>
            <a:xfrm>
              <a:off x="6763434" y="6071325"/>
              <a:ext cx="1313233"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Magnifier</a:t>
              </a:r>
            </a:p>
          </p:txBody>
        </p:sp>
        <p:cxnSp>
          <p:nvCxnSpPr>
            <p:cNvPr id="37" name="Straight Arrow Connector 36">
              <a:extLst>
                <a:ext uri="{FF2B5EF4-FFF2-40B4-BE49-F238E27FC236}">
                  <a16:creationId xmlns:a16="http://schemas.microsoft.com/office/drawing/2014/main" id="{B5DBA817-8C10-43E8-928B-BD102C716ABE}"/>
                </a:ext>
              </a:extLst>
            </p:cNvPr>
            <p:cNvCxnSpPr>
              <a:cxnSpLocks/>
            </p:cNvCxnSpPr>
            <p:nvPr/>
          </p:nvCxnSpPr>
          <p:spPr>
            <a:xfrm flipV="1">
              <a:off x="7408355" y="5617162"/>
              <a:ext cx="0" cy="414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1E687B92-3675-461B-915D-C84553FCF247}"/>
                </a:ext>
              </a:extLst>
            </p:cNvPr>
            <p:cNvSpPr txBox="1"/>
            <p:nvPr/>
          </p:nvSpPr>
          <p:spPr>
            <a:xfrm>
              <a:off x="356125" y="6021100"/>
              <a:ext cx="2305455"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Status Bar</a:t>
              </a:r>
            </a:p>
          </p:txBody>
        </p:sp>
        <p:cxnSp>
          <p:nvCxnSpPr>
            <p:cNvPr id="40" name="Connector: Elbow 39">
              <a:extLst>
                <a:ext uri="{FF2B5EF4-FFF2-40B4-BE49-F238E27FC236}">
                  <a16:creationId xmlns:a16="http://schemas.microsoft.com/office/drawing/2014/main" id="{255B7008-2F35-4497-8178-3DEC1DEBA634}"/>
                </a:ext>
              </a:extLst>
            </p:cNvPr>
            <p:cNvCxnSpPr/>
            <p:nvPr/>
          </p:nvCxnSpPr>
          <p:spPr>
            <a:xfrm rot="5400000" flipH="1" flipV="1">
              <a:off x="1569955" y="5556059"/>
              <a:ext cx="358992" cy="48119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grpSp>
      <p:sp>
        <p:nvSpPr>
          <p:cNvPr id="21" name="Text Placeholder 2">
            <a:extLst>
              <a:ext uri="{FF2B5EF4-FFF2-40B4-BE49-F238E27FC236}">
                <a16:creationId xmlns:a16="http://schemas.microsoft.com/office/drawing/2014/main" id="{EFFB39B5-B2ED-4363-9489-1F8361B1A949}"/>
              </a:ext>
            </a:extLst>
          </p:cNvPr>
          <p:cNvSpPr>
            <a:spLocks noGrp="1"/>
          </p:cNvSpPr>
          <p:nvPr>
            <p:ph type="body" idx="1"/>
          </p:nvPr>
        </p:nvSpPr>
        <p:spPr>
          <a:xfrm>
            <a:off x="201169" y="713232"/>
            <a:ext cx="8714232" cy="702613"/>
          </a:xfrm>
        </p:spPr>
        <p:txBody>
          <a:bodyPr wrap="square" lIns="0" tIns="0" rIns="0" bIns="0">
            <a:noAutofit/>
          </a:bodyPr>
          <a:lstStyle/>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software provides user-friendly annotation and adjustment tools necessary for the interpretation of the specimen:</a:t>
            </a:r>
          </a:p>
        </p:txBody>
      </p:sp>
      <p:sp>
        <p:nvSpPr>
          <p:cNvPr id="2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endParaRPr lang="en-US" dirty="0">
              <a:solidFill>
                <a:prstClr val="black"/>
              </a:solidFill>
            </a:endParaRPr>
          </a:p>
        </p:txBody>
      </p:sp>
      <p:sp>
        <p:nvSpPr>
          <p:cNvPr id="3" name="TextBox 2"/>
          <p:cNvSpPr txBox="1"/>
          <p:nvPr/>
        </p:nvSpPr>
        <p:spPr>
          <a:xfrm>
            <a:off x="2271252" y="265471"/>
            <a:ext cx="184731" cy="369332"/>
          </a:xfrm>
          <a:prstGeom prst="rect">
            <a:avLst/>
          </a:prstGeom>
          <a:noFill/>
        </p:spPr>
        <p:txBody>
          <a:bodyPr wrap="none" rtlCol="0">
            <a:spAutoFit/>
          </a:bodyPr>
          <a:lstStyle/>
          <a:p>
            <a:endParaRPr lang="en-US" dirty="0"/>
          </a:p>
        </p:txBody>
      </p:sp>
      <p:sp>
        <p:nvSpPr>
          <p:cNvPr id="27" name="Text Box 3"/>
          <p:cNvSpPr txBox="1">
            <a:spLocks noChangeArrowheads="1"/>
          </p:cNvSpPr>
          <p:nvPr/>
        </p:nvSpPr>
        <p:spPr bwMode="auto">
          <a:xfrm>
            <a:off x="17085" y="-1063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t>Aperio ImageScope Viewer</a:t>
            </a:r>
            <a:endParaRPr lang="en-US" dirty="0">
              <a:solidFill>
                <a:prstClr val="black"/>
              </a:solidFill>
            </a:endParaRPr>
          </a:p>
        </p:txBody>
      </p:sp>
    </p:spTree>
    <p:extLst>
      <p:ext uri="{BB962C8B-B14F-4D97-AF65-F5344CB8AC3E}">
        <p14:creationId xmlns:p14="http://schemas.microsoft.com/office/powerpoint/2010/main" val="1519938498"/>
      </p:ext>
    </p:extLst>
  </p:cSld>
  <p:clrMapOvr>
    <a:masterClrMapping/>
  </p:clrMapOvr>
</p:sld>
</file>

<file path=ppt/theme/theme1.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4570</TotalTime>
  <Words>2469</Words>
  <Application>Microsoft Macintosh PowerPoint</Application>
  <PresentationFormat>On-screen Show (4:3)</PresentationFormat>
  <Paragraphs>262</Paragraphs>
  <Slides>24</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Times New Roman</vt:lpstr>
      <vt:lpstr>Wingdings</vt:lpstr>
      <vt:lpstr>2_ISIP Content Slide</vt:lpstr>
      <vt:lpstr>1_ISIP Title Slide</vt:lpstr>
      <vt:lpstr>PowerPoint Presentation</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Joseph Picone</cp:lastModifiedBy>
  <cp:revision>469</cp:revision>
  <dcterms:created xsi:type="dcterms:W3CDTF">2017-04-23T05:30:39Z</dcterms:created>
  <dcterms:modified xsi:type="dcterms:W3CDTF">2018-12-01T12:15:27Z</dcterms:modified>
</cp:coreProperties>
</file>